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notesMasterIdLst>
    <p:notesMasterId r:id="rId46"/>
  </p:notesMasterIdLst>
  <p:handoutMasterIdLst>
    <p:handoutMasterId r:id="rId47"/>
  </p:handoutMasterIdLst>
  <p:sldIdLst>
    <p:sldId id="804" r:id="rId2"/>
    <p:sldId id="799" r:id="rId3"/>
    <p:sldId id="805" r:id="rId4"/>
    <p:sldId id="257" r:id="rId5"/>
    <p:sldId id="469" r:id="rId6"/>
    <p:sldId id="821" r:id="rId7"/>
    <p:sldId id="810" r:id="rId8"/>
    <p:sldId id="801" r:id="rId9"/>
    <p:sldId id="822" r:id="rId10"/>
    <p:sldId id="823" r:id="rId11"/>
    <p:sldId id="824" r:id="rId12"/>
    <p:sldId id="825" r:id="rId13"/>
    <p:sldId id="826" r:id="rId14"/>
    <p:sldId id="416" r:id="rId15"/>
    <p:sldId id="493" r:id="rId16"/>
    <p:sldId id="735" r:id="rId17"/>
    <p:sldId id="807" r:id="rId18"/>
    <p:sldId id="829" r:id="rId19"/>
    <p:sldId id="830" r:id="rId20"/>
    <p:sldId id="811" r:id="rId21"/>
    <p:sldId id="831" r:id="rId22"/>
    <p:sldId id="815" r:id="rId23"/>
    <p:sldId id="827" r:id="rId24"/>
    <p:sldId id="818" r:id="rId25"/>
    <p:sldId id="832" r:id="rId26"/>
    <p:sldId id="820" r:id="rId27"/>
    <p:sldId id="833" r:id="rId28"/>
    <p:sldId id="834" r:id="rId29"/>
    <p:sldId id="828" r:id="rId30"/>
    <p:sldId id="485" r:id="rId31"/>
    <p:sldId id="803" r:id="rId32"/>
    <p:sldId id="258" r:id="rId33"/>
    <p:sldId id="259" r:id="rId34"/>
    <p:sldId id="261" r:id="rId35"/>
    <p:sldId id="260" r:id="rId36"/>
    <p:sldId id="802" r:id="rId37"/>
    <p:sldId id="263" r:id="rId38"/>
    <p:sldId id="505" r:id="rId39"/>
    <p:sldId id="471" r:id="rId40"/>
    <p:sldId id="497" r:id="rId41"/>
    <p:sldId id="494" r:id="rId42"/>
    <p:sldId id="456" r:id="rId43"/>
    <p:sldId id="481" r:id="rId44"/>
    <p:sldId id="835" r:id="rId4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pst, Christina" initials="BC" lastIdx="1" clrIdx="0"/>
  <p:cmAuthor id="1" name="Qutub, Yamena " initials="YQ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47421"/>
    <a:srgbClr val="005170"/>
    <a:srgbClr val="007FB9"/>
    <a:srgbClr val="0A7CD4"/>
    <a:srgbClr val="094F79"/>
    <a:srgbClr val="00506F"/>
    <a:srgbClr val="EAB27B"/>
    <a:srgbClr val="FFEEE0"/>
    <a:srgbClr val="FEC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A975D4-C7CF-4002-B3CB-77298D7ED401}" v="901" dt="2021-03-24T20:48:22.3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5918" autoAdjust="0"/>
  </p:normalViewPr>
  <p:slideViewPr>
    <p:cSldViewPr snapToGrid="0" snapToObjects="1">
      <p:cViewPr>
        <p:scale>
          <a:sx n="140" d="100"/>
          <a:sy n="140" d="100"/>
        </p:scale>
        <p:origin x="1520" y="-120"/>
      </p:cViewPr>
      <p:guideLst>
        <p:guide orient="horz" pos="2073"/>
        <p:guide pos="2880"/>
      </p:guideLst>
    </p:cSldViewPr>
  </p:slideViewPr>
  <p:outlineViewPr>
    <p:cViewPr>
      <p:scale>
        <a:sx n="33" d="100"/>
        <a:sy n="33" d="100"/>
      </p:scale>
      <p:origin x="0" y="1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3200" y="-22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2E692B-DE65-4BFA-B7AF-8C778E875312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42796A3-92F8-46E0-955C-FD07ACA7FFC9}">
      <dgm:prSet/>
      <dgm:spPr/>
      <dgm:t>
        <a:bodyPr/>
        <a:lstStyle/>
        <a:p>
          <a:r>
            <a:rPr lang="en-US" b="1" i="0" dirty="0">
              <a:solidFill>
                <a:srgbClr val="000000"/>
              </a:solidFill>
            </a:rPr>
            <a:t>Executive briefing materials </a:t>
          </a:r>
          <a:endParaRPr lang="en-US" b="1" dirty="0">
            <a:solidFill>
              <a:srgbClr val="000000"/>
            </a:solidFill>
          </a:endParaRPr>
        </a:p>
      </dgm:t>
    </dgm:pt>
    <dgm:pt modelId="{EDE67D13-C03A-4314-AFE5-76B0A28E5038}" type="parTrans" cxnId="{12E540F0-1C1D-4237-82DF-FBDBAEE36FC9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75CC9F5A-9D49-47E6-8636-85D90BD192CE}" type="sibTrans" cxnId="{12E540F0-1C1D-4237-82DF-FBDBAEE36FC9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A94D893A-6831-41CE-9C3B-F7DEEB3D1ED3}">
      <dgm:prSet/>
      <dgm:spPr/>
      <dgm:t>
        <a:bodyPr/>
        <a:lstStyle/>
        <a:p>
          <a:r>
            <a:rPr lang="en-US" b="1" i="0" dirty="0">
              <a:solidFill>
                <a:srgbClr val="000000"/>
              </a:solidFill>
            </a:rPr>
            <a:t>Articles for association publications</a:t>
          </a:r>
          <a:endParaRPr lang="en-US" b="1" dirty="0">
            <a:solidFill>
              <a:srgbClr val="000000"/>
            </a:solidFill>
          </a:endParaRPr>
        </a:p>
      </dgm:t>
    </dgm:pt>
    <dgm:pt modelId="{8725378B-C4B8-482F-9BAA-ABA9473A5499}" type="parTrans" cxnId="{1AB29EB4-6838-47A8-8F13-AE197BE71BC6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513458BD-315B-4A74-BE7B-9AE8D7ACD90E}" type="sibTrans" cxnId="{1AB29EB4-6838-47A8-8F13-AE197BE71BC6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628899D7-BEDF-4F9D-AF83-E7754BD21E53}">
      <dgm:prSet/>
      <dgm:spPr/>
      <dgm:t>
        <a:bodyPr/>
        <a:lstStyle/>
        <a:p>
          <a:r>
            <a:rPr lang="en-US" b="1" i="0" dirty="0">
              <a:solidFill>
                <a:srgbClr val="000000"/>
              </a:solidFill>
            </a:rPr>
            <a:t>Update selected videos </a:t>
          </a:r>
          <a:endParaRPr lang="en-US" b="1" dirty="0">
            <a:solidFill>
              <a:srgbClr val="000000"/>
            </a:solidFill>
          </a:endParaRPr>
        </a:p>
      </dgm:t>
    </dgm:pt>
    <dgm:pt modelId="{FA852EFE-EB87-4137-9328-077959D44B5B}" type="parTrans" cxnId="{9B819C8C-2492-418D-A1F5-EA57DD7AF703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314A7500-8B8E-4408-822A-3F79C064283C}" type="sibTrans" cxnId="{9B819C8C-2492-418D-A1F5-EA57DD7AF703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A45B8A01-6C76-41C2-BAE3-9EEA428970AC}">
      <dgm:prSet/>
      <dgm:spPr/>
      <dgm:t>
        <a:bodyPr/>
        <a:lstStyle/>
        <a:p>
          <a:r>
            <a:rPr lang="en-US" b="1" i="0" dirty="0">
              <a:solidFill>
                <a:srgbClr val="000000"/>
              </a:solidFill>
            </a:rPr>
            <a:t>NIEM tools and applications</a:t>
          </a:r>
          <a:endParaRPr lang="en-US" b="1" dirty="0">
            <a:solidFill>
              <a:srgbClr val="000000"/>
            </a:solidFill>
          </a:endParaRPr>
        </a:p>
      </dgm:t>
    </dgm:pt>
    <dgm:pt modelId="{195BD29C-A357-4E35-A267-5793DBD930F1}" type="parTrans" cxnId="{98F5750A-E3BF-48BB-B4C4-1898EF31CF46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4A377A7A-8509-4C90-8949-B1DC775B32AB}" type="sibTrans" cxnId="{98F5750A-E3BF-48BB-B4C4-1898EF31CF46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871AFC1C-8727-4CD9-BE62-10F2664544B0}">
      <dgm:prSet/>
      <dgm:spPr/>
      <dgm:t>
        <a:bodyPr/>
        <a:lstStyle/>
        <a:p>
          <a:r>
            <a:rPr lang="en-US" b="1" i="0" dirty="0">
              <a:solidFill>
                <a:srgbClr val="000000"/>
              </a:solidFill>
            </a:rPr>
            <a:t>SLTT Speakers Bureau</a:t>
          </a:r>
          <a:endParaRPr lang="en-US" b="1" dirty="0">
            <a:solidFill>
              <a:srgbClr val="000000"/>
            </a:solidFill>
          </a:endParaRPr>
        </a:p>
      </dgm:t>
    </dgm:pt>
    <dgm:pt modelId="{78687BB1-523A-4B39-BFB9-CA4C387C70C1}" type="parTrans" cxnId="{92EEF3C7-56E4-4468-9429-E3FF685F508F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8768BAD6-4177-4AF6-A8B5-47D3569FF9FE}" type="sibTrans" cxnId="{92EEF3C7-56E4-4468-9429-E3FF685F508F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51983EDD-D753-4CAD-AE4B-5C03D268B7EC}">
      <dgm:prSet/>
      <dgm:spPr/>
      <dgm:t>
        <a:bodyPr/>
        <a:lstStyle/>
        <a:p>
          <a:r>
            <a:rPr lang="en-US" b="1" i="0" dirty="0">
              <a:solidFill>
                <a:srgbClr val="000000"/>
              </a:solidFill>
            </a:rPr>
            <a:t>Webinars targeted at SLTT audiences</a:t>
          </a:r>
          <a:endParaRPr lang="en-US" b="1" dirty="0">
            <a:solidFill>
              <a:srgbClr val="000000"/>
            </a:solidFill>
          </a:endParaRPr>
        </a:p>
      </dgm:t>
    </dgm:pt>
    <dgm:pt modelId="{BC7C3EA0-1913-4D3C-922D-365F1FB589F8}" type="parTrans" cxnId="{AC098EA0-ADC6-4FCA-BF39-553EF3CA8A20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69D2CA7E-5309-475D-B18B-87A352E7A2B7}" type="sibTrans" cxnId="{AC098EA0-ADC6-4FCA-BF39-553EF3CA8A20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386B661E-E523-49F2-824D-DCF2B1DC41CC}">
      <dgm:prSet/>
      <dgm:spPr/>
      <dgm:t>
        <a:bodyPr/>
        <a:lstStyle/>
        <a:p>
          <a:r>
            <a:rPr lang="en-US" b="1" i="0" dirty="0">
              <a:solidFill>
                <a:srgbClr val="000000"/>
              </a:solidFill>
            </a:rPr>
            <a:t>Grant special condition language</a:t>
          </a:r>
          <a:endParaRPr lang="en-US" b="1" dirty="0">
            <a:solidFill>
              <a:srgbClr val="000000"/>
            </a:solidFill>
          </a:endParaRPr>
        </a:p>
      </dgm:t>
    </dgm:pt>
    <dgm:pt modelId="{119F3BED-A3BF-4D38-9F9E-8A3FD13F368E}" type="parTrans" cxnId="{063280DD-17BE-4C1F-97D0-84C2E9FB05D7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EB514BFE-9FAE-4037-A828-8D20EE07C4C6}" type="sibTrans" cxnId="{063280DD-17BE-4C1F-97D0-84C2E9FB05D7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CEA4B80B-1D52-4755-A518-5399582382F3}">
      <dgm:prSet/>
      <dgm:spPr/>
      <dgm:t>
        <a:bodyPr/>
        <a:lstStyle/>
        <a:p>
          <a:r>
            <a:rPr lang="en-US" b="1" dirty="0">
              <a:solidFill>
                <a:srgbClr val="000000"/>
              </a:solidFill>
            </a:rPr>
            <a:t>Case Studies</a:t>
          </a:r>
        </a:p>
      </dgm:t>
    </dgm:pt>
    <dgm:pt modelId="{B3DB0815-41BC-4C17-A425-D09B92C2D49E}" type="parTrans" cxnId="{82A483EA-6BC3-4F67-8B5F-4312ECF5FF0F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42553FAF-323D-4499-9D60-E62A28F90DF5}" type="sibTrans" cxnId="{82A483EA-6BC3-4F67-8B5F-4312ECF5FF0F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2C46D9E8-0A95-8E49-B40F-350EF5E9479E}" type="pres">
      <dgm:prSet presAssocID="{3F2E692B-DE65-4BFA-B7AF-8C778E875312}" presName="linear" presStyleCnt="0">
        <dgm:presLayoutVars>
          <dgm:animLvl val="lvl"/>
          <dgm:resizeHandles val="exact"/>
        </dgm:presLayoutVars>
      </dgm:prSet>
      <dgm:spPr/>
    </dgm:pt>
    <dgm:pt modelId="{41A3F0CF-4F02-AA4A-9F86-04805D687936}" type="pres">
      <dgm:prSet presAssocID="{842796A3-92F8-46E0-955C-FD07ACA7FFC9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E87F6660-0CCF-9248-BCF0-4A251C3A0605}" type="pres">
      <dgm:prSet presAssocID="{75CC9F5A-9D49-47E6-8636-85D90BD192CE}" presName="spacer" presStyleCnt="0"/>
      <dgm:spPr/>
    </dgm:pt>
    <dgm:pt modelId="{31FA191B-AB7B-C64E-BE29-05986DC3B3F2}" type="pres">
      <dgm:prSet presAssocID="{A94D893A-6831-41CE-9C3B-F7DEEB3D1ED3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D59231B5-B5BC-8C43-BED1-68926A67963E}" type="pres">
      <dgm:prSet presAssocID="{513458BD-315B-4A74-BE7B-9AE8D7ACD90E}" presName="spacer" presStyleCnt="0"/>
      <dgm:spPr/>
    </dgm:pt>
    <dgm:pt modelId="{AB5F6EB9-3616-CD40-8AEE-D6935DEE6471}" type="pres">
      <dgm:prSet presAssocID="{628899D7-BEDF-4F9D-AF83-E7754BD21E53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0F93BA0F-EB69-F641-95B6-6176C15F3070}" type="pres">
      <dgm:prSet presAssocID="{314A7500-8B8E-4408-822A-3F79C064283C}" presName="spacer" presStyleCnt="0"/>
      <dgm:spPr/>
    </dgm:pt>
    <dgm:pt modelId="{2E9CDD3E-23F1-EE4A-B40A-CB1AFF4F91C6}" type="pres">
      <dgm:prSet presAssocID="{A45B8A01-6C76-41C2-BAE3-9EEA428970AC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A657C2C4-3A40-8149-947C-BFFAB6022D49}" type="pres">
      <dgm:prSet presAssocID="{4A377A7A-8509-4C90-8949-B1DC775B32AB}" presName="spacer" presStyleCnt="0"/>
      <dgm:spPr/>
    </dgm:pt>
    <dgm:pt modelId="{2A11E9E4-3542-F44A-9DD1-83C6EF9EA59B}" type="pres">
      <dgm:prSet presAssocID="{871AFC1C-8727-4CD9-BE62-10F2664544B0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385504B7-0426-2046-B30A-8EEBE37BE8DC}" type="pres">
      <dgm:prSet presAssocID="{8768BAD6-4177-4AF6-A8B5-47D3569FF9FE}" presName="spacer" presStyleCnt="0"/>
      <dgm:spPr/>
    </dgm:pt>
    <dgm:pt modelId="{3EEB3DA8-76DB-4349-96FA-422F71B3C393}" type="pres">
      <dgm:prSet presAssocID="{CEA4B80B-1D52-4755-A518-5399582382F3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3E544DC9-029A-47B5-B835-378FB55F3D45}" type="pres">
      <dgm:prSet presAssocID="{42553FAF-323D-4499-9D60-E62A28F90DF5}" presName="spacer" presStyleCnt="0"/>
      <dgm:spPr/>
    </dgm:pt>
    <dgm:pt modelId="{3E302655-FFFB-EA4E-BEE3-DEC088809E70}" type="pres">
      <dgm:prSet presAssocID="{51983EDD-D753-4CAD-AE4B-5C03D268B7EC}" presName="parentText" presStyleLbl="node1" presStyleIdx="6" presStyleCnt="8" custLinFactNeighborY="76322">
        <dgm:presLayoutVars>
          <dgm:chMax val="0"/>
          <dgm:bulletEnabled val="1"/>
        </dgm:presLayoutVars>
      </dgm:prSet>
      <dgm:spPr/>
    </dgm:pt>
    <dgm:pt modelId="{51B7BB1B-919D-4B4F-9D66-D2E70A5486F9}" type="pres">
      <dgm:prSet presAssocID="{69D2CA7E-5309-475D-B18B-87A352E7A2B7}" presName="spacer" presStyleCnt="0"/>
      <dgm:spPr/>
    </dgm:pt>
    <dgm:pt modelId="{CF21925D-42DE-2C45-80EE-CE078A464C60}" type="pres">
      <dgm:prSet presAssocID="{386B661E-E523-49F2-824D-DCF2B1DC41CC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98F5750A-E3BF-48BB-B4C4-1898EF31CF46}" srcId="{3F2E692B-DE65-4BFA-B7AF-8C778E875312}" destId="{A45B8A01-6C76-41C2-BAE3-9EEA428970AC}" srcOrd="3" destOrd="0" parTransId="{195BD29C-A357-4E35-A267-5793DBD930F1}" sibTransId="{4A377A7A-8509-4C90-8949-B1DC775B32AB}"/>
    <dgm:cxn modelId="{F58E3817-2830-4444-AF3A-5FF48F31FDBF}" type="presOf" srcId="{386B661E-E523-49F2-824D-DCF2B1DC41CC}" destId="{CF21925D-42DE-2C45-80EE-CE078A464C60}" srcOrd="0" destOrd="0" presId="urn:microsoft.com/office/officeart/2005/8/layout/vList2"/>
    <dgm:cxn modelId="{F8A15450-7187-FA49-9170-862A4E04D30E}" type="presOf" srcId="{3F2E692B-DE65-4BFA-B7AF-8C778E875312}" destId="{2C46D9E8-0A95-8E49-B40F-350EF5E9479E}" srcOrd="0" destOrd="0" presId="urn:microsoft.com/office/officeart/2005/8/layout/vList2"/>
    <dgm:cxn modelId="{81D77A5F-BBA2-41DB-B4BE-2456AACAFD9A}" type="presOf" srcId="{CEA4B80B-1D52-4755-A518-5399582382F3}" destId="{3EEB3DA8-76DB-4349-96FA-422F71B3C393}" srcOrd="0" destOrd="0" presId="urn:microsoft.com/office/officeart/2005/8/layout/vList2"/>
    <dgm:cxn modelId="{49916A66-A6DF-A543-9FD4-18263F28D7E6}" type="presOf" srcId="{628899D7-BEDF-4F9D-AF83-E7754BD21E53}" destId="{AB5F6EB9-3616-CD40-8AEE-D6935DEE6471}" srcOrd="0" destOrd="0" presId="urn:microsoft.com/office/officeart/2005/8/layout/vList2"/>
    <dgm:cxn modelId="{EA945174-4E75-8742-8F09-92EA6FA5828E}" type="presOf" srcId="{51983EDD-D753-4CAD-AE4B-5C03D268B7EC}" destId="{3E302655-FFFB-EA4E-BEE3-DEC088809E70}" srcOrd="0" destOrd="0" presId="urn:microsoft.com/office/officeart/2005/8/layout/vList2"/>
    <dgm:cxn modelId="{CD82BC7F-9C73-5B4D-A5F2-45C34143734B}" type="presOf" srcId="{871AFC1C-8727-4CD9-BE62-10F2664544B0}" destId="{2A11E9E4-3542-F44A-9DD1-83C6EF9EA59B}" srcOrd="0" destOrd="0" presId="urn:microsoft.com/office/officeart/2005/8/layout/vList2"/>
    <dgm:cxn modelId="{9B819C8C-2492-418D-A1F5-EA57DD7AF703}" srcId="{3F2E692B-DE65-4BFA-B7AF-8C778E875312}" destId="{628899D7-BEDF-4F9D-AF83-E7754BD21E53}" srcOrd="2" destOrd="0" parTransId="{FA852EFE-EB87-4137-9328-077959D44B5B}" sibTransId="{314A7500-8B8E-4408-822A-3F79C064283C}"/>
    <dgm:cxn modelId="{AC098EA0-ADC6-4FCA-BF39-553EF3CA8A20}" srcId="{3F2E692B-DE65-4BFA-B7AF-8C778E875312}" destId="{51983EDD-D753-4CAD-AE4B-5C03D268B7EC}" srcOrd="6" destOrd="0" parTransId="{BC7C3EA0-1913-4D3C-922D-365F1FB589F8}" sibTransId="{69D2CA7E-5309-475D-B18B-87A352E7A2B7}"/>
    <dgm:cxn modelId="{FF6D52B2-A420-3448-8345-97CCF44E8ADA}" type="presOf" srcId="{A45B8A01-6C76-41C2-BAE3-9EEA428970AC}" destId="{2E9CDD3E-23F1-EE4A-B40A-CB1AFF4F91C6}" srcOrd="0" destOrd="0" presId="urn:microsoft.com/office/officeart/2005/8/layout/vList2"/>
    <dgm:cxn modelId="{1AB29EB4-6838-47A8-8F13-AE197BE71BC6}" srcId="{3F2E692B-DE65-4BFA-B7AF-8C778E875312}" destId="{A94D893A-6831-41CE-9C3B-F7DEEB3D1ED3}" srcOrd="1" destOrd="0" parTransId="{8725378B-C4B8-482F-9BAA-ABA9473A5499}" sibTransId="{513458BD-315B-4A74-BE7B-9AE8D7ACD90E}"/>
    <dgm:cxn modelId="{56D8D7BA-66A0-CF4A-91B2-720A79357EE7}" type="presOf" srcId="{842796A3-92F8-46E0-955C-FD07ACA7FFC9}" destId="{41A3F0CF-4F02-AA4A-9F86-04805D687936}" srcOrd="0" destOrd="0" presId="urn:microsoft.com/office/officeart/2005/8/layout/vList2"/>
    <dgm:cxn modelId="{92EEF3C7-56E4-4468-9429-E3FF685F508F}" srcId="{3F2E692B-DE65-4BFA-B7AF-8C778E875312}" destId="{871AFC1C-8727-4CD9-BE62-10F2664544B0}" srcOrd="4" destOrd="0" parTransId="{78687BB1-523A-4B39-BFB9-CA4C387C70C1}" sibTransId="{8768BAD6-4177-4AF6-A8B5-47D3569FF9FE}"/>
    <dgm:cxn modelId="{063280DD-17BE-4C1F-97D0-84C2E9FB05D7}" srcId="{3F2E692B-DE65-4BFA-B7AF-8C778E875312}" destId="{386B661E-E523-49F2-824D-DCF2B1DC41CC}" srcOrd="7" destOrd="0" parTransId="{119F3BED-A3BF-4D38-9F9E-8A3FD13F368E}" sibTransId="{EB514BFE-9FAE-4037-A828-8D20EE07C4C6}"/>
    <dgm:cxn modelId="{AF134EEA-DD1F-8A49-8BEA-BE0DA3553AB2}" type="presOf" srcId="{A94D893A-6831-41CE-9C3B-F7DEEB3D1ED3}" destId="{31FA191B-AB7B-C64E-BE29-05986DC3B3F2}" srcOrd="0" destOrd="0" presId="urn:microsoft.com/office/officeart/2005/8/layout/vList2"/>
    <dgm:cxn modelId="{82A483EA-6BC3-4F67-8B5F-4312ECF5FF0F}" srcId="{3F2E692B-DE65-4BFA-B7AF-8C778E875312}" destId="{CEA4B80B-1D52-4755-A518-5399582382F3}" srcOrd="5" destOrd="0" parTransId="{B3DB0815-41BC-4C17-A425-D09B92C2D49E}" sibTransId="{42553FAF-323D-4499-9D60-E62A28F90DF5}"/>
    <dgm:cxn modelId="{12E540F0-1C1D-4237-82DF-FBDBAEE36FC9}" srcId="{3F2E692B-DE65-4BFA-B7AF-8C778E875312}" destId="{842796A3-92F8-46E0-955C-FD07ACA7FFC9}" srcOrd="0" destOrd="0" parTransId="{EDE67D13-C03A-4314-AFE5-76B0A28E5038}" sibTransId="{75CC9F5A-9D49-47E6-8636-85D90BD192CE}"/>
    <dgm:cxn modelId="{C70E920C-50F1-2840-91E4-65B4F58F1211}" type="presParOf" srcId="{2C46D9E8-0A95-8E49-B40F-350EF5E9479E}" destId="{41A3F0CF-4F02-AA4A-9F86-04805D687936}" srcOrd="0" destOrd="0" presId="urn:microsoft.com/office/officeart/2005/8/layout/vList2"/>
    <dgm:cxn modelId="{B1DD6330-06E5-E24B-A2EA-732216273D12}" type="presParOf" srcId="{2C46D9E8-0A95-8E49-B40F-350EF5E9479E}" destId="{E87F6660-0CCF-9248-BCF0-4A251C3A0605}" srcOrd="1" destOrd="0" presId="urn:microsoft.com/office/officeart/2005/8/layout/vList2"/>
    <dgm:cxn modelId="{C1C33F98-3DF0-CC41-BB03-70615C8FAECD}" type="presParOf" srcId="{2C46D9E8-0A95-8E49-B40F-350EF5E9479E}" destId="{31FA191B-AB7B-C64E-BE29-05986DC3B3F2}" srcOrd="2" destOrd="0" presId="urn:microsoft.com/office/officeart/2005/8/layout/vList2"/>
    <dgm:cxn modelId="{14A0E8FA-D4CB-1540-89D7-FEBB458A1FFB}" type="presParOf" srcId="{2C46D9E8-0A95-8E49-B40F-350EF5E9479E}" destId="{D59231B5-B5BC-8C43-BED1-68926A67963E}" srcOrd="3" destOrd="0" presId="urn:microsoft.com/office/officeart/2005/8/layout/vList2"/>
    <dgm:cxn modelId="{A048748B-54A8-3548-9AB3-2EC3C76320C4}" type="presParOf" srcId="{2C46D9E8-0A95-8E49-B40F-350EF5E9479E}" destId="{AB5F6EB9-3616-CD40-8AEE-D6935DEE6471}" srcOrd="4" destOrd="0" presId="urn:microsoft.com/office/officeart/2005/8/layout/vList2"/>
    <dgm:cxn modelId="{4FAA2B13-5028-BE4F-BFBC-CB848E7E8FC3}" type="presParOf" srcId="{2C46D9E8-0A95-8E49-B40F-350EF5E9479E}" destId="{0F93BA0F-EB69-F641-95B6-6176C15F3070}" srcOrd="5" destOrd="0" presId="urn:microsoft.com/office/officeart/2005/8/layout/vList2"/>
    <dgm:cxn modelId="{09586163-508D-C34D-AC20-BFA0206777EA}" type="presParOf" srcId="{2C46D9E8-0A95-8E49-B40F-350EF5E9479E}" destId="{2E9CDD3E-23F1-EE4A-B40A-CB1AFF4F91C6}" srcOrd="6" destOrd="0" presId="urn:microsoft.com/office/officeart/2005/8/layout/vList2"/>
    <dgm:cxn modelId="{EB10DFAB-A84A-D446-91F8-00CCB1CBD3D5}" type="presParOf" srcId="{2C46D9E8-0A95-8E49-B40F-350EF5E9479E}" destId="{A657C2C4-3A40-8149-947C-BFFAB6022D49}" srcOrd="7" destOrd="0" presId="urn:microsoft.com/office/officeart/2005/8/layout/vList2"/>
    <dgm:cxn modelId="{205A06E5-5CA4-C943-B2F6-77E63618B486}" type="presParOf" srcId="{2C46D9E8-0A95-8E49-B40F-350EF5E9479E}" destId="{2A11E9E4-3542-F44A-9DD1-83C6EF9EA59B}" srcOrd="8" destOrd="0" presId="urn:microsoft.com/office/officeart/2005/8/layout/vList2"/>
    <dgm:cxn modelId="{E98FB322-49FD-6142-A90B-A31C4A602A77}" type="presParOf" srcId="{2C46D9E8-0A95-8E49-B40F-350EF5E9479E}" destId="{385504B7-0426-2046-B30A-8EEBE37BE8DC}" srcOrd="9" destOrd="0" presId="urn:microsoft.com/office/officeart/2005/8/layout/vList2"/>
    <dgm:cxn modelId="{56F44A92-A88B-4782-8354-8FA134E46715}" type="presParOf" srcId="{2C46D9E8-0A95-8E49-B40F-350EF5E9479E}" destId="{3EEB3DA8-76DB-4349-96FA-422F71B3C393}" srcOrd="10" destOrd="0" presId="urn:microsoft.com/office/officeart/2005/8/layout/vList2"/>
    <dgm:cxn modelId="{058A0260-99B2-43F2-A04C-992BCCC1EFE3}" type="presParOf" srcId="{2C46D9E8-0A95-8E49-B40F-350EF5E9479E}" destId="{3E544DC9-029A-47B5-B835-378FB55F3D45}" srcOrd="11" destOrd="0" presId="urn:microsoft.com/office/officeart/2005/8/layout/vList2"/>
    <dgm:cxn modelId="{6E1D7EC3-0FA8-3C4D-A72E-21BD6851BB86}" type="presParOf" srcId="{2C46D9E8-0A95-8E49-B40F-350EF5E9479E}" destId="{3E302655-FFFB-EA4E-BEE3-DEC088809E70}" srcOrd="12" destOrd="0" presId="urn:microsoft.com/office/officeart/2005/8/layout/vList2"/>
    <dgm:cxn modelId="{C8C487D4-F227-DB4B-9193-1326F4FB4640}" type="presParOf" srcId="{2C46D9E8-0A95-8E49-B40F-350EF5E9479E}" destId="{51B7BB1B-919D-4B4F-9D66-D2E70A5486F9}" srcOrd="13" destOrd="0" presId="urn:microsoft.com/office/officeart/2005/8/layout/vList2"/>
    <dgm:cxn modelId="{F99421D5-1559-C544-8D31-3591572AEC29}" type="presParOf" srcId="{2C46D9E8-0A95-8E49-B40F-350EF5E9479E}" destId="{CF21925D-42DE-2C45-80EE-CE078A464C60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B7AE2E-14B6-4856-B367-07B02A317D81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6E34768-BA82-4010-807B-3E9C4773F2B5}">
      <dgm:prSet custT="1"/>
      <dgm:spPr>
        <a:solidFill>
          <a:srgbClr val="005170"/>
        </a:solidFill>
      </dgm:spPr>
      <dgm:t>
        <a:bodyPr/>
        <a:lstStyle/>
        <a:p>
          <a:r>
            <a:rPr lang="en-US" sz="1800" b="1" i="0" dirty="0">
              <a:solidFill>
                <a:schemeClr val="bg1"/>
              </a:solidFill>
            </a:rPr>
            <a:t>90 days</a:t>
          </a:r>
          <a:r>
            <a:rPr lang="en-US" sz="1600" b="1" i="0" dirty="0">
              <a:solidFill>
                <a:schemeClr val="bg1"/>
              </a:solidFill>
            </a:rPr>
            <a:t>	</a:t>
          </a:r>
          <a:endParaRPr lang="en-US" sz="1600" b="1" dirty="0">
            <a:solidFill>
              <a:schemeClr val="bg1"/>
            </a:solidFill>
          </a:endParaRPr>
        </a:p>
      </dgm:t>
    </dgm:pt>
    <dgm:pt modelId="{4CB3F2DE-2EE9-4DBB-B6FF-7446E5F5785B}" type="parTrans" cxnId="{6A608B7A-C71A-47BF-9326-3CC5D68E75B7}">
      <dgm:prSet/>
      <dgm:spPr/>
      <dgm:t>
        <a:bodyPr/>
        <a:lstStyle/>
        <a:p>
          <a:endParaRPr lang="en-US" sz="2800" b="1"/>
        </a:p>
      </dgm:t>
    </dgm:pt>
    <dgm:pt modelId="{668DBF27-BB6B-4413-8889-582A5C9B762A}" type="sibTrans" cxnId="{6A608B7A-C71A-47BF-9326-3CC5D68E75B7}">
      <dgm:prSet/>
      <dgm:spPr/>
      <dgm:t>
        <a:bodyPr/>
        <a:lstStyle/>
        <a:p>
          <a:endParaRPr lang="en-US" sz="2800" b="1"/>
        </a:p>
      </dgm:t>
    </dgm:pt>
    <dgm:pt modelId="{78A2A7BD-08E6-4EC8-9223-3A36EF86133C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1600" b="1" i="0" dirty="0">
              <a:solidFill>
                <a:srgbClr val="005170"/>
              </a:solidFill>
            </a:rPr>
            <a:t>Executive briefing package completed</a:t>
          </a:r>
          <a:endParaRPr lang="en-US" sz="1600" b="1" dirty="0">
            <a:solidFill>
              <a:srgbClr val="005170"/>
            </a:solidFill>
          </a:endParaRPr>
        </a:p>
      </dgm:t>
    </dgm:pt>
    <dgm:pt modelId="{0F6A696D-179E-4B72-9702-D7359A87BE3F}" type="parTrans" cxnId="{E8FEBB6F-31C4-4822-A0DD-1924C069EBD8}">
      <dgm:prSet/>
      <dgm:spPr/>
      <dgm:t>
        <a:bodyPr/>
        <a:lstStyle/>
        <a:p>
          <a:endParaRPr lang="en-US" sz="2800" b="1"/>
        </a:p>
      </dgm:t>
    </dgm:pt>
    <dgm:pt modelId="{7F53FB79-310B-44F9-B9B1-DE1AF504127F}" type="sibTrans" cxnId="{E8FEBB6F-31C4-4822-A0DD-1924C069EBD8}">
      <dgm:prSet/>
      <dgm:spPr/>
      <dgm:t>
        <a:bodyPr/>
        <a:lstStyle/>
        <a:p>
          <a:endParaRPr lang="en-US" sz="2800" b="1"/>
        </a:p>
      </dgm:t>
    </dgm:pt>
    <dgm:pt modelId="{952C5411-716B-4712-92C1-C2AC2811085F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1600" b="1" i="0" dirty="0">
              <a:solidFill>
                <a:srgbClr val="005170"/>
              </a:solidFill>
            </a:rPr>
            <a:t>Association engagement</a:t>
          </a:r>
          <a:endParaRPr lang="en-US" sz="1600" b="1" dirty="0">
            <a:solidFill>
              <a:srgbClr val="005170"/>
            </a:solidFill>
          </a:endParaRPr>
        </a:p>
      </dgm:t>
    </dgm:pt>
    <dgm:pt modelId="{50BE25A5-FE84-4AC2-A3C7-4427249764B2}" type="parTrans" cxnId="{AC2E6A1A-1C96-4272-AAEB-36E9C4A72BDA}">
      <dgm:prSet/>
      <dgm:spPr/>
      <dgm:t>
        <a:bodyPr/>
        <a:lstStyle/>
        <a:p>
          <a:endParaRPr lang="en-US" sz="2800" b="1"/>
        </a:p>
      </dgm:t>
    </dgm:pt>
    <dgm:pt modelId="{4A5B14C9-4BF4-4DC4-B666-9DC1729355DB}" type="sibTrans" cxnId="{AC2E6A1A-1C96-4272-AAEB-36E9C4A72BDA}">
      <dgm:prSet/>
      <dgm:spPr/>
      <dgm:t>
        <a:bodyPr/>
        <a:lstStyle/>
        <a:p>
          <a:endParaRPr lang="en-US" sz="2800" b="1"/>
        </a:p>
      </dgm:t>
    </dgm:pt>
    <dgm:pt modelId="{2F821AB7-FADE-475C-BA42-93AD2E160C5C}">
      <dgm:prSet custT="1"/>
      <dgm:spPr>
        <a:solidFill>
          <a:srgbClr val="005170"/>
        </a:solidFill>
      </dgm:spPr>
      <dgm:t>
        <a:bodyPr/>
        <a:lstStyle/>
        <a:p>
          <a:r>
            <a:rPr lang="en-US" sz="1800" b="1" i="0" dirty="0">
              <a:solidFill>
                <a:schemeClr val="bg1"/>
              </a:solidFill>
            </a:rPr>
            <a:t>180 days</a:t>
          </a:r>
          <a:endParaRPr lang="en-US" sz="1800" b="1" dirty="0">
            <a:solidFill>
              <a:schemeClr val="bg1"/>
            </a:solidFill>
          </a:endParaRPr>
        </a:p>
      </dgm:t>
    </dgm:pt>
    <dgm:pt modelId="{317C037B-CAE5-4A6F-BDE2-3CC631779CD1}" type="parTrans" cxnId="{B8E17DD5-6D87-4845-85DC-EBA5A78FA9E6}">
      <dgm:prSet/>
      <dgm:spPr/>
      <dgm:t>
        <a:bodyPr/>
        <a:lstStyle/>
        <a:p>
          <a:endParaRPr lang="en-US" sz="2800" b="1"/>
        </a:p>
      </dgm:t>
    </dgm:pt>
    <dgm:pt modelId="{71FF1E2C-7992-466F-9EAC-3EAD35463560}" type="sibTrans" cxnId="{B8E17DD5-6D87-4845-85DC-EBA5A78FA9E6}">
      <dgm:prSet/>
      <dgm:spPr/>
      <dgm:t>
        <a:bodyPr/>
        <a:lstStyle/>
        <a:p>
          <a:endParaRPr lang="en-US" sz="2800" b="1"/>
        </a:p>
      </dgm:t>
    </dgm:pt>
    <dgm:pt modelId="{1EA4ADD4-667E-4CF7-BA2C-BDB89B8EAA04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1600" b="1" i="0" dirty="0">
              <a:solidFill>
                <a:srgbClr val="005170"/>
              </a:solidFill>
            </a:rPr>
            <a:t>Target scenarios finalized</a:t>
          </a:r>
          <a:endParaRPr lang="en-US" sz="1600" b="1" dirty="0">
            <a:solidFill>
              <a:srgbClr val="005170"/>
            </a:solidFill>
          </a:endParaRPr>
        </a:p>
      </dgm:t>
    </dgm:pt>
    <dgm:pt modelId="{81403AFF-70CE-4752-84BB-25EA7ABD95FB}" type="parTrans" cxnId="{B8416685-CCC7-4132-93CB-2815549B2F8D}">
      <dgm:prSet/>
      <dgm:spPr/>
      <dgm:t>
        <a:bodyPr/>
        <a:lstStyle/>
        <a:p>
          <a:endParaRPr lang="en-US" sz="2800" b="1"/>
        </a:p>
      </dgm:t>
    </dgm:pt>
    <dgm:pt modelId="{744090DD-7CE5-4AC3-ADE2-9A387E5B5AC1}" type="sibTrans" cxnId="{B8416685-CCC7-4132-93CB-2815549B2F8D}">
      <dgm:prSet/>
      <dgm:spPr/>
      <dgm:t>
        <a:bodyPr/>
        <a:lstStyle/>
        <a:p>
          <a:endParaRPr lang="en-US" sz="2800" b="1"/>
        </a:p>
      </dgm:t>
    </dgm:pt>
    <dgm:pt modelId="{49E13854-3B25-417E-8482-4E2586B579F1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1600" b="1" i="0" dirty="0">
              <a:solidFill>
                <a:srgbClr val="005170"/>
              </a:solidFill>
            </a:rPr>
            <a:t>Briefings to SLTT executives in target domains</a:t>
          </a:r>
          <a:endParaRPr lang="en-US" sz="1600" b="1" dirty="0">
            <a:solidFill>
              <a:srgbClr val="005170"/>
            </a:solidFill>
          </a:endParaRPr>
        </a:p>
      </dgm:t>
    </dgm:pt>
    <dgm:pt modelId="{9DEC7777-F0BC-4D1E-810F-EEAA1DD8E3A2}" type="parTrans" cxnId="{F7D9CDE6-61DA-4805-905F-7E1508DCE42D}">
      <dgm:prSet/>
      <dgm:spPr/>
      <dgm:t>
        <a:bodyPr/>
        <a:lstStyle/>
        <a:p>
          <a:endParaRPr lang="en-US" sz="2800" b="1"/>
        </a:p>
      </dgm:t>
    </dgm:pt>
    <dgm:pt modelId="{DE9CC92F-0858-4C8F-8B85-C026FCEEE6AF}" type="sibTrans" cxnId="{F7D9CDE6-61DA-4805-905F-7E1508DCE42D}">
      <dgm:prSet/>
      <dgm:spPr/>
      <dgm:t>
        <a:bodyPr/>
        <a:lstStyle/>
        <a:p>
          <a:endParaRPr lang="en-US" sz="2800" b="1"/>
        </a:p>
      </dgm:t>
    </dgm:pt>
    <dgm:pt modelId="{3CC50E93-FA76-468B-9CAD-2A18160C289E}">
      <dgm:prSet custT="1"/>
      <dgm:spPr>
        <a:solidFill>
          <a:srgbClr val="005170"/>
        </a:solidFill>
      </dgm:spPr>
      <dgm:t>
        <a:bodyPr/>
        <a:lstStyle/>
        <a:p>
          <a:r>
            <a:rPr lang="en-US" sz="1800" b="1" i="0" dirty="0">
              <a:solidFill>
                <a:schemeClr val="bg1"/>
              </a:solidFill>
            </a:rPr>
            <a:t>270-360 days</a:t>
          </a:r>
          <a:endParaRPr lang="en-US" sz="1800" b="1" dirty="0">
            <a:solidFill>
              <a:schemeClr val="bg1"/>
            </a:solidFill>
          </a:endParaRPr>
        </a:p>
      </dgm:t>
    </dgm:pt>
    <dgm:pt modelId="{4B71D28B-59C0-43C0-88EC-9B2B63566D13}" type="parTrans" cxnId="{E55D76D0-A841-4064-86BA-4A1A02CC2DD2}">
      <dgm:prSet/>
      <dgm:spPr/>
      <dgm:t>
        <a:bodyPr/>
        <a:lstStyle/>
        <a:p>
          <a:endParaRPr lang="en-US" sz="2800" b="1"/>
        </a:p>
      </dgm:t>
    </dgm:pt>
    <dgm:pt modelId="{EF6EDEB5-94BB-4A58-AA3F-F420FBB0FCEC}" type="sibTrans" cxnId="{E55D76D0-A841-4064-86BA-4A1A02CC2DD2}">
      <dgm:prSet/>
      <dgm:spPr/>
      <dgm:t>
        <a:bodyPr/>
        <a:lstStyle/>
        <a:p>
          <a:endParaRPr lang="en-US" sz="2800" b="1"/>
        </a:p>
      </dgm:t>
    </dgm:pt>
    <dgm:pt modelId="{236FB8E8-9C10-4624-B1E3-4678F99DDB06}">
      <dgm:prSet custT="1"/>
      <dgm:spPr>
        <a:noFill/>
      </dgm:spPr>
      <dgm:t>
        <a:bodyPr/>
        <a:lstStyle/>
        <a:p>
          <a:r>
            <a:rPr lang="en-US" sz="1600" b="1" i="0" dirty="0">
              <a:solidFill>
                <a:srgbClr val="005170"/>
              </a:solidFill>
            </a:rPr>
            <a:t>NIEM projects initiated</a:t>
          </a:r>
          <a:endParaRPr lang="en-US" sz="1600" b="1" dirty="0">
            <a:solidFill>
              <a:srgbClr val="005170"/>
            </a:solidFill>
          </a:endParaRPr>
        </a:p>
      </dgm:t>
    </dgm:pt>
    <dgm:pt modelId="{DD3D4EC8-62C2-48D4-AED7-DF296BC8D3B3}" type="parTrans" cxnId="{625BDF61-48C3-496E-A6E6-838FF0C0E493}">
      <dgm:prSet/>
      <dgm:spPr/>
      <dgm:t>
        <a:bodyPr/>
        <a:lstStyle/>
        <a:p>
          <a:endParaRPr lang="en-US" sz="2800" b="1"/>
        </a:p>
      </dgm:t>
    </dgm:pt>
    <dgm:pt modelId="{962FA1A9-6D28-4524-B3D1-D50790E68589}" type="sibTrans" cxnId="{625BDF61-48C3-496E-A6E6-838FF0C0E493}">
      <dgm:prSet/>
      <dgm:spPr/>
      <dgm:t>
        <a:bodyPr/>
        <a:lstStyle/>
        <a:p>
          <a:endParaRPr lang="en-US" sz="2800" b="1"/>
        </a:p>
      </dgm:t>
    </dgm:pt>
    <dgm:pt modelId="{8E83D7A9-94B8-8641-AFD0-FF80CB89D462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1600" b="1" dirty="0">
              <a:solidFill>
                <a:srgbClr val="005170"/>
              </a:solidFill>
            </a:rPr>
            <a:t>Expanded training offered</a:t>
          </a:r>
        </a:p>
      </dgm:t>
    </dgm:pt>
    <dgm:pt modelId="{B5B462AA-FFCE-004A-9DA7-E368435F2F3D}" type="parTrans" cxnId="{5E09DFDB-E7A6-BD4C-BD2C-503EC8C94A50}">
      <dgm:prSet/>
      <dgm:spPr/>
      <dgm:t>
        <a:bodyPr/>
        <a:lstStyle/>
        <a:p>
          <a:endParaRPr lang="en-US" sz="2800" b="1"/>
        </a:p>
      </dgm:t>
    </dgm:pt>
    <dgm:pt modelId="{83AC43A1-8969-554E-BFA6-D83EAF8DEB5F}" type="sibTrans" cxnId="{5E09DFDB-E7A6-BD4C-BD2C-503EC8C94A50}">
      <dgm:prSet/>
      <dgm:spPr/>
      <dgm:t>
        <a:bodyPr/>
        <a:lstStyle/>
        <a:p>
          <a:endParaRPr lang="en-US" sz="2800" b="1"/>
        </a:p>
      </dgm:t>
    </dgm:pt>
    <dgm:pt modelId="{7423678C-C8E6-4FDD-90FA-5D0E3B8BABA2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1600" b="1" dirty="0">
              <a:solidFill>
                <a:srgbClr val="005170"/>
              </a:solidFill>
            </a:rPr>
            <a:t>Action Team Identified</a:t>
          </a:r>
        </a:p>
      </dgm:t>
    </dgm:pt>
    <dgm:pt modelId="{9460012C-77DB-4407-A545-BE806BAFC81D}" type="parTrans" cxnId="{EF1CAD8F-58E8-46EE-9CDC-60DC33A5E0E4}">
      <dgm:prSet/>
      <dgm:spPr/>
      <dgm:t>
        <a:bodyPr/>
        <a:lstStyle/>
        <a:p>
          <a:endParaRPr lang="en-US" sz="2800" b="1"/>
        </a:p>
      </dgm:t>
    </dgm:pt>
    <dgm:pt modelId="{725F0339-C7FF-4022-A2CD-0AB72DB4F4AA}" type="sibTrans" cxnId="{EF1CAD8F-58E8-46EE-9CDC-60DC33A5E0E4}">
      <dgm:prSet/>
      <dgm:spPr/>
      <dgm:t>
        <a:bodyPr/>
        <a:lstStyle/>
        <a:p>
          <a:endParaRPr lang="en-US" sz="2800" b="1"/>
        </a:p>
      </dgm:t>
    </dgm:pt>
    <dgm:pt modelId="{733E7EC5-FC25-42E9-8AE1-3990502C7719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1600" b="1" dirty="0">
              <a:solidFill>
                <a:srgbClr val="005170"/>
              </a:solidFill>
            </a:rPr>
            <a:t>Scenarios Prioritized</a:t>
          </a:r>
        </a:p>
      </dgm:t>
    </dgm:pt>
    <dgm:pt modelId="{911FB4C0-392D-4043-9966-B89C4B943CC9}" type="parTrans" cxnId="{28991853-CDBA-4B64-9B57-5E68F9A42F73}">
      <dgm:prSet/>
      <dgm:spPr/>
      <dgm:t>
        <a:bodyPr/>
        <a:lstStyle/>
        <a:p>
          <a:endParaRPr lang="en-US" sz="2800" b="1"/>
        </a:p>
      </dgm:t>
    </dgm:pt>
    <dgm:pt modelId="{E906AE63-3A0F-4925-A1A5-E59BA1B34377}" type="sibTrans" cxnId="{28991853-CDBA-4B64-9B57-5E68F9A42F73}">
      <dgm:prSet/>
      <dgm:spPr/>
      <dgm:t>
        <a:bodyPr/>
        <a:lstStyle/>
        <a:p>
          <a:endParaRPr lang="en-US" sz="2800" b="1"/>
        </a:p>
      </dgm:t>
    </dgm:pt>
    <dgm:pt modelId="{A425FB06-78DD-4DD5-AC74-77EE61509904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1600" b="1" i="0" dirty="0">
              <a:solidFill>
                <a:srgbClr val="005170"/>
              </a:solidFill>
            </a:rPr>
            <a:t>Articles published in association media</a:t>
          </a:r>
          <a:endParaRPr lang="en-US" sz="1600" b="1" dirty="0">
            <a:solidFill>
              <a:srgbClr val="005170"/>
            </a:solidFill>
          </a:endParaRPr>
        </a:p>
      </dgm:t>
    </dgm:pt>
    <dgm:pt modelId="{79B0558F-1C8E-424C-BD8A-556504F355AB}" type="parTrans" cxnId="{0E2F6975-D0BA-42C6-B6C2-8D97322D6B1C}">
      <dgm:prSet/>
      <dgm:spPr/>
      <dgm:t>
        <a:bodyPr/>
        <a:lstStyle/>
        <a:p>
          <a:endParaRPr lang="en-US" sz="2800" b="1"/>
        </a:p>
      </dgm:t>
    </dgm:pt>
    <dgm:pt modelId="{34ABFD34-8A4B-4F96-A1E7-4AF762744A3F}" type="sibTrans" cxnId="{0E2F6975-D0BA-42C6-B6C2-8D97322D6B1C}">
      <dgm:prSet/>
      <dgm:spPr/>
      <dgm:t>
        <a:bodyPr/>
        <a:lstStyle/>
        <a:p>
          <a:endParaRPr lang="en-US" sz="2800" b="1"/>
        </a:p>
      </dgm:t>
    </dgm:pt>
    <dgm:pt modelId="{7221FC7E-2F12-456B-9F94-1CE4288C1E86}">
      <dgm:prSet custT="1"/>
      <dgm:spPr>
        <a:noFill/>
      </dgm:spPr>
      <dgm:t>
        <a:bodyPr/>
        <a:lstStyle/>
        <a:p>
          <a:r>
            <a:rPr lang="en-US" sz="1600" b="1" dirty="0">
              <a:solidFill>
                <a:srgbClr val="005170"/>
              </a:solidFill>
            </a:rPr>
            <a:t>Success Stories / Case Studies</a:t>
          </a:r>
        </a:p>
      </dgm:t>
    </dgm:pt>
    <dgm:pt modelId="{25CC52E3-6659-4FCE-9F32-0DAEDF9B11F9}" type="parTrans" cxnId="{763E0993-5478-4A7D-A585-190C5E316CC7}">
      <dgm:prSet/>
      <dgm:spPr/>
      <dgm:t>
        <a:bodyPr/>
        <a:lstStyle/>
        <a:p>
          <a:endParaRPr lang="en-US" sz="2800" b="1"/>
        </a:p>
      </dgm:t>
    </dgm:pt>
    <dgm:pt modelId="{6D85FACD-9B5C-40D1-B0B4-C6DD5D184B32}" type="sibTrans" cxnId="{763E0993-5478-4A7D-A585-190C5E316CC7}">
      <dgm:prSet/>
      <dgm:spPr/>
      <dgm:t>
        <a:bodyPr/>
        <a:lstStyle/>
        <a:p>
          <a:endParaRPr lang="en-US" sz="2800" b="1"/>
        </a:p>
      </dgm:t>
    </dgm:pt>
    <dgm:pt modelId="{2DC8F85F-3D5A-CA4C-820B-3E377DEF4A03}" type="pres">
      <dgm:prSet presAssocID="{A6B7AE2E-14B6-4856-B367-07B02A317D81}" presName="linear" presStyleCnt="0">
        <dgm:presLayoutVars>
          <dgm:dir/>
          <dgm:animLvl val="lvl"/>
          <dgm:resizeHandles val="exact"/>
        </dgm:presLayoutVars>
      </dgm:prSet>
      <dgm:spPr/>
    </dgm:pt>
    <dgm:pt modelId="{23434E45-E83B-5B4F-A397-6335A2AD5A16}" type="pres">
      <dgm:prSet presAssocID="{66E34768-BA82-4010-807B-3E9C4773F2B5}" presName="parentLin" presStyleCnt="0"/>
      <dgm:spPr/>
    </dgm:pt>
    <dgm:pt modelId="{BADBBF93-BFF6-2647-B87C-C0A324452685}" type="pres">
      <dgm:prSet presAssocID="{66E34768-BA82-4010-807B-3E9C4773F2B5}" presName="parentLeftMargin" presStyleLbl="node1" presStyleIdx="0" presStyleCnt="3"/>
      <dgm:spPr/>
    </dgm:pt>
    <dgm:pt modelId="{975F76F0-B51A-4949-B3EB-575C445E7487}" type="pres">
      <dgm:prSet presAssocID="{66E34768-BA82-4010-807B-3E9C4773F2B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169DCBD-5C7B-0744-BC9E-7AEC70535F80}" type="pres">
      <dgm:prSet presAssocID="{66E34768-BA82-4010-807B-3E9C4773F2B5}" presName="negativeSpace" presStyleCnt="0"/>
      <dgm:spPr/>
    </dgm:pt>
    <dgm:pt modelId="{0BCD9560-E699-A34A-8889-91639C97FE54}" type="pres">
      <dgm:prSet presAssocID="{66E34768-BA82-4010-807B-3E9C4773F2B5}" presName="childText" presStyleLbl="conFgAcc1" presStyleIdx="0" presStyleCnt="3" custLinFactY="3864" custLinFactNeighborX="-1609" custLinFactNeighborY="100000">
        <dgm:presLayoutVars>
          <dgm:bulletEnabled val="1"/>
        </dgm:presLayoutVars>
      </dgm:prSet>
      <dgm:spPr/>
    </dgm:pt>
    <dgm:pt modelId="{CDB9A93B-4397-5346-AAB5-2A7EDB67D3AD}" type="pres">
      <dgm:prSet presAssocID="{668DBF27-BB6B-4413-8889-582A5C9B762A}" presName="spaceBetweenRectangles" presStyleCnt="0"/>
      <dgm:spPr/>
    </dgm:pt>
    <dgm:pt modelId="{8D21DFEA-2B3F-6E4C-BEFC-DD34D7F60D2A}" type="pres">
      <dgm:prSet presAssocID="{2F821AB7-FADE-475C-BA42-93AD2E160C5C}" presName="parentLin" presStyleCnt="0"/>
      <dgm:spPr/>
    </dgm:pt>
    <dgm:pt modelId="{BE0FFC69-5F59-354F-BA98-C44B2348A2F7}" type="pres">
      <dgm:prSet presAssocID="{2F821AB7-FADE-475C-BA42-93AD2E160C5C}" presName="parentLeftMargin" presStyleLbl="node1" presStyleIdx="0" presStyleCnt="3"/>
      <dgm:spPr/>
    </dgm:pt>
    <dgm:pt modelId="{4ABBAB74-A64B-8F40-99D3-D3E77AA66F7E}" type="pres">
      <dgm:prSet presAssocID="{2F821AB7-FADE-475C-BA42-93AD2E160C5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D7404A3-A61A-6E4E-9CE8-7E9BF4F2469E}" type="pres">
      <dgm:prSet presAssocID="{2F821AB7-FADE-475C-BA42-93AD2E160C5C}" presName="negativeSpace" presStyleCnt="0"/>
      <dgm:spPr/>
    </dgm:pt>
    <dgm:pt modelId="{80B8C918-6ABC-814C-8EDE-E84A03FB6F83}" type="pres">
      <dgm:prSet presAssocID="{2F821AB7-FADE-475C-BA42-93AD2E160C5C}" presName="childText" presStyleLbl="conFgAcc1" presStyleIdx="1" presStyleCnt="3">
        <dgm:presLayoutVars>
          <dgm:bulletEnabled val="1"/>
        </dgm:presLayoutVars>
      </dgm:prSet>
      <dgm:spPr/>
    </dgm:pt>
    <dgm:pt modelId="{99F27516-5803-1145-9B64-FE1B2B6CBEBD}" type="pres">
      <dgm:prSet presAssocID="{71FF1E2C-7992-466F-9EAC-3EAD35463560}" presName="spaceBetweenRectangles" presStyleCnt="0"/>
      <dgm:spPr/>
    </dgm:pt>
    <dgm:pt modelId="{533E4AA2-CD57-C546-B110-3A4C2248E0A1}" type="pres">
      <dgm:prSet presAssocID="{3CC50E93-FA76-468B-9CAD-2A18160C289E}" presName="parentLin" presStyleCnt="0"/>
      <dgm:spPr/>
    </dgm:pt>
    <dgm:pt modelId="{276C9656-55EA-244A-B5A9-20E0A9226974}" type="pres">
      <dgm:prSet presAssocID="{3CC50E93-FA76-468B-9CAD-2A18160C289E}" presName="parentLeftMargin" presStyleLbl="node1" presStyleIdx="1" presStyleCnt="3"/>
      <dgm:spPr/>
    </dgm:pt>
    <dgm:pt modelId="{24E24186-ABDC-4E44-8155-23EAA24880D3}" type="pres">
      <dgm:prSet presAssocID="{3CC50E93-FA76-468B-9CAD-2A18160C289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30D5A76-A880-3A42-8D33-0BCB6BF1B552}" type="pres">
      <dgm:prSet presAssocID="{3CC50E93-FA76-468B-9CAD-2A18160C289E}" presName="negativeSpace" presStyleCnt="0"/>
      <dgm:spPr/>
    </dgm:pt>
    <dgm:pt modelId="{355CCE4D-4E73-C641-961D-FA8D74789585}" type="pres">
      <dgm:prSet presAssocID="{3CC50E93-FA76-468B-9CAD-2A18160C289E}" presName="childText" presStyleLbl="conFgAcc1" presStyleIdx="2" presStyleCnt="3" custScaleY="97593">
        <dgm:presLayoutVars>
          <dgm:bulletEnabled val="1"/>
        </dgm:presLayoutVars>
      </dgm:prSet>
      <dgm:spPr/>
    </dgm:pt>
  </dgm:ptLst>
  <dgm:cxnLst>
    <dgm:cxn modelId="{AC2E6A1A-1C96-4272-AAEB-36E9C4A72BDA}" srcId="{66E34768-BA82-4010-807B-3E9C4773F2B5}" destId="{952C5411-716B-4712-92C1-C2AC2811085F}" srcOrd="1" destOrd="0" parTransId="{50BE25A5-FE84-4AC2-A3C7-4427249764B2}" sibTransId="{4A5B14C9-4BF4-4DC4-B666-9DC1729355DB}"/>
    <dgm:cxn modelId="{D4514920-65CE-6A4E-8AEA-73858A91DE9C}" type="presOf" srcId="{78A2A7BD-08E6-4EC8-9223-3A36EF86133C}" destId="{0BCD9560-E699-A34A-8889-91639C97FE54}" srcOrd="0" destOrd="0" presId="urn:microsoft.com/office/officeart/2005/8/layout/list1"/>
    <dgm:cxn modelId="{C39A8D25-257F-D941-87CB-864AF75C6CCB}" type="presOf" srcId="{1EA4ADD4-667E-4CF7-BA2C-BDB89B8EAA04}" destId="{80B8C918-6ABC-814C-8EDE-E84A03FB6F83}" srcOrd="0" destOrd="0" presId="urn:microsoft.com/office/officeart/2005/8/layout/list1"/>
    <dgm:cxn modelId="{28991853-CDBA-4B64-9B57-5E68F9A42F73}" srcId="{66E34768-BA82-4010-807B-3E9C4773F2B5}" destId="{733E7EC5-FC25-42E9-8AE1-3990502C7719}" srcOrd="3" destOrd="0" parTransId="{911FB4C0-392D-4043-9966-B89C4B943CC9}" sibTransId="{E906AE63-3A0F-4925-A1A5-E59BA1B34377}"/>
    <dgm:cxn modelId="{1D287755-5DB8-4D98-9175-2B062AB2308F}" type="presOf" srcId="{A425FB06-78DD-4DD5-AC74-77EE61509904}" destId="{80B8C918-6ABC-814C-8EDE-E84A03FB6F83}" srcOrd="0" destOrd="1" presId="urn:microsoft.com/office/officeart/2005/8/layout/list1"/>
    <dgm:cxn modelId="{B7B46861-EC3A-F84F-AD9A-301B87AEF6D0}" type="presOf" srcId="{3CC50E93-FA76-468B-9CAD-2A18160C289E}" destId="{276C9656-55EA-244A-B5A9-20E0A9226974}" srcOrd="0" destOrd="0" presId="urn:microsoft.com/office/officeart/2005/8/layout/list1"/>
    <dgm:cxn modelId="{625BDF61-48C3-496E-A6E6-838FF0C0E493}" srcId="{3CC50E93-FA76-468B-9CAD-2A18160C289E}" destId="{236FB8E8-9C10-4624-B1E3-4678F99DDB06}" srcOrd="0" destOrd="0" parTransId="{DD3D4EC8-62C2-48D4-AED7-DF296BC8D3B3}" sibTransId="{962FA1A9-6D28-4524-B3D1-D50790E68589}"/>
    <dgm:cxn modelId="{E8FEBB6F-31C4-4822-A0DD-1924C069EBD8}" srcId="{66E34768-BA82-4010-807B-3E9C4773F2B5}" destId="{78A2A7BD-08E6-4EC8-9223-3A36EF86133C}" srcOrd="0" destOrd="0" parTransId="{0F6A696D-179E-4B72-9702-D7359A87BE3F}" sibTransId="{7F53FB79-310B-44F9-B9B1-DE1AF504127F}"/>
    <dgm:cxn modelId="{0E2F6975-D0BA-42C6-B6C2-8D97322D6B1C}" srcId="{2F821AB7-FADE-475C-BA42-93AD2E160C5C}" destId="{A425FB06-78DD-4DD5-AC74-77EE61509904}" srcOrd="1" destOrd="0" parTransId="{79B0558F-1C8E-424C-BD8A-556504F355AB}" sibTransId="{34ABFD34-8A4B-4F96-A1E7-4AF762744A3F}"/>
    <dgm:cxn modelId="{30041177-84A3-424E-8400-677B1EEF2D4A}" type="presOf" srcId="{7423678C-C8E6-4FDD-90FA-5D0E3B8BABA2}" destId="{0BCD9560-E699-A34A-8889-91639C97FE54}" srcOrd="0" destOrd="2" presId="urn:microsoft.com/office/officeart/2005/8/layout/list1"/>
    <dgm:cxn modelId="{6A608B7A-C71A-47BF-9326-3CC5D68E75B7}" srcId="{A6B7AE2E-14B6-4856-B367-07B02A317D81}" destId="{66E34768-BA82-4010-807B-3E9C4773F2B5}" srcOrd="0" destOrd="0" parTransId="{4CB3F2DE-2EE9-4DBB-B6FF-7446E5F5785B}" sibTransId="{668DBF27-BB6B-4413-8889-582A5C9B762A}"/>
    <dgm:cxn modelId="{B8416685-CCC7-4132-93CB-2815549B2F8D}" srcId="{2F821AB7-FADE-475C-BA42-93AD2E160C5C}" destId="{1EA4ADD4-667E-4CF7-BA2C-BDB89B8EAA04}" srcOrd="0" destOrd="0" parTransId="{81403AFF-70CE-4752-84BB-25EA7ABD95FB}" sibTransId="{744090DD-7CE5-4AC3-ADE2-9A387E5B5AC1}"/>
    <dgm:cxn modelId="{80A81D8E-4002-8B42-9028-C64D68E36A57}" type="presOf" srcId="{2F821AB7-FADE-475C-BA42-93AD2E160C5C}" destId="{BE0FFC69-5F59-354F-BA98-C44B2348A2F7}" srcOrd="0" destOrd="0" presId="urn:microsoft.com/office/officeart/2005/8/layout/list1"/>
    <dgm:cxn modelId="{EF1CAD8F-58E8-46EE-9CDC-60DC33A5E0E4}" srcId="{66E34768-BA82-4010-807B-3E9C4773F2B5}" destId="{7423678C-C8E6-4FDD-90FA-5D0E3B8BABA2}" srcOrd="2" destOrd="0" parTransId="{9460012C-77DB-4407-A545-BE806BAFC81D}" sibTransId="{725F0339-C7FF-4022-A2CD-0AB72DB4F4AA}"/>
    <dgm:cxn modelId="{4C61E892-E1CB-A941-B829-BD58FFA2234E}" type="presOf" srcId="{8E83D7A9-94B8-8641-AFD0-FF80CB89D462}" destId="{80B8C918-6ABC-814C-8EDE-E84A03FB6F83}" srcOrd="0" destOrd="3" presId="urn:microsoft.com/office/officeart/2005/8/layout/list1"/>
    <dgm:cxn modelId="{763E0993-5478-4A7D-A585-190C5E316CC7}" srcId="{3CC50E93-FA76-468B-9CAD-2A18160C289E}" destId="{7221FC7E-2F12-456B-9F94-1CE4288C1E86}" srcOrd="1" destOrd="0" parTransId="{25CC52E3-6659-4FCE-9F32-0DAEDF9B11F9}" sibTransId="{6D85FACD-9B5C-40D1-B0B4-C6DD5D184B32}"/>
    <dgm:cxn modelId="{F53D1293-A619-4F41-99F0-C4B16B7B6680}" type="presOf" srcId="{236FB8E8-9C10-4624-B1E3-4678F99DDB06}" destId="{355CCE4D-4E73-C641-961D-FA8D74789585}" srcOrd="0" destOrd="0" presId="urn:microsoft.com/office/officeart/2005/8/layout/list1"/>
    <dgm:cxn modelId="{83E07C95-83F4-42BA-89E1-D70B35B45F4D}" type="presOf" srcId="{733E7EC5-FC25-42E9-8AE1-3990502C7719}" destId="{0BCD9560-E699-A34A-8889-91639C97FE54}" srcOrd="0" destOrd="3" presId="urn:microsoft.com/office/officeart/2005/8/layout/list1"/>
    <dgm:cxn modelId="{420AE097-BB83-4B4F-9DA8-D8EE51B9FB04}" type="presOf" srcId="{2F821AB7-FADE-475C-BA42-93AD2E160C5C}" destId="{4ABBAB74-A64B-8F40-99D3-D3E77AA66F7E}" srcOrd="1" destOrd="0" presId="urn:microsoft.com/office/officeart/2005/8/layout/list1"/>
    <dgm:cxn modelId="{537F8CA6-345E-46A5-B36B-9FDE5DEB95E4}" type="presOf" srcId="{7221FC7E-2F12-456B-9F94-1CE4288C1E86}" destId="{355CCE4D-4E73-C641-961D-FA8D74789585}" srcOrd="0" destOrd="1" presId="urn:microsoft.com/office/officeart/2005/8/layout/list1"/>
    <dgm:cxn modelId="{7A619DA6-26A2-EF46-A9FF-95B35F72B5CA}" type="presOf" srcId="{952C5411-716B-4712-92C1-C2AC2811085F}" destId="{0BCD9560-E699-A34A-8889-91639C97FE54}" srcOrd="0" destOrd="1" presId="urn:microsoft.com/office/officeart/2005/8/layout/list1"/>
    <dgm:cxn modelId="{ED2C4BAA-677C-B841-B6C0-51902A2703CC}" type="presOf" srcId="{A6B7AE2E-14B6-4856-B367-07B02A317D81}" destId="{2DC8F85F-3D5A-CA4C-820B-3E377DEF4A03}" srcOrd="0" destOrd="0" presId="urn:microsoft.com/office/officeart/2005/8/layout/list1"/>
    <dgm:cxn modelId="{0FA1D1AB-E809-C143-981A-930795DAE7E3}" type="presOf" srcId="{66E34768-BA82-4010-807B-3E9C4773F2B5}" destId="{975F76F0-B51A-4949-B3EB-575C445E7487}" srcOrd="1" destOrd="0" presId="urn:microsoft.com/office/officeart/2005/8/layout/list1"/>
    <dgm:cxn modelId="{E55D76D0-A841-4064-86BA-4A1A02CC2DD2}" srcId="{A6B7AE2E-14B6-4856-B367-07B02A317D81}" destId="{3CC50E93-FA76-468B-9CAD-2A18160C289E}" srcOrd="2" destOrd="0" parTransId="{4B71D28B-59C0-43C0-88EC-9B2B63566D13}" sibTransId="{EF6EDEB5-94BB-4A58-AA3F-F420FBB0FCEC}"/>
    <dgm:cxn modelId="{7117CED2-6057-7D40-8973-3BDDCDBFD187}" type="presOf" srcId="{66E34768-BA82-4010-807B-3E9C4773F2B5}" destId="{BADBBF93-BFF6-2647-B87C-C0A324452685}" srcOrd="0" destOrd="0" presId="urn:microsoft.com/office/officeart/2005/8/layout/list1"/>
    <dgm:cxn modelId="{B8E17DD5-6D87-4845-85DC-EBA5A78FA9E6}" srcId="{A6B7AE2E-14B6-4856-B367-07B02A317D81}" destId="{2F821AB7-FADE-475C-BA42-93AD2E160C5C}" srcOrd="1" destOrd="0" parTransId="{317C037B-CAE5-4A6F-BDE2-3CC631779CD1}" sibTransId="{71FF1E2C-7992-466F-9EAC-3EAD35463560}"/>
    <dgm:cxn modelId="{5E09DFDB-E7A6-BD4C-BD2C-503EC8C94A50}" srcId="{2F821AB7-FADE-475C-BA42-93AD2E160C5C}" destId="{8E83D7A9-94B8-8641-AFD0-FF80CB89D462}" srcOrd="3" destOrd="0" parTransId="{B5B462AA-FFCE-004A-9DA7-E368435F2F3D}" sibTransId="{83AC43A1-8969-554E-BFA6-D83EAF8DEB5F}"/>
    <dgm:cxn modelId="{4B9C58E6-D7D4-8647-8AEF-75FD92747D06}" type="presOf" srcId="{3CC50E93-FA76-468B-9CAD-2A18160C289E}" destId="{24E24186-ABDC-4E44-8155-23EAA24880D3}" srcOrd="1" destOrd="0" presId="urn:microsoft.com/office/officeart/2005/8/layout/list1"/>
    <dgm:cxn modelId="{F7D9CDE6-61DA-4805-905F-7E1508DCE42D}" srcId="{2F821AB7-FADE-475C-BA42-93AD2E160C5C}" destId="{49E13854-3B25-417E-8482-4E2586B579F1}" srcOrd="2" destOrd="0" parTransId="{9DEC7777-F0BC-4D1E-810F-EEAA1DD8E3A2}" sibTransId="{DE9CC92F-0858-4C8F-8B85-C026FCEEE6AF}"/>
    <dgm:cxn modelId="{9A604AFC-EB3D-AE4A-93DA-E23E547F212C}" type="presOf" srcId="{49E13854-3B25-417E-8482-4E2586B579F1}" destId="{80B8C918-6ABC-814C-8EDE-E84A03FB6F83}" srcOrd="0" destOrd="2" presId="urn:microsoft.com/office/officeart/2005/8/layout/list1"/>
    <dgm:cxn modelId="{1160C4C4-E2C0-974C-9E8F-9F7799BCB462}" type="presParOf" srcId="{2DC8F85F-3D5A-CA4C-820B-3E377DEF4A03}" destId="{23434E45-E83B-5B4F-A397-6335A2AD5A16}" srcOrd="0" destOrd="0" presId="urn:microsoft.com/office/officeart/2005/8/layout/list1"/>
    <dgm:cxn modelId="{30570A92-03C5-1B4E-B547-45872357A94D}" type="presParOf" srcId="{23434E45-E83B-5B4F-A397-6335A2AD5A16}" destId="{BADBBF93-BFF6-2647-B87C-C0A324452685}" srcOrd="0" destOrd="0" presId="urn:microsoft.com/office/officeart/2005/8/layout/list1"/>
    <dgm:cxn modelId="{7CCAD6A1-1F2B-6A4A-BDE8-02CD63FBE7C8}" type="presParOf" srcId="{23434E45-E83B-5B4F-A397-6335A2AD5A16}" destId="{975F76F0-B51A-4949-B3EB-575C445E7487}" srcOrd="1" destOrd="0" presId="urn:microsoft.com/office/officeart/2005/8/layout/list1"/>
    <dgm:cxn modelId="{9950CB72-157D-1041-B76E-A8B0960DA4DE}" type="presParOf" srcId="{2DC8F85F-3D5A-CA4C-820B-3E377DEF4A03}" destId="{D169DCBD-5C7B-0744-BC9E-7AEC70535F80}" srcOrd="1" destOrd="0" presId="urn:microsoft.com/office/officeart/2005/8/layout/list1"/>
    <dgm:cxn modelId="{76B808F5-9074-794C-BCD1-90DC9B1B0373}" type="presParOf" srcId="{2DC8F85F-3D5A-CA4C-820B-3E377DEF4A03}" destId="{0BCD9560-E699-A34A-8889-91639C97FE54}" srcOrd="2" destOrd="0" presId="urn:microsoft.com/office/officeart/2005/8/layout/list1"/>
    <dgm:cxn modelId="{B701F2A9-5175-FA49-A969-FDF888807172}" type="presParOf" srcId="{2DC8F85F-3D5A-CA4C-820B-3E377DEF4A03}" destId="{CDB9A93B-4397-5346-AAB5-2A7EDB67D3AD}" srcOrd="3" destOrd="0" presId="urn:microsoft.com/office/officeart/2005/8/layout/list1"/>
    <dgm:cxn modelId="{6000ECF8-C8C7-B04D-86A2-E04AE405A580}" type="presParOf" srcId="{2DC8F85F-3D5A-CA4C-820B-3E377DEF4A03}" destId="{8D21DFEA-2B3F-6E4C-BEFC-DD34D7F60D2A}" srcOrd="4" destOrd="0" presId="urn:microsoft.com/office/officeart/2005/8/layout/list1"/>
    <dgm:cxn modelId="{AC87B61A-B6F2-A04A-B5A8-5C956ABD06DE}" type="presParOf" srcId="{8D21DFEA-2B3F-6E4C-BEFC-DD34D7F60D2A}" destId="{BE0FFC69-5F59-354F-BA98-C44B2348A2F7}" srcOrd="0" destOrd="0" presId="urn:microsoft.com/office/officeart/2005/8/layout/list1"/>
    <dgm:cxn modelId="{57DBB084-2D01-A045-8DCF-293CF801541F}" type="presParOf" srcId="{8D21DFEA-2B3F-6E4C-BEFC-DD34D7F60D2A}" destId="{4ABBAB74-A64B-8F40-99D3-D3E77AA66F7E}" srcOrd="1" destOrd="0" presId="urn:microsoft.com/office/officeart/2005/8/layout/list1"/>
    <dgm:cxn modelId="{FCFB5820-FE9C-E64E-A8A4-83F5C3F97634}" type="presParOf" srcId="{2DC8F85F-3D5A-CA4C-820B-3E377DEF4A03}" destId="{5D7404A3-A61A-6E4E-9CE8-7E9BF4F2469E}" srcOrd="5" destOrd="0" presId="urn:microsoft.com/office/officeart/2005/8/layout/list1"/>
    <dgm:cxn modelId="{67BB3DDB-C9E3-0F45-8999-3DB5F5B3FF42}" type="presParOf" srcId="{2DC8F85F-3D5A-CA4C-820B-3E377DEF4A03}" destId="{80B8C918-6ABC-814C-8EDE-E84A03FB6F83}" srcOrd="6" destOrd="0" presId="urn:microsoft.com/office/officeart/2005/8/layout/list1"/>
    <dgm:cxn modelId="{4D58D25D-C409-384E-80E3-4EFDD1238F7D}" type="presParOf" srcId="{2DC8F85F-3D5A-CA4C-820B-3E377DEF4A03}" destId="{99F27516-5803-1145-9B64-FE1B2B6CBEBD}" srcOrd="7" destOrd="0" presId="urn:microsoft.com/office/officeart/2005/8/layout/list1"/>
    <dgm:cxn modelId="{947EB734-C506-9040-822E-CF398C36FAC2}" type="presParOf" srcId="{2DC8F85F-3D5A-CA4C-820B-3E377DEF4A03}" destId="{533E4AA2-CD57-C546-B110-3A4C2248E0A1}" srcOrd="8" destOrd="0" presId="urn:microsoft.com/office/officeart/2005/8/layout/list1"/>
    <dgm:cxn modelId="{EA8AD857-B36E-D243-AC03-A0BEE98BB95C}" type="presParOf" srcId="{533E4AA2-CD57-C546-B110-3A4C2248E0A1}" destId="{276C9656-55EA-244A-B5A9-20E0A9226974}" srcOrd="0" destOrd="0" presId="urn:microsoft.com/office/officeart/2005/8/layout/list1"/>
    <dgm:cxn modelId="{F0D88C6E-CB3C-3E42-B384-4F4AED8FBA05}" type="presParOf" srcId="{533E4AA2-CD57-C546-B110-3A4C2248E0A1}" destId="{24E24186-ABDC-4E44-8155-23EAA24880D3}" srcOrd="1" destOrd="0" presId="urn:microsoft.com/office/officeart/2005/8/layout/list1"/>
    <dgm:cxn modelId="{85077546-3319-DE46-92BE-BC551E38E90C}" type="presParOf" srcId="{2DC8F85F-3D5A-CA4C-820B-3E377DEF4A03}" destId="{230D5A76-A880-3A42-8D33-0BCB6BF1B552}" srcOrd="9" destOrd="0" presId="urn:microsoft.com/office/officeart/2005/8/layout/list1"/>
    <dgm:cxn modelId="{11E3DF45-415C-1A46-B47D-3CD2983A389D}" type="presParOf" srcId="{2DC8F85F-3D5A-CA4C-820B-3E377DEF4A03}" destId="{355CCE4D-4E73-C641-961D-FA8D7478958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3F0CF-4F02-AA4A-9F86-04805D687936}">
      <dsp:nvSpPr>
        <dsp:cNvPr id="0" name=""/>
        <dsp:cNvSpPr/>
      </dsp:nvSpPr>
      <dsp:spPr>
        <a:xfrm>
          <a:off x="0" y="79417"/>
          <a:ext cx="7553080" cy="468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rgbClr val="000000"/>
              </a:solidFill>
            </a:rPr>
            <a:t>Executive briefing materials </a:t>
          </a:r>
          <a:endParaRPr lang="en-US" sz="2000" b="1" kern="1200" dirty="0">
            <a:solidFill>
              <a:srgbClr val="000000"/>
            </a:solidFill>
          </a:endParaRPr>
        </a:p>
      </dsp:txBody>
      <dsp:txXfrm>
        <a:off x="22846" y="102263"/>
        <a:ext cx="7507388" cy="422308"/>
      </dsp:txXfrm>
    </dsp:sp>
    <dsp:sp modelId="{31FA191B-AB7B-C64E-BE29-05986DC3B3F2}">
      <dsp:nvSpPr>
        <dsp:cNvPr id="0" name=""/>
        <dsp:cNvSpPr/>
      </dsp:nvSpPr>
      <dsp:spPr>
        <a:xfrm>
          <a:off x="0" y="605017"/>
          <a:ext cx="7553080" cy="468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rgbClr val="000000"/>
              </a:solidFill>
            </a:rPr>
            <a:t>Articles for association publications</a:t>
          </a:r>
          <a:endParaRPr lang="en-US" sz="2000" b="1" kern="1200" dirty="0">
            <a:solidFill>
              <a:srgbClr val="000000"/>
            </a:solidFill>
          </a:endParaRPr>
        </a:p>
      </dsp:txBody>
      <dsp:txXfrm>
        <a:off x="22846" y="627863"/>
        <a:ext cx="7507388" cy="422308"/>
      </dsp:txXfrm>
    </dsp:sp>
    <dsp:sp modelId="{AB5F6EB9-3616-CD40-8AEE-D6935DEE6471}">
      <dsp:nvSpPr>
        <dsp:cNvPr id="0" name=""/>
        <dsp:cNvSpPr/>
      </dsp:nvSpPr>
      <dsp:spPr>
        <a:xfrm>
          <a:off x="0" y="1130617"/>
          <a:ext cx="7553080" cy="4680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rgbClr val="000000"/>
              </a:solidFill>
            </a:rPr>
            <a:t>Update selected videos </a:t>
          </a:r>
          <a:endParaRPr lang="en-US" sz="2000" b="1" kern="1200" dirty="0">
            <a:solidFill>
              <a:srgbClr val="000000"/>
            </a:solidFill>
          </a:endParaRPr>
        </a:p>
      </dsp:txBody>
      <dsp:txXfrm>
        <a:off x="22846" y="1153463"/>
        <a:ext cx="7507388" cy="422308"/>
      </dsp:txXfrm>
    </dsp:sp>
    <dsp:sp modelId="{2E9CDD3E-23F1-EE4A-B40A-CB1AFF4F91C6}">
      <dsp:nvSpPr>
        <dsp:cNvPr id="0" name=""/>
        <dsp:cNvSpPr/>
      </dsp:nvSpPr>
      <dsp:spPr>
        <a:xfrm>
          <a:off x="0" y="1656217"/>
          <a:ext cx="7553080" cy="4680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rgbClr val="000000"/>
              </a:solidFill>
            </a:rPr>
            <a:t>NIEM tools and applications</a:t>
          </a:r>
          <a:endParaRPr lang="en-US" sz="2000" b="1" kern="1200" dirty="0">
            <a:solidFill>
              <a:srgbClr val="000000"/>
            </a:solidFill>
          </a:endParaRPr>
        </a:p>
      </dsp:txBody>
      <dsp:txXfrm>
        <a:off x="22846" y="1679063"/>
        <a:ext cx="7507388" cy="422308"/>
      </dsp:txXfrm>
    </dsp:sp>
    <dsp:sp modelId="{2A11E9E4-3542-F44A-9DD1-83C6EF9EA59B}">
      <dsp:nvSpPr>
        <dsp:cNvPr id="0" name=""/>
        <dsp:cNvSpPr/>
      </dsp:nvSpPr>
      <dsp:spPr>
        <a:xfrm>
          <a:off x="0" y="2181817"/>
          <a:ext cx="7553080" cy="4680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rgbClr val="000000"/>
              </a:solidFill>
            </a:rPr>
            <a:t>SLTT Speakers Bureau</a:t>
          </a:r>
          <a:endParaRPr lang="en-US" sz="2000" b="1" kern="1200" dirty="0">
            <a:solidFill>
              <a:srgbClr val="000000"/>
            </a:solidFill>
          </a:endParaRPr>
        </a:p>
      </dsp:txBody>
      <dsp:txXfrm>
        <a:off x="22846" y="2204663"/>
        <a:ext cx="7507388" cy="422308"/>
      </dsp:txXfrm>
    </dsp:sp>
    <dsp:sp modelId="{3EEB3DA8-76DB-4349-96FA-422F71B3C393}">
      <dsp:nvSpPr>
        <dsp:cNvPr id="0" name=""/>
        <dsp:cNvSpPr/>
      </dsp:nvSpPr>
      <dsp:spPr>
        <a:xfrm>
          <a:off x="0" y="2707417"/>
          <a:ext cx="7553080" cy="468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0000"/>
              </a:solidFill>
            </a:rPr>
            <a:t>Case Studies</a:t>
          </a:r>
        </a:p>
      </dsp:txBody>
      <dsp:txXfrm>
        <a:off x="22846" y="2730263"/>
        <a:ext cx="7507388" cy="422308"/>
      </dsp:txXfrm>
    </dsp:sp>
    <dsp:sp modelId="{3E302655-FFFB-EA4E-BEE3-DEC088809E70}">
      <dsp:nvSpPr>
        <dsp:cNvPr id="0" name=""/>
        <dsp:cNvSpPr/>
      </dsp:nvSpPr>
      <dsp:spPr>
        <a:xfrm>
          <a:off x="0" y="3276978"/>
          <a:ext cx="7553080" cy="468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rgbClr val="000000"/>
              </a:solidFill>
            </a:rPr>
            <a:t>Webinars targeted at SLTT audiences</a:t>
          </a:r>
          <a:endParaRPr lang="en-US" sz="2000" b="1" kern="1200" dirty="0">
            <a:solidFill>
              <a:srgbClr val="000000"/>
            </a:solidFill>
          </a:endParaRPr>
        </a:p>
      </dsp:txBody>
      <dsp:txXfrm>
        <a:off x="22846" y="3299824"/>
        <a:ext cx="7507388" cy="422308"/>
      </dsp:txXfrm>
    </dsp:sp>
    <dsp:sp modelId="{CF21925D-42DE-2C45-80EE-CE078A464C60}">
      <dsp:nvSpPr>
        <dsp:cNvPr id="0" name=""/>
        <dsp:cNvSpPr/>
      </dsp:nvSpPr>
      <dsp:spPr>
        <a:xfrm>
          <a:off x="0" y="3758617"/>
          <a:ext cx="7553080" cy="4680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rgbClr val="000000"/>
              </a:solidFill>
            </a:rPr>
            <a:t>Grant special condition language</a:t>
          </a:r>
          <a:endParaRPr lang="en-US" sz="2000" b="1" kern="1200" dirty="0">
            <a:solidFill>
              <a:srgbClr val="000000"/>
            </a:solidFill>
          </a:endParaRPr>
        </a:p>
      </dsp:txBody>
      <dsp:txXfrm>
        <a:off x="22846" y="3781463"/>
        <a:ext cx="7507388" cy="4223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CD9560-E699-A34A-8889-91639C97FE54}">
      <dsp:nvSpPr>
        <dsp:cNvPr id="0" name=""/>
        <dsp:cNvSpPr/>
      </dsp:nvSpPr>
      <dsp:spPr>
        <a:xfrm>
          <a:off x="0" y="337213"/>
          <a:ext cx="7104062" cy="1367100"/>
        </a:xfrm>
        <a:prstGeom prst="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1354" tIns="270764" rIns="55135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0" kern="1200" dirty="0">
              <a:solidFill>
                <a:srgbClr val="005170"/>
              </a:solidFill>
            </a:rPr>
            <a:t>Executive briefing package completed</a:t>
          </a:r>
          <a:endParaRPr lang="en-US" sz="1600" b="1" kern="1200" dirty="0">
            <a:solidFill>
              <a:srgbClr val="00517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0" kern="1200" dirty="0">
              <a:solidFill>
                <a:srgbClr val="005170"/>
              </a:solidFill>
            </a:rPr>
            <a:t>Association engagement</a:t>
          </a:r>
          <a:endParaRPr lang="en-US" sz="1600" b="1" kern="1200" dirty="0">
            <a:solidFill>
              <a:srgbClr val="00517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rgbClr val="005170"/>
              </a:solidFill>
            </a:rPr>
            <a:t>Action Team Identified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rgbClr val="005170"/>
              </a:solidFill>
            </a:rPr>
            <a:t>Scenarios Prioritized</a:t>
          </a:r>
        </a:p>
      </dsp:txBody>
      <dsp:txXfrm>
        <a:off x="0" y="337213"/>
        <a:ext cx="7104062" cy="1367100"/>
      </dsp:txXfrm>
    </dsp:sp>
    <dsp:sp modelId="{975F76F0-B51A-4949-B3EB-575C445E7487}">
      <dsp:nvSpPr>
        <dsp:cNvPr id="0" name=""/>
        <dsp:cNvSpPr/>
      </dsp:nvSpPr>
      <dsp:spPr>
        <a:xfrm>
          <a:off x="355203" y="2148"/>
          <a:ext cx="4972843" cy="413280"/>
        </a:xfrm>
        <a:prstGeom prst="roundRect">
          <a:avLst/>
        </a:prstGeom>
        <a:solidFill>
          <a:srgbClr val="00517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962" tIns="0" rIns="18796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chemeClr val="bg1"/>
              </a:solidFill>
            </a:rPr>
            <a:t>90 days</a:t>
          </a:r>
          <a:r>
            <a:rPr lang="en-US" sz="1600" b="1" i="0" kern="1200" dirty="0">
              <a:solidFill>
                <a:schemeClr val="bg1"/>
              </a:solidFill>
            </a:rPr>
            <a:t>	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375378" y="22323"/>
        <a:ext cx="4932493" cy="372930"/>
      </dsp:txXfrm>
    </dsp:sp>
    <dsp:sp modelId="{80B8C918-6ABC-814C-8EDE-E84A03FB6F83}">
      <dsp:nvSpPr>
        <dsp:cNvPr id="0" name=""/>
        <dsp:cNvSpPr/>
      </dsp:nvSpPr>
      <dsp:spPr>
        <a:xfrm>
          <a:off x="0" y="1858128"/>
          <a:ext cx="7104062" cy="1367100"/>
        </a:xfrm>
        <a:prstGeom prst="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1354" tIns="270764" rIns="55135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0" kern="1200" dirty="0">
              <a:solidFill>
                <a:srgbClr val="005170"/>
              </a:solidFill>
            </a:rPr>
            <a:t>Target scenarios finalized</a:t>
          </a:r>
          <a:endParaRPr lang="en-US" sz="1600" b="1" kern="1200" dirty="0">
            <a:solidFill>
              <a:srgbClr val="00517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0" kern="1200" dirty="0">
              <a:solidFill>
                <a:srgbClr val="005170"/>
              </a:solidFill>
            </a:rPr>
            <a:t>Articles published in association media</a:t>
          </a:r>
          <a:endParaRPr lang="en-US" sz="1600" b="1" kern="1200" dirty="0">
            <a:solidFill>
              <a:srgbClr val="00517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0" kern="1200" dirty="0">
              <a:solidFill>
                <a:srgbClr val="005170"/>
              </a:solidFill>
            </a:rPr>
            <a:t>Briefings to SLTT executives in target domains</a:t>
          </a:r>
          <a:endParaRPr lang="en-US" sz="1600" b="1" kern="1200" dirty="0">
            <a:solidFill>
              <a:srgbClr val="00517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rgbClr val="005170"/>
              </a:solidFill>
            </a:rPr>
            <a:t>Expanded training offered</a:t>
          </a:r>
        </a:p>
      </dsp:txBody>
      <dsp:txXfrm>
        <a:off x="0" y="1858128"/>
        <a:ext cx="7104062" cy="1367100"/>
      </dsp:txXfrm>
    </dsp:sp>
    <dsp:sp modelId="{4ABBAB74-A64B-8F40-99D3-D3E77AA66F7E}">
      <dsp:nvSpPr>
        <dsp:cNvPr id="0" name=""/>
        <dsp:cNvSpPr/>
      </dsp:nvSpPr>
      <dsp:spPr>
        <a:xfrm>
          <a:off x="355203" y="1651488"/>
          <a:ext cx="4972843" cy="413280"/>
        </a:xfrm>
        <a:prstGeom prst="roundRect">
          <a:avLst/>
        </a:prstGeom>
        <a:solidFill>
          <a:srgbClr val="00517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962" tIns="0" rIns="18796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chemeClr val="bg1"/>
              </a:solidFill>
            </a:rPr>
            <a:t>180 days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375378" y="1671663"/>
        <a:ext cx="4932493" cy="372930"/>
      </dsp:txXfrm>
    </dsp:sp>
    <dsp:sp modelId="{355CCE4D-4E73-C641-961D-FA8D74789585}">
      <dsp:nvSpPr>
        <dsp:cNvPr id="0" name=""/>
        <dsp:cNvSpPr/>
      </dsp:nvSpPr>
      <dsp:spPr>
        <a:xfrm>
          <a:off x="0" y="3507468"/>
          <a:ext cx="7104062" cy="860770"/>
        </a:xfrm>
        <a:prstGeom prst="rect">
          <a:avLst/>
        </a:pr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1354" tIns="270764" rIns="55135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0" kern="1200" dirty="0">
              <a:solidFill>
                <a:srgbClr val="005170"/>
              </a:solidFill>
            </a:rPr>
            <a:t>NIEM projects initiated</a:t>
          </a:r>
          <a:endParaRPr lang="en-US" sz="1600" b="1" kern="1200" dirty="0">
            <a:solidFill>
              <a:srgbClr val="00517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rgbClr val="005170"/>
              </a:solidFill>
            </a:rPr>
            <a:t>Success Stories / Case Studies</a:t>
          </a:r>
        </a:p>
      </dsp:txBody>
      <dsp:txXfrm>
        <a:off x="0" y="3507468"/>
        <a:ext cx="7104062" cy="860770"/>
      </dsp:txXfrm>
    </dsp:sp>
    <dsp:sp modelId="{24E24186-ABDC-4E44-8155-23EAA24880D3}">
      <dsp:nvSpPr>
        <dsp:cNvPr id="0" name=""/>
        <dsp:cNvSpPr/>
      </dsp:nvSpPr>
      <dsp:spPr>
        <a:xfrm>
          <a:off x="355203" y="3300828"/>
          <a:ext cx="4972843" cy="413280"/>
        </a:xfrm>
        <a:prstGeom prst="roundRect">
          <a:avLst/>
        </a:prstGeom>
        <a:solidFill>
          <a:srgbClr val="00517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962" tIns="0" rIns="18796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chemeClr val="bg1"/>
              </a:solidFill>
            </a:rPr>
            <a:t>270-360 days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375378" y="3321003"/>
        <a:ext cx="4932493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05C64-2FE4-AB4E-B50F-B6E7A35AE98F}" type="datetimeFigureOut">
              <a:rPr lang="en-US" smtClean="0"/>
              <a:t>4/15/21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5F850-B2C3-5D46-AA54-32151B633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976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0F2886-C27D-804E-BE8F-D80D5D98A370}" type="datetimeFigureOut">
              <a:rPr lang="en-US" smtClean="0"/>
              <a:pPr/>
              <a:t>4/15/21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22E215-D3C6-D84F-8ECF-5127C8518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469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2E215-D3C6-D84F-8ECF-5127C851821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75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let’s look at NIEM in action.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It’s important to note that NIEM is NOT a system, database, software, or the actual information exchange itself. Rather, NIEM provides the common vocabulary so that organizations can speak the same language to quickly and effectively exchange meaningful data.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NIEM is the standard way of defining the contents of messages being exchanged.</a:t>
            </a:r>
          </a:p>
          <a:p>
            <a:endParaRPr lang="en-US" dirty="0"/>
          </a:p>
          <a:p>
            <a:pPr defTabSz="462458">
              <a:defRPr/>
            </a:pPr>
            <a:r>
              <a:rPr lang="en-US" dirty="0"/>
              <a:t>Interoperability is a characteristic of information systems that use NIEM to exchange information—NIEM allows for the quick and easy addition of exchange partners, regardless of technologies being used.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For example, two organizations identify the need to exchange information. Their information, though similar, is defined differently. Both organizations have a concept of a person’s last name. One refers to it as “last name” while the other refers to it as “surname”—the same concept, but different defining term.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Using NIEM, the organizations are able to come together to agree on a common vocabulary.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When additional organizations need to be added to the information exchange, the initial NIEM exchange can be reused, saving time and money.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2458">
              <a:defRPr/>
            </a:pPr>
            <a:fld id="{0B22E215-D3C6-D84F-8ECF-5127C8518219}" type="slidenum">
              <a:rPr lang="en-US">
                <a:solidFill>
                  <a:prstClr val="black"/>
                </a:solidFill>
                <a:latin typeface="Calibri"/>
              </a:rPr>
              <a:pPr defTabSz="462458">
                <a:defRPr/>
              </a:pPr>
              <a:t>38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7940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A21B6-DD30-824E-9484-61254458B3F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75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slide trying to say….Well, if I say ‘vessel’ and you say ‘boat’, and he says ‘ ship’, and she says ‘conveyance’, we may mean the same thing,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we </a:t>
            </a:r>
            <a:r>
              <a:rPr lang="en-US" sz="1200" b="1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no way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tell our computer systems to behave and treat the words as having the same meaning. Until we do, we’ll all have different facts about the same world-pieces of the big puzzle—but no common understanding.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the people </a:t>
            </a:r>
            <a:r>
              <a:rPr lang="en-US" b="1" dirty="0"/>
              <a:t>on the left</a:t>
            </a:r>
            <a:r>
              <a:rPr lang="en-US" dirty="0"/>
              <a:t> have a different  understanding than the</a:t>
            </a:r>
            <a:r>
              <a:rPr lang="en-US" b="1" dirty="0"/>
              <a:t> people on the right……..</a:t>
            </a:r>
            <a:r>
              <a:rPr lang="en-US" dirty="0"/>
              <a:t> then something will be broken and someone will be unhappy. This picture simplifies the data interoperability challenge  ……. </a:t>
            </a:r>
            <a:r>
              <a:rPr lang="en-US" baseline="0" dirty="0"/>
              <a:t>most information sharing and data exchanges involve more than two systems/organizations. Sometimes its connecting multiple systems within a component, or component to component, or component to external federal, state, local, tribal, territorial, private sector, international partners.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What we need is a way to enable disparate systems to exchange information in a standard, agreed-upon way – which brings with it greater efficiency in satisfying mission needs and implementing repeatable processes.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created to do this. It ensures that information is well-understood and carries the same consistent meaning across various communities, allowing interoperability to occur.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E215-D3C6-D84F-8ECF-5127C851821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56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Now, let’s take a look at the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NIEM data model.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Words are to the dictionary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elements are to a data model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NIEM data model provides common, agreed-upon terms, definitions, and formats independent of how information is stored in individual systems.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consists of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related vocabularies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</a:t>
            </a:r>
            <a:r>
              <a:rPr lang="en-US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NIEM core             and       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individual NIEM domains.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NIEM core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consists of data elements that are commonly understood across domains. It’s governed jointly by all NIEM domains.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NIEM domain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represents both the governance and model content oriented around a community’s business needs. A NIEM domain manages their portion of the NIEM data model and works with other NIEM domains to collaboratively identify areas of overlapping interest. As a community member of NIEM, your involvement could span one or more NIEM domains.</a:t>
            </a:r>
            <a:r>
              <a:rPr lang="en-US" dirty="0"/>
              <a:t> You also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need to be aligned to an existing NIEM domain to use NIEM, as NIEM’s core elements are universal and applicable to many or all.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domains are added to NIEM as necessary, based on an established business need.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E215-D3C6-D84F-8ECF-5127C851821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10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let’s look at NIEM in action.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It’s important to note that NIEM is NOT a system, database, software, or the actual information exchange itself. Rather, NIEM provides the common vocabulary so that organizations can speak the same language to quickly and effectively exchange meaningful data.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NIEM is the standard way of defining the contents of messages being exchanged.</a:t>
            </a:r>
          </a:p>
          <a:p>
            <a:endParaRPr lang="en-US" dirty="0"/>
          </a:p>
          <a:p>
            <a:pPr defTabSz="462458">
              <a:defRPr/>
            </a:pPr>
            <a:r>
              <a:rPr lang="en-US" dirty="0"/>
              <a:t>Interoperability is a characteristic of information systems that use NIEM to exchange information—NIEM allows for the quick and easy addition of exchange partners, regardless of technologies being used.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For example, two organizations identify the need to exchange information. Their information, though similar, is defined differently. Both organizations have a concept of a person’s last name. One refers to it as “last name” while the other refers to it as “surname”—the same concept, but different defining term.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Using NIEM, the organizations are able to come together to agree on a common vocabulary.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When additional organizations need to be added to the information exchange, the initial NIEM exchange can be reused, saving time and money.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2458">
              <a:defRPr/>
            </a:pPr>
            <a:fld id="{0B22E215-D3C6-D84F-8ECF-5127C8518219}" type="slidenum">
              <a:rPr lang="en-US">
                <a:solidFill>
                  <a:prstClr val="black"/>
                </a:solidFill>
                <a:latin typeface="Calibri"/>
              </a:rPr>
              <a:pPr defTabSz="462458">
                <a:defRPr/>
              </a:pPr>
              <a:t>42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7940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(Originally slide 5)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NIEM provides a consistent starting point for creating information exchanges, so the sender and receiver of information share a common, unambiguous understanding of the meaning of that information.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ensures that information is understood and carries the same consistent meaning across various communities, irrespective of technologies, allowing interoperability to occur.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Interoperability is a characteristic of information systems that use NIEM to exchange information—NIEM allows for the quick and easy addition of exchange partners, regardless of technologies being used.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E215-D3C6-D84F-8ECF-5127C8518219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326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7CE15-94C8-4EBD-A669-CBAD7ED0CA2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27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watch a short clip that provides a simplified explanation of NIEM.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E215-D3C6-D84F-8ECF-5127C851821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87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A9BAC-443C-47BE-889A-35993756C5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96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E215-D3C6-D84F-8ECF-5127C851821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27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C32DD491-C436-4614-92CC-F6EEA80D3D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0704A59-BBF5-4992-886F-C32227E2E8DC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31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F8EAF9FB-AB91-44D3-BCD4-254CE667FD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C7E77E4F-6A1F-423E-AFC8-62F286D481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Records Management Data: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Suspects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Accident Reports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Incident Reports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Field Interviews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819973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A9BAC-443C-47BE-889A-35993756C5C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2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A9BAC-443C-47BE-889A-35993756C5C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5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A9BAC-443C-47BE-889A-35993756C5C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60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A9BAC-443C-47BE-889A-35993756C5C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83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-ti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8601" y="2895600"/>
            <a:ext cx="6146800" cy="838200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4FDD-CAEE-4F0C-B003-BD378963EDE4}" type="datetimeFigureOut">
              <a:rPr lang="en-US" smtClean="0"/>
              <a:t>4/15/21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44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6FD0-C93A-1348-85E0-3F3CBC73EE20}" type="datetimeFigureOut">
              <a:rPr lang="en-US" smtClean="0"/>
              <a:pPr/>
              <a:t>4/15/21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2"/>
                </a:solidFill>
              </a:defRPr>
            </a:lvl1pPr>
          </a:lstStyle>
          <a:p>
            <a:fld id="{1AC9820A-362F-5C48-B65D-896C5B4A0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492250"/>
            <a:ext cx="8229600" cy="444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3970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1801"/>
            <a:ext cx="4038600" cy="4375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1801"/>
            <a:ext cx="4038600" cy="4375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4FDD-CAEE-4F0C-B003-BD378963EDE4}" type="datetimeFigureOut">
              <a:rPr lang="en-US" smtClean="0"/>
              <a:t>4/15/21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38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4FDD-CAEE-4F0C-B003-BD378963EDE4}" type="datetimeFigureOut">
              <a:rPr lang="en-US" smtClean="0"/>
              <a:t>4/15/21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492250"/>
            <a:ext cx="8229600" cy="444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957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4FDD-CAEE-4F0C-B003-BD378963EDE4}" type="datetimeFigureOut">
              <a:rPr lang="en-US" smtClean="0"/>
              <a:t>4/15/21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492250"/>
            <a:ext cx="8229600" cy="444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0353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4FDD-CAEE-4F0C-B003-BD378963EDE4}" type="datetimeFigureOut">
              <a:rPr lang="en-US" smtClean="0"/>
              <a:t>4/15/21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492250"/>
            <a:ext cx="8229600" cy="444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4316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539535"/>
            <a:ext cx="7772400" cy="1524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80000"/>
              </a:lnSpc>
              <a:defRPr sz="5500" b="1" i="0" spc="-150">
                <a:solidFill>
                  <a:srgbClr val="00506F"/>
                </a:solidFill>
                <a:latin typeface="Tw Cen MT"/>
                <a:cs typeface="Tw Cen MT"/>
              </a:defRPr>
            </a:lvl1pPr>
          </a:lstStyle>
          <a:p>
            <a:r>
              <a:rPr lang="en-US" dirty="0"/>
              <a:t>SUBTITLE SLIDE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46442" y="63718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defRPr sz="1200">
                <a:solidFill>
                  <a:srgbClr val="1F497D"/>
                </a:solidFill>
              </a:defRPr>
            </a:lvl1pPr>
          </a:lstStyle>
          <a:p>
            <a:fld id="{6E6030FC-FB78-5E4D-92EA-5D9433591E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275"/>
            <a:ext cx="8089900" cy="811358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lnSpc>
                <a:spcPct val="80000"/>
              </a:lnSpc>
              <a:defRPr sz="3200" b="1" i="0" spc="-80">
                <a:solidFill>
                  <a:srgbClr val="00506F"/>
                </a:solidFill>
                <a:latin typeface="Tw Cen MT"/>
                <a:cs typeface="Tw Cen M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46442" y="63718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defRPr sz="1200">
                <a:solidFill>
                  <a:srgbClr val="1F497D"/>
                </a:solidFill>
              </a:defRPr>
            </a:lvl1pPr>
          </a:lstStyle>
          <a:p>
            <a:fld id="{6E6030FC-FB78-5E4D-92EA-5D9433591E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5184" y="12621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8B8B8B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492250"/>
            <a:ext cx="8229600" cy="444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8028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5184" y="12621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8B8B8B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492250"/>
            <a:ext cx="8229600" cy="444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8013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73327"/>
            <a:ext cx="7772400" cy="98107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4100"/>
            <a:ext cx="6400800" cy="495300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4FDD-CAEE-4F0C-B003-BD378963EDE4}" type="datetimeFigureOut">
              <a:rPr lang="en-US" smtClean="0"/>
              <a:t>4/15/21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4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1447800"/>
            <a:ext cx="6619244" cy="1981200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59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C01D7-98F4-4FE7-AF56-320277393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1F4EC-200C-4D8D-9EEE-6920E0CD0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C6F7E-94AD-4306-AA97-187FC709D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4FDD-CAEE-4F0C-B003-BD378963EDE4}" type="datetimeFigureOut">
              <a:rPr lang="en-US" smtClean="0"/>
              <a:t>4/15/21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30793-04B2-4139-886A-368227F8C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04120-4593-4492-BD46-D785F726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AE3F-2293-4ADA-8118-82BD9EEA9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52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07CE82-7BC2-455E-8385-387BE8CBD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4FDD-CAEE-4F0C-B003-BD378963EDE4}" type="datetimeFigureOut">
              <a:rPr lang="en-US" smtClean="0"/>
              <a:t>4/15/21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DFAAE7-5594-49C5-86C9-39C6064D0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8B9D3-5FA6-4723-A42B-01B48A7CF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AE3F-2293-4ADA-8118-82BD9EEA9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5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-blank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46442" y="63718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defRPr sz="1200" b="0" i="0">
                <a:solidFill>
                  <a:srgbClr val="1F497D"/>
                </a:solidFill>
                <a:latin typeface="Tw Cen MT"/>
                <a:cs typeface="Tw Cen MT"/>
              </a:defRPr>
            </a:lvl1pPr>
          </a:lstStyle>
          <a:p>
            <a:fld id="{6E6030FC-FB78-5E4D-92EA-5D9433591E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8" r:id="rId13"/>
    <p:sldLayoutId id="2147483819" r:id="rId14"/>
    <p:sldLayoutId id="2147483820" r:id="rId15"/>
  </p:sldLayoutIdLst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200" b="1" kern="1200" cap="all">
          <a:solidFill>
            <a:schemeClr val="bg1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32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»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A1jY8LJ8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780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6D8552-C629-D94E-9F36-E4FF4D975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dirty="0"/>
              <a:t>Roadblocks to interoperability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6186B3A-B222-473C-B6D3-762B00D04C2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87350" y="1506660"/>
            <a:ext cx="8229600" cy="33337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Tx/>
            </a:pPr>
            <a:r>
              <a:rPr lang="en-US" sz="3000" dirty="0">
                <a:solidFill>
                  <a:srgbClr val="000000"/>
                </a:solidFill>
              </a:rPr>
              <a:t>Silos of incompatible and proprietary software</a:t>
            </a:r>
          </a:p>
          <a:p>
            <a:pPr>
              <a:spcBef>
                <a:spcPts val="0"/>
              </a:spcBef>
              <a:spcAft>
                <a:spcPts val="1200"/>
              </a:spcAft>
              <a:buClrTx/>
            </a:pPr>
            <a:r>
              <a:rPr lang="en-US" sz="3000" dirty="0">
                <a:solidFill>
                  <a:srgbClr val="000000"/>
                </a:solidFill>
              </a:rPr>
              <a:t>Lack of consensus on data standards</a:t>
            </a:r>
          </a:p>
          <a:p>
            <a:pPr>
              <a:spcBef>
                <a:spcPts val="0"/>
              </a:spcBef>
              <a:spcAft>
                <a:spcPts val="1200"/>
              </a:spcAft>
              <a:buClrTx/>
            </a:pPr>
            <a:r>
              <a:rPr lang="en-US" sz="3000" dirty="0">
                <a:solidFill>
                  <a:srgbClr val="000000"/>
                </a:solidFill>
              </a:rPr>
              <a:t>Cultural impediments to information sharing</a:t>
            </a:r>
          </a:p>
          <a:p>
            <a:pPr>
              <a:buClrTx/>
            </a:pPr>
            <a:r>
              <a:rPr lang="en-US" sz="3000" dirty="0">
                <a:solidFill>
                  <a:srgbClr val="000000"/>
                </a:solidFill>
              </a:rPr>
              <a:t>Resources for making improvements</a:t>
            </a:r>
          </a:p>
        </p:txBody>
      </p:sp>
    </p:spTree>
    <p:extLst>
      <p:ext uri="{BB962C8B-B14F-4D97-AF65-F5344CB8AC3E}">
        <p14:creationId xmlns:p14="http://schemas.microsoft.com/office/powerpoint/2010/main" val="424414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DB470-246C-784F-A73F-91D4302B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NIEM contribution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07BEC-436F-F24F-AE1E-AF6EE236593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57200" y="1436320"/>
            <a:ext cx="8229600" cy="3333750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>
                <a:solidFill>
                  <a:srgbClr val="000000"/>
                </a:solidFill>
              </a:rPr>
              <a:t>Semantic Interoperability</a:t>
            </a:r>
            <a:r>
              <a:rPr lang="en-US" sz="3000" dirty="0">
                <a:solidFill>
                  <a:srgbClr val="000000"/>
                </a:solidFill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Agreement on consistent terminology and meanings</a:t>
            </a:r>
          </a:p>
          <a:p>
            <a:pPr marL="0" indent="0">
              <a:buNone/>
            </a:pPr>
            <a:endParaRPr lang="en-US" sz="30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rgbClr val="000000"/>
                </a:solidFill>
              </a:rPr>
              <a:t>Syntactic Interoperability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Standards for how data is represented</a:t>
            </a:r>
          </a:p>
        </p:txBody>
      </p:sp>
    </p:spTree>
    <p:extLst>
      <p:ext uri="{BB962C8B-B14F-4D97-AF65-F5344CB8AC3E}">
        <p14:creationId xmlns:p14="http://schemas.microsoft.com/office/powerpoint/2010/main" val="329084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EC9EB04-16AE-4638-9342-57AFCB4B00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052573"/>
              </p:ext>
            </p:extLst>
          </p:nvPr>
        </p:nvGraphicFramePr>
        <p:xfrm>
          <a:off x="677008" y="1307515"/>
          <a:ext cx="7609578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6526">
                  <a:extLst>
                    <a:ext uri="{9D8B030D-6E8A-4147-A177-3AD203B41FA5}">
                      <a16:colId xmlns:a16="http://schemas.microsoft.com/office/drawing/2014/main" val="129124745"/>
                    </a:ext>
                  </a:extLst>
                </a:gridCol>
                <a:gridCol w="2536526">
                  <a:extLst>
                    <a:ext uri="{9D8B030D-6E8A-4147-A177-3AD203B41FA5}">
                      <a16:colId xmlns:a16="http://schemas.microsoft.com/office/drawing/2014/main" val="1096866625"/>
                    </a:ext>
                  </a:extLst>
                </a:gridCol>
                <a:gridCol w="2536526">
                  <a:extLst>
                    <a:ext uri="{9D8B030D-6E8A-4147-A177-3AD203B41FA5}">
                      <a16:colId xmlns:a16="http://schemas.microsoft.com/office/drawing/2014/main" val="2095442459"/>
                    </a:ext>
                  </a:extLst>
                </a:gridCol>
              </a:tblGrid>
              <a:tr h="794385">
                <a:tc gridSpan="3"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NIEM FRAMEWORK</a:t>
                      </a:r>
                    </a:p>
                  </a:txBody>
                  <a:tcPr anchor="ctr">
                    <a:solidFill>
                      <a:srgbClr val="00517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517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51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021050"/>
                  </a:ext>
                </a:extLst>
              </a:tr>
              <a:tr h="67848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COMMUNITY</a:t>
                      </a:r>
                    </a:p>
                  </a:txBody>
                  <a:tcPr anchor="ctr">
                    <a:solidFill>
                      <a:srgbClr val="0051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TECHNOLOGY</a:t>
                      </a:r>
                    </a:p>
                  </a:txBody>
                  <a:tcPr anchor="ctr">
                    <a:solidFill>
                      <a:srgbClr val="0051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RESOURCES</a:t>
                      </a:r>
                    </a:p>
                  </a:txBody>
                  <a:tcPr anchor="ctr">
                    <a:solidFill>
                      <a:srgbClr val="0051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594207"/>
                  </a:ext>
                </a:extLst>
              </a:tr>
              <a:tr h="2001849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005170"/>
                          </a:solidFill>
                        </a:rPr>
                        <a:t>Formal governance</a:t>
                      </a: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005170"/>
                          </a:solidFill>
                        </a:rPr>
                        <a:t>Trained developers</a:t>
                      </a: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005170"/>
                          </a:solidFill>
                        </a:rPr>
                        <a:t>Mission-oriented domains</a:t>
                      </a: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005170"/>
                          </a:solidFill>
                        </a:rPr>
                        <a:t>Domain stewards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005170"/>
                          </a:solidFill>
                        </a:rPr>
                        <a:t>Data model</a:t>
                      </a: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005170"/>
                          </a:solidFill>
                        </a:rPr>
                        <a:t>Data standards</a:t>
                      </a: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005170"/>
                          </a:solidFill>
                        </a:rPr>
                        <a:t>Development methodology</a:t>
                      </a: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005170"/>
                          </a:solidFill>
                        </a:rPr>
                        <a:t>Predefined templates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005170"/>
                          </a:solidFill>
                        </a:rPr>
                        <a:t>Development tools</a:t>
                      </a: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005170"/>
                          </a:solidFill>
                        </a:rPr>
                        <a:t>Training programs</a:t>
                      </a: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005170"/>
                          </a:solidFill>
                        </a:rPr>
                        <a:t>Technical support</a:t>
                      </a: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005170"/>
                          </a:solidFill>
                        </a:rPr>
                        <a:t>Knowledge Center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995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137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5D0B14F-B94C-1645-9C90-DC5FB085E5E3}"/>
              </a:ext>
            </a:extLst>
          </p:cNvPr>
          <p:cNvSpPr/>
          <p:nvPr/>
        </p:nvSpPr>
        <p:spPr>
          <a:xfrm>
            <a:off x="2364827" y="1387366"/>
            <a:ext cx="4414346" cy="4083269"/>
          </a:xfrm>
          <a:prstGeom prst="ellipse">
            <a:avLst/>
          </a:prstGeom>
          <a:solidFill>
            <a:srgbClr val="007F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3DC474-0F3A-DE41-9976-DB00D4D6C032}"/>
              </a:ext>
            </a:extLst>
          </p:cNvPr>
          <p:cNvSpPr txBox="1"/>
          <p:nvPr/>
        </p:nvSpPr>
        <p:spPr>
          <a:xfrm>
            <a:off x="386862" y="3331125"/>
            <a:ext cx="1992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5170"/>
                </a:solidFill>
              </a:rPr>
              <a:t>COLLABORATION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B603FA-24F7-684C-A0B1-F58568FA20B9}"/>
              </a:ext>
            </a:extLst>
          </p:cNvPr>
          <p:cNvSpPr txBox="1"/>
          <p:nvPr/>
        </p:nvSpPr>
        <p:spPr>
          <a:xfrm>
            <a:off x="4241417" y="5626981"/>
            <a:ext cx="1087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5170"/>
                </a:solidFill>
                <a:latin typeface="Arial Narrow" panose="020B0606020202030204" pitchFamily="34" charset="0"/>
              </a:rPr>
              <a:t>EQUALITY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0B42B8-5DF7-6741-9A55-EB593A40336E}"/>
              </a:ext>
            </a:extLst>
          </p:cNvPr>
          <p:cNvSpPr txBox="1"/>
          <p:nvPr/>
        </p:nvSpPr>
        <p:spPr>
          <a:xfrm>
            <a:off x="6983059" y="3382226"/>
            <a:ext cx="2627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51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CONSENSUS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DE0D8B5-8474-2C41-9026-335FE6F7AF03}"/>
              </a:ext>
            </a:extLst>
          </p:cNvPr>
          <p:cNvSpPr/>
          <p:nvPr/>
        </p:nvSpPr>
        <p:spPr bwMode="auto">
          <a:xfrm>
            <a:off x="2809935" y="3362315"/>
            <a:ext cx="1199989" cy="505967"/>
          </a:xfrm>
          <a:prstGeom prst="ellipse">
            <a:avLst/>
          </a:prstGeom>
          <a:gradFill>
            <a:gsLst>
              <a:gs pos="0">
                <a:srgbClr val="9EB3B6"/>
              </a:gs>
              <a:gs pos="100000">
                <a:schemeClr val="bg1"/>
              </a:gs>
            </a:gsLst>
          </a:gradFill>
          <a:ln>
            <a:solidFill>
              <a:srgbClr val="5C7073"/>
            </a:solidFill>
          </a:ln>
          <a:effectLst>
            <a:innerShdw blurRad="371475" dir="13500000">
              <a:schemeClr val="bg1"/>
            </a:innerShdw>
            <a:reflection stA="30000" endPos="10000" dist="127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68580" rtlCol="0" anchor="t" anchorCtr="0"/>
          <a:lstStyle/>
          <a:p>
            <a:pPr algn="ctr">
              <a:lnSpc>
                <a:spcPct val="90000"/>
              </a:lnSpc>
            </a:pPr>
            <a:r>
              <a:rPr lang="en-US" sz="1600" b="1" spc="-38" dirty="0">
                <a:solidFill>
                  <a:srgbClr val="304776"/>
                </a:solidFill>
                <a:latin typeface="Arial Narrow" panose="020B0606020202030204" pitchFamily="34" charset="0"/>
                <a:cs typeface="Arial"/>
              </a:rPr>
              <a:t>Tribal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2202426-94D1-F848-AABB-3E4BA7B2C470}"/>
              </a:ext>
            </a:extLst>
          </p:cNvPr>
          <p:cNvSpPr/>
          <p:nvPr/>
        </p:nvSpPr>
        <p:spPr bwMode="auto">
          <a:xfrm>
            <a:off x="5019393" y="2562202"/>
            <a:ext cx="1199989" cy="505967"/>
          </a:xfrm>
          <a:prstGeom prst="ellipse">
            <a:avLst/>
          </a:prstGeom>
          <a:gradFill>
            <a:gsLst>
              <a:gs pos="0">
                <a:srgbClr val="9EB3B6"/>
              </a:gs>
              <a:gs pos="100000">
                <a:schemeClr val="bg1"/>
              </a:gs>
            </a:gsLst>
          </a:gradFill>
          <a:ln>
            <a:solidFill>
              <a:srgbClr val="5C7073"/>
            </a:solidFill>
          </a:ln>
          <a:effectLst>
            <a:innerShdw blurRad="371475" dir="13500000">
              <a:schemeClr val="bg1"/>
            </a:innerShdw>
            <a:reflection stA="30000" endPos="10000" dist="127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68580" rtlCol="0" anchor="t" anchorCtr="0"/>
          <a:lstStyle/>
          <a:p>
            <a:pPr algn="ctr">
              <a:lnSpc>
                <a:spcPct val="90000"/>
              </a:lnSpc>
            </a:pPr>
            <a:r>
              <a:rPr lang="en-US" sz="1600" b="1" spc="-38" dirty="0">
                <a:solidFill>
                  <a:srgbClr val="304776"/>
                </a:solidFill>
                <a:latin typeface="Arial Narrow" panose="020B0606020202030204" pitchFamily="34" charset="0"/>
                <a:cs typeface="Arial"/>
              </a:rPr>
              <a:t>Federal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A0984EC-3E4E-734A-82AB-BEB02A80CB77}"/>
              </a:ext>
            </a:extLst>
          </p:cNvPr>
          <p:cNvSpPr/>
          <p:nvPr/>
        </p:nvSpPr>
        <p:spPr bwMode="auto">
          <a:xfrm>
            <a:off x="4918017" y="3416696"/>
            <a:ext cx="1430134" cy="505967"/>
          </a:xfrm>
          <a:prstGeom prst="ellipse">
            <a:avLst/>
          </a:prstGeom>
          <a:gradFill>
            <a:gsLst>
              <a:gs pos="0">
                <a:srgbClr val="9EB3B6"/>
              </a:gs>
              <a:gs pos="100000">
                <a:schemeClr val="bg1"/>
              </a:gs>
            </a:gsLst>
          </a:gradFill>
          <a:ln>
            <a:solidFill>
              <a:srgbClr val="5C7073"/>
            </a:solidFill>
          </a:ln>
          <a:effectLst>
            <a:innerShdw blurRad="371475" dir="13500000">
              <a:schemeClr val="bg1"/>
            </a:innerShdw>
            <a:reflection stA="30000" endPos="10000" dist="127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68580" rtlCol="0" anchor="t" anchorCtr="0"/>
          <a:lstStyle/>
          <a:p>
            <a:pPr algn="ctr">
              <a:lnSpc>
                <a:spcPct val="90000"/>
              </a:lnSpc>
            </a:pPr>
            <a:r>
              <a:rPr lang="en-US" sz="1600" b="1" spc="-38" dirty="0">
                <a:solidFill>
                  <a:srgbClr val="304776"/>
                </a:solidFill>
                <a:latin typeface="Arial Narrow" panose="020B0606020202030204" pitchFamily="34" charset="0"/>
                <a:cs typeface="Arial"/>
              </a:rPr>
              <a:t>Territorial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41FBB1D-C394-3A4B-B28C-7B9FDB31824D}"/>
              </a:ext>
            </a:extLst>
          </p:cNvPr>
          <p:cNvSpPr/>
          <p:nvPr/>
        </p:nvSpPr>
        <p:spPr bwMode="auto">
          <a:xfrm>
            <a:off x="3041428" y="2569948"/>
            <a:ext cx="1199989" cy="505967"/>
          </a:xfrm>
          <a:prstGeom prst="ellipse">
            <a:avLst/>
          </a:prstGeom>
          <a:gradFill>
            <a:gsLst>
              <a:gs pos="0">
                <a:srgbClr val="9EB3B6"/>
              </a:gs>
              <a:gs pos="100000">
                <a:schemeClr val="bg1"/>
              </a:gs>
            </a:gsLst>
          </a:gradFill>
          <a:ln>
            <a:solidFill>
              <a:srgbClr val="5C7073"/>
            </a:solidFill>
          </a:ln>
          <a:effectLst>
            <a:innerShdw blurRad="371475" dir="13500000">
              <a:schemeClr val="bg1"/>
            </a:innerShdw>
            <a:reflection stA="30000" endPos="10000" dist="127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68580" rtlCol="0" anchor="t" anchorCtr="0"/>
          <a:lstStyle/>
          <a:p>
            <a:pPr algn="ctr">
              <a:lnSpc>
                <a:spcPct val="90000"/>
              </a:lnSpc>
            </a:pPr>
            <a:r>
              <a:rPr lang="en-US" sz="1600" b="1" spc="-38" dirty="0">
                <a:solidFill>
                  <a:srgbClr val="304776"/>
                </a:solidFill>
                <a:latin typeface="Arial Narrow" panose="020B0606020202030204" pitchFamily="34" charset="0"/>
                <a:cs typeface="Arial"/>
              </a:rPr>
              <a:t>State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31EB420-FBAF-7E47-8B06-04C237717493}"/>
              </a:ext>
            </a:extLst>
          </p:cNvPr>
          <p:cNvSpPr/>
          <p:nvPr/>
        </p:nvSpPr>
        <p:spPr bwMode="auto">
          <a:xfrm>
            <a:off x="4862388" y="4113751"/>
            <a:ext cx="1430134" cy="666275"/>
          </a:xfrm>
          <a:prstGeom prst="ellipse">
            <a:avLst/>
          </a:prstGeom>
          <a:gradFill>
            <a:gsLst>
              <a:gs pos="0">
                <a:srgbClr val="9EB3B6"/>
              </a:gs>
              <a:gs pos="100000">
                <a:schemeClr val="bg1"/>
              </a:gs>
            </a:gsLst>
          </a:gradFill>
          <a:ln>
            <a:solidFill>
              <a:srgbClr val="5C7073"/>
            </a:solidFill>
          </a:ln>
          <a:effectLst>
            <a:innerShdw blurRad="371475" dir="13500000">
              <a:schemeClr val="bg1"/>
            </a:innerShdw>
            <a:reflection stA="30000" endPos="10000" dist="127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68580" rtlCol="0" anchor="t" anchorCtr="0"/>
          <a:lstStyle/>
          <a:p>
            <a:pPr algn="ctr">
              <a:lnSpc>
                <a:spcPct val="90000"/>
              </a:lnSpc>
            </a:pPr>
            <a:r>
              <a:rPr lang="en-US" sz="1600" b="1" spc="-38" dirty="0">
                <a:solidFill>
                  <a:srgbClr val="005170"/>
                </a:solidFill>
                <a:latin typeface="Arial Narrow" panose="020B0606020202030204" pitchFamily="34" charset="0"/>
                <a:cs typeface="Arial"/>
              </a:rPr>
              <a:t>Private</a:t>
            </a:r>
          </a:p>
          <a:p>
            <a:pPr algn="ctr">
              <a:lnSpc>
                <a:spcPct val="90000"/>
              </a:lnSpc>
            </a:pPr>
            <a:r>
              <a:rPr lang="en-US" sz="1600" b="1" spc="-38" dirty="0">
                <a:solidFill>
                  <a:srgbClr val="005170"/>
                </a:solidFill>
                <a:latin typeface="Arial Narrow" panose="020B0606020202030204" pitchFamily="34" charset="0"/>
                <a:cs typeface="Arial"/>
              </a:rPr>
              <a:t>Sector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B257B4B-02E3-F949-89BF-8347C75C0B25}"/>
              </a:ext>
            </a:extLst>
          </p:cNvPr>
          <p:cNvSpPr/>
          <p:nvPr/>
        </p:nvSpPr>
        <p:spPr bwMode="auto">
          <a:xfrm>
            <a:off x="2837585" y="4193905"/>
            <a:ext cx="1820917" cy="505967"/>
          </a:xfrm>
          <a:prstGeom prst="ellipse">
            <a:avLst/>
          </a:prstGeom>
          <a:gradFill>
            <a:gsLst>
              <a:gs pos="0">
                <a:srgbClr val="9EB3B6"/>
              </a:gs>
              <a:gs pos="100000">
                <a:schemeClr val="bg1"/>
              </a:gs>
            </a:gsLst>
          </a:gradFill>
          <a:ln>
            <a:solidFill>
              <a:srgbClr val="5C7073"/>
            </a:solidFill>
          </a:ln>
          <a:effectLst>
            <a:innerShdw blurRad="371475" dir="13500000">
              <a:schemeClr val="bg1"/>
            </a:innerShdw>
            <a:reflection stA="30000" endPos="10000" dist="127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68580" rtlCol="0" anchor="t" anchorCtr="0"/>
          <a:lstStyle/>
          <a:p>
            <a:pPr algn="ctr">
              <a:lnSpc>
                <a:spcPct val="90000"/>
              </a:lnSpc>
            </a:pPr>
            <a:r>
              <a:rPr lang="en-US" sz="1600" b="1" spc="-38" dirty="0">
                <a:solidFill>
                  <a:srgbClr val="005170"/>
                </a:solidFill>
                <a:latin typeface="Arial Narrow" panose="020B0606020202030204" pitchFamily="34" charset="0"/>
                <a:cs typeface="Arial"/>
              </a:rPr>
              <a:t>International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AC42403-636E-1841-AA77-485EC8516AE0}"/>
              </a:ext>
            </a:extLst>
          </p:cNvPr>
          <p:cNvSpPr/>
          <p:nvPr/>
        </p:nvSpPr>
        <p:spPr bwMode="auto">
          <a:xfrm>
            <a:off x="3972006" y="1822543"/>
            <a:ext cx="1199989" cy="505967"/>
          </a:xfrm>
          <a:prstGeom prst="ellipse">
            <a:avLst/>
          </a:prstGeom>
          <a:gradFill>
            <a:gsLst>
              <a:gs pos="0">
                <a:srgbClr val="9EB3B6"/>
              </a:gs>
              <a:gs pos="100000">
                <a:schemeClr val="bg1"/>
              </a:gs>
            </a:gsLst>
          </a:gradFill>
          <a:ln>
            <a:solidFill>
              <a:srgbClr val="5C7073"/>
            </a:solidFill>
          </a:ln>
          <a:effectLst>
            <a:innerShdw blurRad="371475" dir="13500000">
              <a:schemeClr val="bg1"/>
            </a:innerShdw>
            <a:reflection stA="30000" endPos="10000" dist="127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68580" rtlCol="0" anchor="t" anchorCtr="0"/>
          <a:lstStyle/>
          <a:p>
            <a:pPr algn="ctr">
              <a:lnSpc>
                <a:spcPct val="90000"/>
              </a:lnSpc>
            </a:pPr>
            <a:r>
              <a:rPr lang="en-US" sz="1600" b="1" spc="-38" dirty="0">
                <a:solidFill>
                  <a:srgbClr val="304776"/>
                </a:solidFill>
                <a:latin typeface="Arial Narrow" panose="020B0606020202030204" pitchFamily="34" charset="0"/>
                <a:cs typeface="Arial"/>
              </a:rPr>
              <a:t>Local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FCD81A-3420-4934-8058-E2CA6558C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Niem stakeholders</a:t>
            </a:r>
          </a:p>
        </p:txBody>
      </p:sp>
    </p:spTree>
    <p:extLst>
      <p:ext uri="{BB962C8B-B14F-4D97-AF65-F5344CB8AC3E}">
        <p14:creationId xmlns:p14="http://schemas.microsoft.com/office/powerpoint/2010/main" val="7187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516"/>
            <a:ext cx="8229600" cy="81135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506F"/>
                </a:solidFill>
                <a:latin typeface="Tw Cen MT"/>
                <a:cs typeface="Tw Cen MT"/>
              </a:rPr>
              <a:t>NIEM’s Governing STRUCTURE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65681" y="1190111"/>
            <a:ext cx="4653598" cy="1021529"/>
            <a:chOff x="2265681" y="1333331"/>
            <a:chExt cx="4653598" cy="1021529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2265681" y="1483637"/>
              <a:ext cx="4653598" cy="751419"/>
            </a:xfrm>
            <a:prstGeom prst="roundRect">
              <a:avLst>
                <a:gd name="adj" fmla="val 10811"/>
              </a:avLst>
            </a:prstGeom>
            <a:noFill/>
            <a:ln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tIns="91440" rtlCol="0" anchor="t" anchorCtr="0"/>
            <a:lstStyle/>
            <a:p>
              <a:pPr algn="ctr">
                <a:lnSpc>
                  <a:spcPct val="120000"/>
                </a:lnSpc>
              </a:pPr>
              <a:endParaRPr lang="en-US" b="1" spc="-50" dirty="0">
                <a:solidFill>
                  <a:srgbClr val="1F497D"/>
                </a:solidFill>
                <a:cs typeface="Arial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4125159" y="1336941"/>
              <a:ext cx="950026" cy="293392"/>
            </a:xfrm>
            <a:prstGeom prst="roundRect">
              <a:avLst>
                <a:gd name="adj" fmla="val 19591"/>
              </a:avLst>
            </a:prstGeom>
            <a:solidFill>
              <a:srgbClr val="00506F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tIns="91440" rtlCol="0" anchor="t" anchorCtr="0"/>
            <a:lstStyle/>
            <a:p>
              <a:pPr algn="ctr">
                <a:lnSpc>
                  <a:spcPct val="120000"/>
                </a:lnSpc>
              </a:pPr>
              <a:endParaRPr lang="en-US" b="1" spc="-50" dirty="0">
                <a:solidFill>
                  <a:srgbClr val="1F497D"/>
                </a:solidFill>
                <a:cs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69255" y="1333331"/>
              <a:ext cx="665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ESC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96410" y="1637804"/>
              <a:ext cx="4392140" cy="717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US" sz="1000" b="1" dirty="0">
                  <a:solidFill>
                    <a:srgbClr val="000000"/>
                  </a:solidFill>
                </a:rPr>
                <a:t>Executive Steering Council</a:t>
              </a:r>
            </a:p>
            <a:p>
              <a:pPr algn="ctr">
                <a:lnSpc>
                  <a:spcPct val="110000"/>
                </a:lnSpc>
                <a:spcAft>
                  <a:spcPts val="200"/>
                </a:spcAft>
              </a:pPr>
              <a:r>
                <a:rPr lang="en-US" sz="900" dirty="0">
                  <a:solidFill>
                    <a:srgbClr val="000000"/>
                  </a:solidFill>
                </a:rPr>
                <a:t>The ESC is NIEM’s decision-making body regarding membership, funding requirements, program or technical direction, personnel appointments, and other organizational decisions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65681" y="2202767"/>
            <a:ext cx="4653598" cy="897633"/>
            <a:chOff x="2265681" y="2708180"/>
            <a:chExt cx="4653598" cy="897633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2265681" y="2858486"/>
              <a:ext cx="4653598" cy="747327"/>
            </a:xfrm>
            <a:prstGeom prst="roundRect">
              <a:avLst>
                <a:gd name="adj" fmla="val 10811"/>
              </a:avLst>
            </a:prstGeom>
            <a:noFill/>
            <a:ln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tIns="91440" rtlCol="0" anchor="t" anchorCtr="0"/>
            <a:lstStyle/>
            <a:p>
              <a:pPr algn="ctr">
                <a:lnSpc>
                  <a:spcPct val="120000"/>
                </a:lnSpc>
              </a:pPr>
              <a:endParaRPr lang="en-US" b="1" spc="-50" dirty="0">
                <a:solidFill>
                  <a:srgbClr val="1F497D"/>
                </a:solidFill>
                <a:cs typeface="Arial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3970108" y="2711790"/>
              <a:ext cx="1240033" cy="293392"/>
            </a:xfrm>
            <a:prstGeom prst="roundRect">
              <a:avLst>
                <a:gd name="adj" fmla="val 19591"/>
              </a:avLst>
            </a:prstGeom>
            <a:solidFill>
              <a:srgbClr val="00506F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tIns="91440" rtlCol="0" anchor="t" anchorCtr="0"/>
            <a:lstStyle/>
            <a:p>
              <a:pPr algn="ctr">
                <a:lnSpc>
                  <a:spcPct val="120000"/>
                </a:lnSpc>
              </a:pPr>
              <a:endParaRPr lang="en-US" b="1" spc="-50" dirty="0">
                <a:solidFill>
                  <a:srgbClr val="1F497D"/>
                </a:solidFill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70108" y="2708180"/>
              <a:ext cx="12400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NMO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96410" y="3012653"/>
              <a:ext cx="4392140" cy="564706"/>
            </a:xfrm>
            <a:prstGeom prst="rect">
              <a:avLst/>
            </a:prstGeom>
            <a:noFill/>
          </p:spPr>
          <p:txBody>
            <a:bodyPr wrap="square" lIns="91440" rIns="91440" rtlCol="0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US" sz="1000" b="1" dirty="0">
                  <a:solidFill>
                    <a:srgbClr val="000000"/>
                  </a:solidFill>
                </a:rPr>
                <a:t>NIEM Management Office</a:t>
              </a:r>
            </a:p>
            <a:p>
              <a:pPr algn="ctr">
                <a:lnSpc>
                  <a:spcPct val="110000"/>
                </a:lnSpc>
                <a:spcAft>
                  <a:spcPts val="200"/>
                </a:spcAft>
              </a:pPr>
              <a:r>
                <a:rPr lang="en-US" sz="900" dirty="0">
                  <a:solidFill>
                    <a:srgbClr val="000000"/>
                  </a:solidFill>
                </a:rPr>
                <a:t>The NIEM Executive Director and Management Office resources executes </a:t>
              </a:r>
              <a:br>
                <a:rPr lang="en-US" sz="900" dirty="0">
                  <a:solidFill>
                    <a:srgbClr val="000000"/>
                  </a:solidFill>
                </a:rPr>
              </a:br>
              <a:r>
                <a:rPr lang="en-US" sz="900" dirty="0">
                  <a:solidFill>
                    <a:srgbClr val="000000"/>
                  </a:solidFill>
                </a:rPr>
                <a:t>ESC’s vision of NIEM while managing NIEM’s day-to-day operations</a:t>
              </a:r>
            </a:p>
          </p:txBody>
        </p:sp>
      </p:grpSp>
      <p:cxnSp>
        <p:nvCxnSpPr>
          <p:cNvPr id="20" name="Straight Connector 19"/>
          <p:cNvCxnSpPr>
            <a:stCxn id="4" idx="2"/>
            <a:endCxn id="18" idx="0"/>
          </p:cNvCxnSpPr>
          <p:nvPr/>
        </p:nvCxnSpPr>
        <p:spPr>
          <a:xfrm flipH="1">
            <a:off x="4590125" y="2091836"/>
            <a:ext cx="2355" cy="110931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6" idx="2"/>
          </p:cNvCxnSpPr>
          <p:nvPr/>
        </p:nvCxnSpPr>
        <p:spPr>
          <a:xfrm>
            <a:off x="4592480" y="3100400"/>
            <a:ext cx="0" cy="57986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48096" y="3680260"/>
            <a:ext cx="1480036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5328132" y="3210819"/>
            <a:ext cx="3134228" cy="1119319"/>
            <a:chOff x="5666973" y="3867815"/>
            <a:chExt cx="3134228" cy="1119319"/>
          </a:xfrm>
        </p:grpSpPr>
        <p:sp>
          <p:nvSpPr>
            <p:cNvPr id="35" name="Rounded Rectangle 34"/>
            <p:cNvSpPr/>
            <p:nvPr/>
          </p:nvSpPr>
          <p:spPr bwMode="auto">
            <a:xfrm>
              <a:off x="5666973" y="3989210"/>
              <a:ext cx="3134228" cy="935506"/>
            </a:xfrm>
            <a:prstGeom prst="roundRect">
              <a:avLst>
                <a:gd name="adj" fmla="val 10811"/>
              </a:avLst>
            </a:prstGeom>
            <a:noFill/>
            <a:ln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tIns="91440" rtlCol="0" anchor="t" anchorCtr="0"/>
            <a:lstStyle/>
            <a:p>
              <a:pPr algn="ctr">
                <a:lnSpc>
                  <a:spcPct val="120000"/>
                </a:lnSpc>
              </a:pPr>
              <a:endParaRPr lang="en-US" b="1" spc="-50" dirty="0">
                <a:solidFill>
                  <a:srgbClr val="1F497D"/>
                </a:solidFill>
                <a:cs typeface="Arial"/>
              </a:endParaRPr>
            </a:p>
          </p:txBody>
        </p:sp>
        <p:sp>
          <p:nvSpPr>
            <p:cNvPr id="36" name="Rounded Rectangle 35"/>
            <p:cNvSpPr/>
            <p:nvPr/>
          </p:nvSpPr>
          <p:spPr bwMode="auto">
            <a:xfrm>
              <a:off x="6766766" y="3878908"/>
              <a:ext cx="950026" cy="256998"/>
            </a:xfrm>
            <a:prstGeom prst="roundRect">
              <a:avLst>
                <a:gd name="adj" fmla="val 19591"/>
              </a:avLst>
            </a:prstGeom>
            <a:solidFill>
              <a:srgbClr val="00506F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tIns="91440" rtlCol="0" anchor="t" anchorCtr="0"/>
            <a:lstStyle/>
            <a:p>
              <a:pPr algn="ctr">
                <a:lnSpc>
                  <a:spcPct val="120000"/>
                </a:lnSpc>
              </a:pPr>
              <a:endParaRPr lang="en-US" b="1" spc="-50" dirty="0">
                <a:solidFill>
                  <a:srgbClr val="1F497D"/>
                </a:solidFill>
                <a:cs typeface="Arial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66766" y="3867815"/>
              <a:ext cx="9500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NBAC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81374" y="4143377"/>
              <a:ext cx="2905426" cy="843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000000"/>
                  </a:solidFill>
                </a:rPr>
                <a:t>NIEM Business Architecture Committee</a:t>
              </a:r>
            </a:p>
            <a:p>
              <a:pPr algn="ctr">
                <a:lnSpc>
                  <a:spcPct val="110000"/>
                </a:lnSpc>
                <a:spcAft>
                  <a:spcPts val="600"/>
                </a:spcAft>
              </a:pPr>
              <a:r>
                <a:rPr lang="en-US" sz="900" dirty="0">
                  <a:solidFill>
                    <a:srgbClr val="000000"/>
                  </a:solidFill>
                </a:rPr>
                <a:t>NBAC includes membership from all NIEM domains</a:t>
              </a:r>
              <a:br>
                <a:rPr lang="en-US" sz="900" dirty="0">
                  <a:solidFill>
                    <a:srgbClr val="000000"/>
                  </a:solidFill>
                </a:rPr>
              </a:br>
              <a:r>
                <a:rPr lang="en-US" sz="900" dirty="0">
                  <a:solidFill>
                    <a:srgbClr val="000000"/>
                  </a:solidFill>
                </a:rPr>
                <a:t>Primary responsibilities include harmonization and issue resolution across NIEM core and individual domains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13866" y="3209065"/>
            <a:ext cx="3134230" cy="1328683"/>
            <a:chOff x="399143" y="3867815"/>
            <a:chExt cx="3134230" cy="1328683"/>
          </a:xfrm>
        </p:grpSpPr>
        <p:sp>
          <p:nvSpPr>
            <p:cNvPr id="27" name="Rounded Rectangle 26"/>
            <p:cNvSpPr/>
            <p:nvPr/>
          </p:nvSpPr>
          <p:spPr bwMode="auto">
            <a:xfrm>
              <a:off x="399143" y="4000443"/>
              <a:ext cx="3134230" cy="926026"/>
            </a:xfrm>
            <a:prstGeom prst="roundRect">
              <a:avLst>
                <a:gd name="adj" fmla="val 10811"/>
              </a:avLst>
            </a:prstGeom>
            <a:noFill/>
            <a:ln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tIns="91440" rtlCol="0" anchor="t" anchorCtr="0"/>
            <a:lstStyle/>
            <a:p>
              <a:pPr algn="ctr">
                <a:lnSpc>
                  <a:spcPct val="120000"/>
                </a:lnSpc>
              </a:pPr>
              <a:endParaRPr lang="en-US" b="1" spc="-50" dirty="0">
                <a:solidFill>
                  <a:srgbClr val="1F497D"/>
                </a:solidFill>
                <a:cs typeface="Arial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3206" y="4154610"/>
              <a:ext cx="2866104" cy="104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000000"/>
                  </a:solidFill>
                </a:rPr>
                <a:t>NIEM Technical Architecture Committee</a:t>
              </a:r>
            </a:p>
            <a:p>
              <a:pPr algn="ctr">
                <a:lnSpc>
                  <a:spcPct val="110000"/>
                </a:lnSpc>
                <a:spcAft>
                  <a:spcPts val="600"/>
                </a:spcAft>
              </a:pPr>
              <a:r>
                <a:rPr lang="en-US" sz="900" dirty="0">
                  <a:solidFill>
                    <a:srgbClr val="000000"/>
                  </a:solidFill>
                </a:rPr>
                <a:t>NTAC defines the technical </a:t>
              </a:r>
              <a:r>
                <a:rPr lang="en-US" sz="800" dirty="0">
                  <a:solidFill>
                    <a:srgbClr val="000000"/>
                  </a:solidFill>
                </a:rPr>
                <a:t>architecture</a:t>
              </a:r>
              <a:r>
                <a:rPr lang="en-US" sz="900" dirty="0">
                  <a:solidFill>
                    <a:srgbClr val="000000"/>
                  </a:solidFill>
                </a:rPr>
                <a:t> associated with NIEM development and implementation, implements, and maintains the technical specifications for the NIEM community</a:t>
              </a:r>
            </a:p>
            <a:p>
              <a:pPr algn="ctr">
                <a:lnSpc>
                  <a:spcPct val="110000"/>
                </a:lnSpc>
                <a:spcAft>
                  <a:spcPts val="600"/>
                </a:spcAft>
              </a:pPr>
              <a:endParaRPr lang="en-US" sz="700" dirty="0">
                <a:solidFill>
                  <a:srgbClr val="686868"/>
                </a:solidFill>
              </a:endParaRPr>
            </a:p>
          </p:txBody>
        </p:sp>
        <p:sp>
          <p:nvSpPr>
            <p:cNvPr id="55" name="Rounded Rectangle 54"/>
            <p:cNvSpPr/>
            <p:nvPr/>
          </p:nvSpPr>
          <p:spPr bwMode="auto">
            <a:xfrm>
              <a:off x="1494358" y="3878908"/>
              <a:ext cx="950026" cy="256998"/>
            </a:xfrm>
            <a:prstGeom prst="roundRect">
              <a:avLst>
                <a:gd name="adj" fmla="val 19591"/>
              </a:avLst>
            </a:prstGeom>
            <a:solidFill>
              <a:srgbClr val="00506F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tIns="91440" rtlCol="0" anchor="t" anchorCtr="0"/>
            <a:lstStyle/>
            <a:p>
              <a:pPr algn="ctr">
                <a:lnSpc>
                  <a:spcPct val="120000"/>
                </a:lnSpc>
              </a:pPr>
              <a:endParaRPr lang="en-US" b="1" spc="-50" dirty="0">
                <a:solidFill>
                  <a:srgbClr val="1F497D"/>
                </a:solidFill>
                <a:cs typeface="Arial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494358" y="3867815"/>
              <a:ext cx="9500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NTAC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561315" y="5847370"/>
            <a:ext cx="40623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</a:rPr>
              <a:t>Communities sharing a common need to exchange information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109826" y="5141689"/>
            <a:ext cx="4965308" cy="632656"/>
            <a:chOff x="2135978" y="5141689"/>
            <a:chExt cx="4965308" cy="632656"/>
          </a:xfrm>
        </p:grpSpPr>
        <p:grpSp>
          <p:nvGrpSpPr>
            <p:cNvPr id="7" name="Group 6"/>
            <p:cNvGrpSpPr/>
            <p:nvPr/>
          </p:nvGrpSpPr>
          <p:grpSpPr>
            <a:xfrm>
              <a:off x="2135978" y="5141689"/>
              <a:ext cx="2415847" cy="632656"/>
              <a:chOff x="488153" y="5141689"/>
              <a:chExt cx="2415847" cy="632656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488153" y="5141689"/>
                <a:ext cx="719552" cy="632656"/>
                <a:chOff x="1971675" y="1065213"/>
                <a:chExt cx="6230938" cy="5478462"/>
              </a:xfrm>
              <a:solidFill>
                <a:srgbClr val="00506F"/>
              </a:solidFill>
            </p:grpSpPr>
            <p:sp>
              <p:nvSpPr>
                <p:cNvPr id="56" name="Freeform 2"/>
                <p:cNvSpPr>
                  <a:spLocks noChangeArrowheads="1"/>
                </p:cNvSpPr>
                <p:nvPr/>
              </p:nvSpPr>
              <p:spPr bwMode="auto">
                <a:xfrm>
                  <a:off x="3984625" y="2684463"/>
                  <a:ext cx="2205038" cy="3859212"/>
                </a:xfrm>
                <a:custGeom>
                  <a:avLst/>
                  <a:gdLst>
                    <a:gd name="T0" fmla="*/ 1281 w 6125"/>
                    <a:gd name="T1" fmla="*/ 5687 h 10719"/>
                    <a:gd name="T2" fmla="*/ 1281 w 6125"/>
                    <a:gd name="T3" fmla="*/ 5687 h 10719"/>
                    <a:gd name="T4" fmla="*/ 656 w 6125"/>
                    <a:gd name="T5" fmla="*/ 5937 h 10719"/>
                    <a:gd name="T6" fmla="*/ 31 w 6125"/>
                    <a:gd name="T7" fmla="*/ 5187 h 10719"/>
                    <a:gd name="T8" fmla="*/ 0 w 6125"/>
                    <a:gd name="T9" fmla="*/ 2531 h 10719"/>
                    <a:gd name="T10" fmla="*/ 0 w 6125"/>
                    <a:gd name="T11" fmla="*/ 781 h 10719"/>
                    <a:gd name="T12" fmla="*/ 812 w 6125"/>
                    <a:gd name="T13" fmla="*/ 0 h 10719"/>
                    <a:gd name="T14" fmla="*/ 5342 w 6125"/>
                    <a:gd name="T15" fmla="*/ 0 h 10719"/>
                    <a:gd name="T16" fmla="*/ 6124 w 6125"/>
                    <a:gd name="T17" fmla="*/ 781 h 10719"/>
                    <a:gd name="T18" fmla="*/ 6092 w 6125"/>
                    <a:gd name="T19" fmla="*/ 5124 h 10719"/>
                    <a:gd name="T20" fmla="*/ 5686 w 6125"/>
                    <a:gd name="T21" fmla="*/ 5874 h 10719"/>
                    <a:gd name="T22" fmla="*/ 4874 w 6125"/>
                    <a:gd name="T23" fmla="*/ 5718 h 10719"/>
                    <a:gd name="T24" fmla="*/ 4811 w 6125"/>
                    <a:gd name="T25" fmla="*/ 5687 h 10719"/>
                    <a:gd name="T26" fmla="*/ 4780 w 6125"/>
                    <a:gd name="T27" fmla="*/ 6312 h 10719"/>
                    <a:gd name="T28" fmla="*/ 4561 w 6125"/>
                    <a:gd name="T29" fmla="*/ 9749 h 10719"/>
                    <a:gd name="T30" fmla="*/ 4561 w 6125"/>
                    <a:gd name="T31" fmla="*/ 9905 h 10719"/>
                    <a:gd name="T32" fmla="*/ 3655 w 6125"/>
                    <a:gd name="T33" fmla="*/ 10718 h 10719"/>
                    <a:gd name="T34" fmla="*/ 2343 w 6125"/>
                    <a:gd name="T35" fmla="*/ 10718 h 10719"/>
                    <a:gd name="T36" fmla="*/ 1593 w 6125"/>
                    <a:gd name="T37" fmla="*/ 10030 h 10719"/>
                    <a:gd name="T38" fmla="*/ 1374 w 6125"/>
                    <a:gd name="T39" fmla="*/ 7062 h 10719"/>
                    <a:gd name="T40" fmla="*/ 1281 w 6125"/>
                    <a:gd name="T41" fmla="*/ 5687 h 107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125" h="10719">
                      <a:moveTo>
                        <a:pt x="1281" y="5687"/>
                      </a:moveTo>
                      <a:lnTo>
                        <a:pt x="1281" y="5687"/>
                      </a:lnTo>
                      <a:cubicBezTo>
                        <a:pt x="1093" y="5874"/>
                        <a:pt x="875" y="5968"/>
                        <a:pt x="656" y="5937"/>
                      </a:cubicBezTo>
                      <a:cubicBezTo>
                        <a:pt x="281" y="5874"/>
                        <a:pt x="31" y="5562"/>
                        <a:pt x="31" y="5187"/>
                      </a:cubicBezTo>
                      <a:cubicBezTo>
                        <a:pt x="0" y="4280"/>
                        <a:pt x="0" y="3405"/>
                        <a:pt x="0" y="2531"/>
                      </a:cubicBezTo>
                      <a:cubicBezTo>
                        <a:pt x="0" y="1938"/>
                        <a:pt x="0" y="1375"/>
                        <a:pt x="0" y="781"/>
                      </a:cubicBezTo>
                      <a:cubicBezTo>
                        <a:pt x="0" y="281"/>
                        <a:pt x="281" y="0"/>
                        <a:pt x="812" y="0"/>
                      </a:cubicBezTo>
                      <a:cubicBezTo>
                        <a:pt x="2312" y="0"/>
                        <a:pt x="3811" y="0"/>
                        <a:pt x="5342" y="0"/>
                      </a:cubicBezTo>
                      <a:cubicBezTo>
                        <a:pt x="5811" y="0"/>
                        <a:pt x="6124" y="281"/>
                        <a:pt x="6124" y="781"/>
                      </a:cubicBezTo>
                      <a:cubicBezTo>
                        <a:pt x="6124" y="2219"/>
                        <a:pt x="6092" y="3687"/>
                        <a:pt x="6092" y="5124"/>
                      </a:cubicBezTo>
                      <a:cubicBezTo>
                        <a:pt x="6092" y="5468"/>
                        <a:pt x="5967" y="5718"/>
                        <a:pt x="5686" y="5874"/>
                      </a:cubicBezTo>
                      <a:cubicBezTo>
                        <a:pt x="5374" y="5999"/>
                        <a:pt x="5124" y="5937"/>
                        <a:pt x="4874" y="5718"/>
                      </a:cubicBezTo>
                      <a:cubicBezTo>
                        <a:pt x="4874" y="5718"/>
                        <a:pt x="4842" y="5718"/>
                        <a:pt x="4811" y="5687"/>
                      </a:cubicBezTo>
                      <a:cubicBezTo>
                        <a:pt x="4811" y="5905"/>
                        <a:pt x="4780" y="6124"/>
                        <a:pt x="4780" y="6312"/>
                      </a:cubicBezTo>
                      <a:cubicBezTo>
                        <a:pt x="4717" y="7468"/>
                        <a:pt x="4624" y="8593"/>
                        <a:pt x="4561" y="9749"/>
                      </a:cubicBezTo>
                      <a:cubicBezTo>
                        <a:pt x="4561" y="9812"/>
                        <a:pt x="4561" y="9843"/>
                        <a:pt x="4561" y="9905"/>
                      </a:cubicBezTo>
                      <a:cubicBezTo>
                        <a:pt x="4499" y="10499"/>
                        <a:pt x="4249" y="10718"/>
                        <a:pt x="3655" y="10718"/>
                      </a:cubicBezTo>
                      <a:cubicBezTo>
                        <a:pt x="3217" y="10718"/>
                        <a:pt x="2781" y="10718"/>
                        <a:pt x="2343" y="10718"/>
                      </a:cubicBezTo>
                      <a:cubicBezTo>
                        <a:pt x="1906" y="10718"/>
                        <a:pt x="1625" y="10468"/>
                        <a:pt x="1593" y="10030"/>
                      </a:cubicBezTo>
                      <a:cubicBezTo>
                        <a:pt x="1500" y="9030"/>
                        <a:pt x="1437" y="8062"/>
                        <a:pt x="1374" y="7062"/>
                      </a:cubicBezTo>
                      <a:cubicBezTo>
                        <a:pt x="1343" y="6624"/>
                        <a:pt x="1312" y="6155"/>
                        <a:pt x="1281" y="568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Freeform 3"/>
                <p:cNvSpPr>
                  <a:spLocks noChangeArrowheads="1"/>
                </p:cNvSpPr>
                <p:nvPr/>
              </p:nvSpPr>
              <p:spPr bwMode="auto">
                <a:xfrm>
                  <a:off x="1971675" y="3517900"/>
                  <a:ext cx="1720850" cy="3025775"/>
                </a:xfrm>
                <a:custGeom>
                  <a:avLst/>
                  <a:gdLst>
                    <a:gd name="T0" fmla="*/ 3781 w 4782"/>
                    <a:gd name="T1" fmla="*/ 4467 h 8406"/>
                    <a:gd name="T2" fmla="*/ 3781 w 4782"/>
                    <a:gd name="T3" fmla="*/ 4467 h 8406"/>
                    <a:gd name="T4" fmla="*/ 3687 w 4782"/>
                    <a:gd name="T5" fmla="*/ 5717 h 8406"/>
                    <a:gd name="T6" fmla="*/ 3562 w 4782"/>
                    <a:gd name="T7" fmla="*/ 7874 h 8406"/>
                    <a:gd name="T8" fmla="*/ 2969 w 4782"/>
                    <a:gd name="T9" fmla="*/ 8405 h 8406"/>
                    <a:gd name="T10" fmla="*/ 1812 w 4782"/>
                    <a:gd name="T11" fmla="*/ 8405 h 8406"/>
                    <a:gd name="T12" fmla="*/ 1219 w 4782"/>
                    <a:gd name="T13" fmla="*/ 7905 h 8406"/>
                    <a:gd name="T14" fmla="*/ 1062 w 4782"/>
                    <a:gd name="T15" fmla="*/ 5217 h 8406"/>
                    <a:gd name="T16" fmla="*/ 1000 w 4782"/>
                    <a:gd name="T17" fmla="*/ 4467 h 8406"/>
                    <a:gd name="T18" fmla="*/ 937 w 4782"/>
                    <a:gd name="T19" fmla="*/ 4530 h 8406"/>
                    <a:gd name="T20" fmla="*/ 312 w 4782"/>
                    <a:gd name="T21" fmla="*/ 4592 h 8406"/>
                    <a:gd name="T22" fmla="*/ 0 w 4782"/>
                    <a:gd name="T23" fmla="*/ 4061 h 8406"/>
                    <a:gd name="T24" fmla="*/ 0 w 4782"/>
                    <a:gd name="T25" fmla="*/ 2780 h 8406"/>
                    <a:gd name="T26" fmla="*/ 0 w 4782"/>
                    <a:gd name="T27" fmla="*/ 625 h 8406"/>
                    <a:gd name="T28" fmla="*/ 625 w 4782"/>
                    <a:gd name="T29" fmla="*/ 0 h 8406"/>
                    <a:gd name="T30" fmla="*/ 4187 w 4782"/>
                    <a:gd name="T31" fmla="*/ 0 h 8406"/>
                    <a:gd name="T32" fmla="*/ 4781 w 4782"/>
                    <a:gd name="T33" fmla="*/ 625 h 8406"/>
                    <a:gd name="T34" fmla="*/ 4781 w 4782"/>
                    <a:gd name="T35" fmla="*/ 3967 h 8406"/>
                    <a:gd name="T36" fmla="*/ 4469 w 4782"/>
                    <a:gd name="T37" fmla="*/ 4592 h 8406"/>
                    <a:gd name="T38" fmla="*/ 3781 w 4782"/>
                    <a:gd name="T39" fmla="*/ 4467 h 8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782" h="8406">
                      <a:moveTo>
                        <a:pt x="3781" y="4467"/>
                      </a:moveTo>
                      <a:lnTo>
                        <a:pt x="3781" y="4467"/>
                      </a:lnTo>
                      <a:cubicBezTo>
                        <a:pt x="3750" y="4905"/>
                        <a:pt x="3719" y="5311"/>
                        <a:pt x="3687" y="5717"/>
                      </a:cubicBezTo>
                      <a:cubicBezTo>
                        <a:pt x="3656" y="6436"/>
                        <a:pt x="3594" y="7155"/>
                        <a:pt x="3562" y="7874"/>
                      </a:cubicBezTo>
                      <a:cubicBezTo>
                        <a:pt x="3531" y="8217"/>
                        <a:pt x="3312" y="8405"/>
                        <a:pt x="2969" y="8405"/>
                      </a:cubicBezTo>
                      <a:cubicBezTo>
                        <a:pt x="2594" y="8405"/>
                        <a:pt x="2187" y="8405"/>
                        <a:pt x="1812" y="8405"/>
                      </a:cubicBezTo>
                      <a:cubicBezTo>
                        <a:pt x="1500" y="8405"/>
                        <a:pt x="1250" y="8217"/>
                        <a:pt x="1219" y="7905"/>
                      </a:cubicBezTo>
                      <a:cubicBezTo>
                        <a:pt x="1187" y="6999"/>
                        <a:pt x="1125" y="6124"/>
                        <a:pt x="1062" y="5217"/>
                      </a:cubicBezTo>
                      <a:cubicBezTo>
                        <a:pt x="1031" y="4967"/>
                        <a:pt x="1031" y="4749"/>
                        <a:pt x="1000" y="4467"/>
                      </a:cubicBezTo>
                      <a:cubicBezTo>
                        <a:pt x="969" y="4499"/>
                        <a:pt x="937" y="4530"/>
                        <a:pt x="937" y="4530"/>
                      </a:cubicBezTo>
                      <a:cubicBezTo>
                        <a:pt x="750" y="4686"/>
                        <a:pt x="531" y="4717"/>
                        <a:pt x="312" y="4592"/>
                      </a:cubicBezTo>
                      <a:cubicBezTo>
                        <a:pt x="94" y="4499"/>
                        <a:pt x="0" y="4311"/>
                        <a:pt x="0" y="4061"/>
                      </a:cubicBezTo>
                      <a:cubicBezTo>
                        <a:pt x="0" y="3655"/>
                        <a:pt x="0" y="3217"/>
                        <a:pt x="0" y="2780"/>
                      </a:cubicBezTo>
                      <a:cubicBezTo>
                        <a:pt x="0" y="2061"/>
                        <a:pt x="0" y="1342"/>
                        <a:pt x="0" y="625"/>
                      </a:cubicBezTo>
                      <a:cubicBezTo>
                        <a:pt x="0" y="218"/>
                        <a:pt x="219" y="0"/>
                        <a:pt x="625" y="0"/>
                      </a:cubicBezTo>
                      <a:cubicBezTo>
                        <a:pt x="1812" y="0"/>
                        <a:pt x="3000" y="0"/>
                        <a:pt x="4187" y="0"/>
                      </a:cubicBezTo>
                      <a:cubicBezTo>
                        <a:pt x="4562" y="0"/>
                        <a:pt x="4781" y="218"/>
                        <a:pt x="4781" y="625"/>
                      </a:cubicBezTo>
                      <a:cubicBezTo>
                        <a:pt x="4781" y="1717"/>
                        <a:pt x="4781" y="2842"/>
                        <a:pt x="4781" y="3967"/>
                      </a:cubicBezTo>
                      <a:cubicBezTo>
                        <a:pt x="4781" y="4217"/>
                        <a:pt x="4750" y="4467"/>
                        <a:pt x="4469" y="4592"/>
                      </a:cubicBezTo>
                      <a:cubicBezTo>
                        <a:pt x="4250" y="4717"/>
                        <a:pt x="4000" y="4655"/>
                        <a:pt x="3781" y="446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Freeform 4"/>
                <p:cNvSpPr>
                  <a:spLocks noChangeArrowheads="1"/>
                </p:cNvSpPr>
                <p:nvPr/>
              </p:nvSpPr>
              <p:spPr bwMode="auto">
                <a:xfrm>
                  <a:off x="6470650" y="3506788"/>
                  <a:ext cx="1731963" cy="3036887"/>
                </a:xfrm>
                <a:custGeom>
                  <a:avLst/>
                  <a:gdLst>
                    <a:gd name="T0" fmla="*/ 1031 w 4813"/>
                    <a:gd name="T1" fmla="*/ 4531 h 8438"/>
                    <a:gd name="T2" fmla="*/ 1031 w 4813"/>
                    <a:gd name="T3" fmla="*/ 4531 h 8438"/>
                    <a:gd name="T4" fmla="*/ 656 w 4813"/>
                    <a:gd name="T5" fmla="*/ 4687 h 8438"/>
                    <a:gd name="T6" fmla="*/ 31 w 4813"/>
                    <a:gd name="T7" fmla="*/ 4062 h 8438"/>
                    <a:gd name="T8" fmla="*/ 0 w 4813"/>
                    <a:gd name="T9" fmla="*/ 1062 h 8438"/>
                    <a:gd name="T10" fmla="*/ 0 w 4813"/>
                    <a:gd name="T11" fmla="*/ 594 h 8438"/>
                    <a:gd name="T12" fmla="*/ 562 w 4813"/>
                    <a:gd name="T13" fmla="*/ 32 h 8438"/>
                    <a:gd name="T14" fmla="*/ 1156 w 4813"/>
                    <a:gd name="T15" fmla="*/ 32 h 8438"/>
                    <a:gd name="T16" fmla="*/ 4125 w 4813"/>
                    <a:gd name="T17" fmla="*/ 0 h 8438"/>
                    <a:gd name="T18" fmla="*/ 4812 w 4813"/>
                    <a:gd name="T19" fmla="*/ 719 h 8438"/>
                    <a:gd name="T20" fmla="*/ 4812 w 4813"/>
                    <a:gd name="T21" fmla="*/ 4062 h 8438"/>
                    <a:gd name="T22" fmla="*/ 4156 w 4813"/>
                    <a:gd name="T23" fmla="*/ 4687 h 8438"/>
                    <a:gd name="T24" fmla="*/ 3812 w 4813"/>
                    <a:gd name="T25" fmla="*/ 4531 h 8438"/>
                    <a:gd name="T26" fmla="*/ 3750 w 4813"/>
                    <a:gd name="T27" fmla="*/ 5187 h 8438"/>
                    <a:gd name="T28" fmla="*/ 3562 w 4813"/>
                    <a:gd name="T29" fmla="*/ 7906 h 8438"/>
                    <a:gd name="T30" fmla="*/ 3000 w 4813"/>
                    <a:gd name="T31" fmla="*/ 8437 h 8438"/>
                    <a:gd name="T32" fmla="*/ 1844 w 4813"/>
                    <a:gd name="T33" fmla="*/ 8437 h 8438"/>
                    <a:gd name="T34" fmla="*/ 1250 w 4813"/>
                    <a:gd name="T35" fmla="*/ 7906 h 8438"/>
                    <a:gd name="T36" fmla="*/ 1031 w 4813"/>
                    <a:gd name="T37" fmla="*/ 4687 h 8438"/>
                    <a:gd name="T38" fmla="*/ 1031 w 4813"/>
                    <a:gd name="T39" fmla="*/ 4531 h 8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813" h="8438">
                      <a:moveTo>
                        <a:pt x="1031" y="4531"/>
                      </a:moveTo>
                      <a:lnTo>
                        <a:pt x="1031" y="4531"/>
                      </a:lnTo>
                      <a:cubicBezTo>
                        <a:pt x="906" y="4593"/>
                        <a:pt x="781" y="4656"/>
                        <a:pt x="656" y="4687"/>
                      </a:cubicBezTo>
                      <a:cubicBezTo>
                        <a:pt x="312" y="4749"/>
                        <a:pt x="31" y="4468"/>
                        <a:pt x="31" y="4062"/>
                      </a:cubicBezTo>
                      <a:cubicBezTo>
                        <a:pt x="31" y="3062"/>
                        <a:pt x="0" y="2062"/>
                        <a:pt x="0" y="1062"/>
                      </a:cubicBezTo>
                      <a:cubicBezTo>
                        <a:pt x="0" y="906"/>
                        <a:pt x="0" y="750"/>
                        <a:pt x="0" y="594"/>
                      </a:cubicBezTo>
                      <a:cubicBezTo>
                        <a:pt x="31" y="282"/>
                        <a:pt x="250" y="32"/>
                        <a:pt x="562" y="32"/>
                      </a:cubicBezTo>
                      <a:cubicBezTo>
                        <a:pt x="750" y="0"/>
                        <a:pt x="937" y="32"/>
                        <a:pt x="1156" y="32"/>
                      </a:cubicBezTo>
                      <a:cubicBezTo>
                        <a:pt x="2125" y="32"/>
                        <a:pt x="3125" y="32"/>
                        <a:pt x="4125" y="0"/>
                      </a:cubicBezTo>
                      <a:cubicBezTo>
                        <a:pt x="4562" y="0"/>
                        <a:pt x="4812" y="282"/>
                        <a:pt x="4812" y="719"/>
                      </a:cubicBezTo>
                      <a:cubicBezTo>
                        <a:pt x="4781" y="1843"/>
                        <a:pt x="4812" y="2937"/>
                        <a:pt x="4812" y="4062"/>
                      </a:cubicBezTo>
                      <a:cubicBezTo>
                        <a:pt x="4812" y="4468"/>
                        <a:pt x="4531" y="4749"/>
                        <a:pt x="4156" y="4687"/>
                      </a:cubicBezTo>
                      <a:cubicBezTo>
                        <a:pt x="4031" y="4656"/>
                        <a:pt x="3937" y="4593"/>
                        <a:pt x="3812" y="4531"/>
                      </a:cubicBezTo>
                      <a:cubicBezTo>
                        <a:pt x="3781" y="4749"/>
                        <a:pt x="3750" y="4968"/>
                        <a:pt x="3750" y="5187"/>
                      </a:cubicBezTo>
                      <a:cubicBezTo>
                        <a:pt x="3687" y="6093"/>
                        <a:pt x="3625" y="6999"/>
                        <a:pt x="3562" y="7906"/>
                      </a:cubicBezTo>
                      <a:cubicBezTo>
                        <a:pt x="3562" y="8249"/>
                        <a:pt x="3312" y="8437"/>
                        <a:pt x="3000" y="8437"/>
                      </a:cubicBezTo>
                      <a:cubicBezTo>
                        <a:pt x="2594" y="8437"/>
                        <a:pt x="2219" y="8437"/>
                        <a:pt x="1844" y="8437"/>
                      </a:cubicBezTo>
                      <a:cubicBezTo>
                        <a:pt x="1500" y="8437"/>
                        <a:pt x="1281" y="8249"/>
                        <a:pt x="1250" y="7906"/>
                      </a:cubicBezTo>
                      <a:cubicBezTo>
                        <a:pt x="1187" y="6843"/>
                        <a:pt x="1094" y="5749"/>
                        <a:pt x="1031" y="4687"/>
                      </a:cubicBezTo>
                      <a:cubicBezTo>
                        <a:pt x="1031" y="4624"/>
                        <a:pt x="1031" y="4562"/>
                        <a:pt x="1031" y="45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Freeform 5"/>
                <p:cNvSpPr>
                  <a:spLocks noChangeArrowheads="1"/>
                </p:cNvSpPr>
                <p:nvPr/>
              </p:nvSpPr>
              <p:spPr bwMode="auto">
                <a:xfrm>
                  <a:off x="4367213" y="1065213"/>
                  <a:ext cx="1439862" cy="1439862"/>
                </a:xfrm>
                <a:custGeom>
                  <a:avLst/>
                  <a:gdLst>
                    <a:gd name="T0" fmla="*/ 3999 w 4000"/>
                    <a:gd name="T1" fmla="*/ 2031 h 4001"/>
                    <a:gd name="T2" fmla="*/ 3999 w 4000"/>
                    <a:gd name="T3" fmla="*/ 2031 h 4001"/>
                    <a:gd name="T4" fmla="*/ 2000 w 4000"/>
                    <a:gd name="T5" fmla="*/ 4000 h 4001"/>
                    <a:gd name="T6" fmla="*/ 0 w 4000"/>
                    <a:gd name="T7" fmla="*/ 2000 h 4001"/>
                    <a:gd name="T8" fmla="*/ 2000 w 4000"/>
                    <a:gd name="T9" fmla="*/ 31 h 4001"/>
                    <a:gd name="T10" fmla="*/ 3999 w 4000"/>
                    <a:gd name="T11" fmla="*/ 2031 h 4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0" h="4001">
                      <a:moveTo>
                        <a:pt x="3999" y="2031"/>
                      </a:moveTo>
                      <a:lnTo>
                        <a:pt x="3999" y="2031"/>
                      </a:lnTo>
                      <a:cubicBezTo>
                        <a:pt x="3968" y="3125"/>
                        <a:pt x="3093" y="4000"/>
                        <a:pt x="2000" y="4000"/>
                      </a:cubicBezTo>
                      <a:cubicBezTo>
                        <a:pt x="906" y="4000"/>
                        <a:pt x="0" y="3094"/>
                        <a:pt x="0" y="2000"/>
                      </a:cubicBezTo>
                      <a:cubicBezTo>
                        <a:pt x="0" y="906"/>
                        <a:pt x="906" y="0"/>
                        <a:pt x="2000" y="31"/>
                      </a:cubicBezTo>
                      <a:cubicBezTo>
                        <a:pt x="3093" y="31"/>
                        <a:pt x="3999" y="906"/>
                        <a:pt x="3999" y="20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Freeform 6"/>
                <p:cNvSpPr>
                  <a:spLocks noChangeArrowheads="1"/>
                </p:cNvSpPr>
                <p:nvPr/>
              </p:nvSpPr>
              <p:spPr bwMode="auto">
                <a:xfrm>
                  <a:off x="6775450" y="2246313"/>
                  <a:ext cx="1125538" cy="1136650"/>
                </a:xfrm>
                <a:custGeom>
                  <a:avLst/>
                  <a:gdLst>
                    <a:gd name="T0" fmla="*/ 1562 w 3126"/>
                    <a:gd name="T1" fmla="*/ 3125 h 3158"/>
                    <a:gd name="T2" fmla="*/ 1562 w 3126"/>
                    <a:gd name="T3" fmla="*/ 3125 h 3158"/>
                    <a:gd name="T4" fmla="*/ 0 w 3126"/>
                    <a:gd name="T5" fmla="*/ 1594 h 3158"/>
                    <a:gd name="T6" fmla="*/ 1562 w 3126"/>
                    <a:gd name="T7" fmla="*/ 0 h 3158"/>
                    <a:gd name="T8" fmla="*/ 3125 w 3126"/>
                    <a:gd name="T9" fmla="*/ 1563 h 3158"/>
                    <a:gd name="T10" fmla="*/ 1562 w 3126"/>
                    <a:gd name="T11" fmla="*/ 3125 h 3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26" h="3158">
                      <a:moveTo>
                        <a:pt x="1562" y="3125"/>
                      </a:moveTo>
                      <a:lnTo>
                        <a:pt x="1562" y="3125"/>
                      </a:lnTo>
                      <a:cubicBezTo>
                        <a:pt x="718" y="3157"/>
                        <a:pt x="0" y="2438"/>
                        <a:pt x="0" y="1594"/>
                      </a:cubicBezTo>
                      <a:cubicBezTo>
                        <a:pt x="0" y="719"/>
                        <a:pt x="687" y="32"/>
                        <a:pt x="1562" y="0"/>
                      </a:cubicBezTo>
                      <a:cubicBezTo>
                        <a:pt x="2406" y="0"/>
                        <a:pt x="3125" y="719"/>
                        <a:pt x="3125" y="1563"/>
                      </a:cubicBezTo>
                      <a:cubicBezTo>
                        <a:pt x="3125" y="2438"/>
                        <a:pt x="2437" y="3125"/>
                        <a:pt x="1562" y="312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Freeform 7"/>
                <p:cNvSpPr>
                  <a:spLocks noChangeArrowheads="1"/>
                </p:cNvSpPr>
                <p:nvPr/>
              </p:nvSpPr>
              <p:spPr bwMode="auto">
                <a:xfrm>
                  <a:off x="2263775" y="2246313"/>
                  <a:ext cx="1136650" cy="1136650"/>
                </a:xfrm>
                <a:custGeom>
                  <a:avLst/>
                  <a:gdLst>
                    <a:gd name="T0" fmla="*/ 1563 w 3158"/>
                    <a:gd name="T1" fmla="*/ 3125 h 3158"/>
                    <a:gd name="T2" fmla="*/ 1563 w 3158"/>
                    <a:gd name="T3" fmla="*/ 3125 h 3158"/>
                    <a:gd name="T4" fmla="*/ 32 w 3158"/>
                    <a:gd name="T5" fmla="*/ 1563 h 3158"/>
                    <a:gd name="T6" fmla="*/ 1625 w 3158"/>
                    <a:gd name="T7" fmla="*/ 0 h 3158"/>
                    <a:gd name="T8" fmla="*/ 3157 w 3158"/>
                    <a:gd name="T9" fmla="*/ 1594 h 3158"/>
                    <a:gd name="T10" fmla="*/ 1563 w 3158"/>
                    <a:gd name="T11" fmla="*/ 3125 h 3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58" h="3158">
                      <a:moveTo>
                        <a:pt x="1563" y="3125"/>
                      </a:moveTo>
                      <a:lnTo>
                        <a:pt x="1563" y="3125"/>
                      </a:lnTo>
                      <a:cubicBezTo>
                        <a:pt x="688" y="3125"/>
                        <a:pt x="0" y="2407"/>
                        <a:pt x="32" y="1563"/>
                      </a:cubicBezTo>
                      <a:cubicBezTo>
                        <a:pt x="32" y="688"/>
                        <a:pt x="750" y="0"/>
                        <a:pt x="1625" y="0"/>
                      </a:cubicBezTo>
                      <a:cubicBezTo>
                        <a:pt x="2469" y="32"/>
                        <a:pt x="3157" y="750"/>
                        <a:pt x="3157" y="1594"/>
                      </a:cubicBezTo>
                      <a:cubicBezTo>
                        <a:pt x="3125" y="2469"/>
                        <a:pt x="2407" y="3157"/>
                        <a:pt x="1563" y="312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1331543" y="5141689"/>
                <a:ext cx="719552" cy="632656"/>
                <a:chOff x="1971675" y="1065213"/>
                <a:chExt cx="6230938" cy="5478462"/>
              </a:xfrm>
              <a:solidFill>
                <a:srgbClr val="0085BB"/>
              </a:solidFill>
            </p:grpSpPr>
            <p:sp>
              <p:nvSpPr>
                <p:cNvPr id="66" name="Freeform 2"/>
                <p:cNvSpPr>
                  <a:spLocks noChangeArrowheads="1"/>
                </p:cNvSpPr>
                <p:nvPr/>
              </p:nvSpPr>
              <p:spPr bwMode="auto">
                <a:xfrm>
                  <a:off x="3984625" y="2684463"/>
                  <a:ext cx="2205038" cy="3859212"/>
                </a:xfrm>
                <a:custGeom>
                  <a:avLst/>
                  <a:gdLst>
                    <a:gd name="T0" fmla="*/ 1281 w 6125"/>
                    <a:gd name="T1" fmla="*/ 5687 h 10719"/>
                    <a:gd name="T2" fmla="*/ 1281 w 6125"/>
                    <a:gd name="T3" fmla="*/ 5687 h 10719"/>
                    <a:gd name="T4" fmla="*/ 656 w 6125"/>
                    <a:gd name="T5" fmla="*/ 5937 h 10719"/>
                    <a:gd name="T6" fmla="*/ 31 w 6125"/>
                    <a:gd name="T7" fmla="*/ 5187 h 10719"/>
                    <a:gd name="T8" fmla="*/ 0 w 6125"/>
                    <a:gd name="T9" fmla="*/ 2531 h 10719"/>
                    <a:gd name="T10" fmla="*/ 0 w 6125"/>
                    <a:gd name="T11" fmla="*/ 781 h 10719"/>
                    <a:gd name="T12" fmla="*/ 812 w 6125"/>
                    <a:gd name="T13" fmla="*/ 0 h 10719"/>
                    <a:gd name="T14" fmla="*/ 5342 w 6125"/>
                    <a:gd name="T15" fmla="*/ 0 h 10719"/>
                    <a:gd name="T16" fmla="*/ 6124 w 6125"/>
                    <a:gd name="T17" fmla="*/ 781 h 10719"/>
                    <a:gd name="T18" fmla="*/ 6092 w 6125"/>
                    <a:gd name="T19" fmla="*/ 5124 h 10719"/>
                    <a:gd name="T20" fmla="*/ 5686 w 6125"/>
                    <a:gd name="T21" fmla="*/ 5874 h 10719"/>
                    <a:gd name="T22" fmla="*/ 4874 w 6125"/>
                    <a:gd name="T23" fmla="*/ 5718 h 10719"/>
                    <a:gd name="T24" fmla="*/ 4811 w 6125"/>
                    <a:gd name="T25" fmla="*/ 5687 h 10719"/>
                    <a:gd name="T26" fmla="*/ 4780 w 6125"/>
                    <a:gd name="T27" fmla="*/ 6312 h 10719"/>
                    <a:gd name="T28" fmla="*/ 4561 w 6125"/>
                    <a:gd name="T29" fmla="*/ 9749 h 10719"/>
                    <a:gd name="T30" fmla="*/ 4561 w 6125"/>
                    <a:gd name="T31" fmla="*/ 9905 h 10719"/>
                    <a:gd name="T32" fmla="*/ 3655 w 6125"/>
                    <a:gd name="T33" fmla="*/ 10718 h 10719"/>
                    <a:gd name="T34" fmla="*/ 2343 w 6125"/>
                    <a:gd name="T35" fmla="*/ 10718 h 10719"/>
                    <a:gd name="T36" fmla="*/ 1593 w 6125"/>
                    <a:gd name="T37" fmla="*/ 10030 h 10719"/>
                    <a:gd name="T38" fmla="*/ 1374 w 6125"/>
                    <a:gd name="T39" fmla="*/ 7062 h 10719"/>
                    <a:gd name="T40" fmla="*/ 1281 w 6125"/>
                    <a:gd name="T41" fmla="*/ 5687 h 107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125" h="10719">
                      <a:moveTo>
                        <a:pt x="1281" y="5687"/>
                      </a:moveTo>
                      <a:lnTo>
                        <a:pt x="1281" y="5687"/>
                      </a:lnTo>
                      <a:cubicBezTo>
                        <a:pt x="1093" y="5874"/>
                        <a:pt x="875" y="5968"/>
                        <a:pt x="656" y="5937"/>
                      </a:cubicBezTo>
                      <a:cubicBezTo>
                        <a:pt x="281" y="5874"/>
                        <a:pt x="31" y="5562"/>
                        <a:pt x="31" y="5187"/>
                      </a:cubicBezTo>
                      <a:cubicBezTo>
                        <a:pt x="0" y="4280"/>
                        <a:pt x="0" y="3405"/>
                        <a:pt x="0" y="2531"/>
                      </a:cubicBezTo>
                      <a:cubicBezTo>
                        <a:pt x="0" y="1938"/>
                        <a:pt x="0" y="1375"/>
                        <a:pt x="0" y="781"/>
                      </a:cubicBezTo>
                      <a:cubicBezTo>
                        <a:pt x="0" y="281"/>
                        <a:pt x="281" y="0"/>
                        <a:pt x="812" y="0"/>
                      </a:cubicBezTo>
                      <a:cubicBezTo>
                        <a:pt x="2312" y="0"/>
                        <a:pt x="3811" y="0"/>
                        <a:pt x="5342" y="0"/>
                      </a:cubicBezTo>
                      <a:cubicBezTo>
                        <a:pt x="5811" y="0"/>
                        <a:pt x="6124" y="281"/>
                        <a:pt x="6124" y="781"/>
                      </a:cubicBezTo>
                      <a:cubicBezTo>
                        <a:pt x="6124" y="2219"/>
                        <a:pt x="6092" y="3687"/>
                        <a:pt x="6092" y="5124"/>
                      </a:cubicBezTo>
                      <a:cubicBezTo>
                        <a:pt x="6092" y="5468"/>
                        <a:pt x="5967" y="5718"/>
                        <a:pt x="5686" y="5874"/>
                      </a:cubicBezTo>
                      <a:cubicBezTo>
                        <a:pt x="5374" y="5999"/>
                        <a:pt x="5124" y="5937"/>
                        <a:pt x="4874" y="5718"/>
                      </a:cubicBezTo>
                      <a:cubicBezTo>
                        <a:pt x="4874" y="5718"/>
                        <a:pt x="4842" y="5718"/>
                        <a:pt x="4811" y="5687"/>
                      </a:cubicBezTo>
                      <a:cubicBezTo>
                        <a:pt x="4811" y="5905"/>
                        <a:pt x="4780" y="6124"/>
                        <a:pt x="4780" y="6312"/>
                      </a:cubicBezTo>
                      <a:cubicBezTo>
                        <a:pt x="4717" y="7468"/>
                        <a:pt x="4624" y="8593"/>
                        <a:pt x="4561" y="9749"/>
                      </a:cubicBezTo>
                      <a:cubicBezTo>
                        <a:pt x="4561" y="9812"/>
                        <a:pt x="4561" y="9843"/>
                        <a:pt x="4561" y="9905"/>
                      </a:cubicBezTo>
                      <a:cubicBezTo>
                        <a:pt x="4499" y="10499"/>
                        <a:pt x="4249" y="10718"/>
                        <a:pt x="3655" y="10718"/>
                      </a:cubicBezTo>
                      <a:cubicBezTo>
                        <a:pt x="3217" y="10718"/>
                        <a:pt x="2781" y="10718"/>
                        <a:pt x="2343" y="10718"/>
                      </a:cubicBezTo>
                      <a:cubicBezTo>
                        <a:pt x="1906" y="10718"/>
                        <a:pt x="1625" y="10468"/>
                        <a:pt x="1593" y="10030"/>
                      </a:cubicBezTo>
                      <a:cubicBezTo>
                        <a:pt x="1500" y="9030"/>
                        <a:pt x="1437" y="8062"/>
                        <a:pt x="1374" y="7062"/>
                      </a:cubicBezTo>
                      <a:cubicBezTo>
                        <a:pt x="1343" y="6624"/>
                        <a:pt x="1312" y="6155"/>
                        <a:pt x="1281" y="568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Freeform 3"/>
                <p:cNvSpPr>
                  <a:spLocks noChangeArrowheads="1"/>
                </p:cNvSpPr>
                <p:nvPr/>
              </p:nvSpPr>
              <p:spPr bwMode="auto">
                <a:xfrm>
                  <a:off x="1971675" y="3517900"/>
                  <a:ext cx="1720850" cy="3025775"/>
                </a:xfrm>
                <a:custGeom>
                  <a:avLst/>
                  <a:gdLst>
                    <a:gd name="T0" fmla="*/ 3781 w 4782"/>
                    <a:gd name="T1" fmla="*/ 4467 h 8406"/>
                    <a:gd name="T2" fmla="*/ 3781 w 4782"/>
                    <a:gd name="T3" fmla="*/ 4467 h 8406"/>
                    <a:gd name="T4" fmla="*/ 3687 w 4782"/>
                    <a:gd name="T5" fmla="*/ 5717 h 8406"/>
                    <a:gd name="T6" fmla="*/ 3562 w 4782"/>
                    <a:gd name="T7" fmla="*/ 7874 h 8406"/>
                    <a:gd name="T8" fmla="*/ 2969 w 4782"/>
                    <a:gd name="T9" fmla="*/ 8405 h 8406"/>
                    <a:gd name="T10" fmla="*/ 1812 w 4782"/>
                    <a:gd name="T11" fmla="*/ 8405 h 8406"/>
                    <a:gd name="T12" fmla="*/ 1219 w 4782"/>
                    <a:gd name="T13" fmla="*/ 7905 h 8406"/>
                    <a:gd name="T14" fmla="*/ 1062 w 4782"/>
                    <a:gd name="T15" fmla="*/ 5217 h 8406"/>
                    <a:gd name="T16" fmla="*/ 1000 w 4782"/>
                    <a:gd name="T17" fmla="*/ 4467 h 8406"/>
                    <a:gd name="T18" fmla="*/ 937 w 4782"/>
                    <a:gd name="T19" fmla="*/ 4530 h 8406"/>
                    <a:gd name="T20" fmla="*/ 312 w 4782"/>
                    <a:gd name="T21" fmla="*/ 4592 h 8406"/>
                    <a:gd name="T22" fmla="*/ 0 w 4782"/>
                    <a:gd name="T23" fmla="*/ 4061 h 8406"/>
                    <a:gd name="T24" fmla="*/ 0 w 4782"/>
                    <a:gd name="T25" fmla="*/ 2780 h 8406"/>
                    <a:gd name="T26" fmla="*/ 0 w 4782"/>
                    <a:gd name="T27" fmla="*/ 625 h 8406"/>
                    <a:gd name="T28" fmla="*/ 625 w 4782"/>
                    <a:gd name="T29" fmla="*/ 0 h 8406"/>
                    <a:gd name="T30" fmla="*/ 4187 w 4782"/>
                    <a:gd name="T31" fmla="*/ 0 h 8406"/>
                    <a:gd name="T32" fmla="*/ 4781 w 4782"/>
                    <a:gd name="T33" fmla="*/ 625 h 8406"/>
                    <a:gd name="T34" fmla="*/ 4781 w 4782"/>
                    <a:gd name="T35" fmla="*/ 3967 h 8406"/>
                    <a:gd name="T36" fmla="*/ 4469 w 4782"/>
                    <a:gd name="T37" fmla="*/ 4592 h 8406"/>
                    <a:gd name="T38" fmla="*/ 3781 w 4782"/>
                    <a:gd name="T39" fmla="*/ 4467 h 8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782" h="8406">
                      <a:moveTo>
                        <a:pt x="3781" y="4467"/>
                      </a:moveTo>
                      <a:lnTo>
                        <a:pt x="3781" y="4467"/>
                      </a:lnTo>
                      <a:cubicBezTo>
                        <a:pt x="3750" y="4905"/>
                        <a:pt x="3719" y="5311"/>
                        <a:pt x="3687" y="5717"/>
                      </a:cubicBezTo>
                      <a:cubicBezTo>
                        <a:pt x="3656" y="6436"/>
                        <a:pt x="3594" y="7155"/>
                        <a:pt x="3562" y="7874"/>
                      </a:cubicBezTo>
                      <a:cubicBezTo>
                        <a:pt x="3531" y="8217"/>
                        <a:pt x="3312" y="8405"/>
                        <a:pt x="2969" y="8405"/>
                      </a:cubicBezTo>
                      <a:cubicBezTo>
                        <a:pt x="2594" y="8405"/>
                        <a:pt x="2187" y="8405"/>
                        <a:pt x="1812" y="8405"/>
                      </a:cubicBezTo>
                      <a:cubicBezTo>
                        <a:pt x="1500" y="8405"/>
                        <a:pt x="1250" y="8217"/>
                        <a:pt x="1219" y="7905"/>
                      </a:cubicBezTo>
                      <a:cubicBezTo>
                        <a:pt x="1187" y="6999"/>
                        <a:pt x="1125" y="6124"/>
                        <a:pt x="1062" y="5217"/>
                      </a:cubicBezTo>
                      <a:cubicBezTo>
                        <a:pt x="1031" y="4967"/>
                        <a:pt x="1031" y="4749"/>
                        <a:pt x="1000" y="4467"/>
                      </a:cubicBezTo>
                      <a:cubicBezTo>
                        <a:pt x="969" y="4499"/>
                        <a:pt x="937" y="4530"/>
                        <a:pt x="937" y="4530"/>
                      </a:cubicBezTo>
                      <a:cubicBezTo>
                        <a:pt x="750" y="4686"/>
                        <a:pt x="531" y="4717"/>
                        <a:pt x="312" y="4592"/>
                      </a:cubicBezTo>
                      <a:cubicBezTo>
                        <a:pt x="94" y="4499"/>
                        <a:pt x="0" y="4311"/>
                        <a:pt x="0" y="4061"/>
                      </a:cubicBezTo>
                      <a:cubicBezTo>
                        <a:pt x="0" y="3655"/>
                        <a:pt x="0" y="3217"/>
                        <a:pt x="0" y="2780"/>
                      </a:cubicBezTo>
                      <a:cubicBezTo>
                        <a:pt x="0" y="2061"/>
                        <a:pt x="0" y="1342"/>
                        <a:pt x="0" y="625"/>
                      </a:cubicBezTo>
                      <a:cubicBezTo>
                        <a:pt x="0" y="218"/>
                        <a:pt x="219" y="0"/>
                        <a:pt x="625" y="0"/>
                      </a:cubicBezTo>
                      <a:cubicBezTo>
                        <a:pt x="1812" y="0"/>
                        <a:pt x="3000" y="0"/>
                        <a:pt x="4187" y="0"/>
                      </a:cubicBezTo>
                      <a:cubicBezTo>
                        <a:pt x="4562" y="0"/>
                        <a:pt x="4781" y="218"/>
                        <a:pt x="4781" y="625"/>
                      </a:cubicBezTo>
                      <a:cubicBezTo>
                        <a:pt x="4781" y="1717"/>
                        <a:pt x="4781" y="2842"/>
                        <a:pt x="4781" y="3967"/>
                      </a:cubicBezTo>
                      <a:cubicBezTo>
                        <a:pt x="4781" y="4217"/>
                        <a:pt x="4750" y="4467"/>
                        <a:pt x="4469" y="4592"/>
                      </a:cubicBezTo>
                      <a:cubicBezTo>
                        <a:pt x="4250" y="4717"/>
                        <a:pt x="4000" y="4655"/>
                        <a:pt x="3781" y="446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Freeform 4"/>
                <p:cNvSpPr>
                  <a:spLocks noChangeArrowheads="1"/>
                </p:cNvSpPr>
                <p:nvPr/>
              </p:nvSpPr>
              <p:spPr bwMode="auto">
                <a:xfrm>
                  <a:off x="6470650" y="3506788"/>
                  <a:ext cx="1731963" cy="3036887"/>
                </a:xfrm>
                <a:custGeom>
                  <a:avLst/>
                  <a:gdLst>
                    <a:gd name="T0" fmla="*/ 1031 w 4813"/>
                    <a:gd name="T1" fmla="*/ 4531 h 8438"/>
                    <a:gd name="T2" fmla="*/ 1031 w 4813"/>
                    <a:gd name="T3" fmla="*/ 4531 h 8438"/>
                    <a:gd name="T4" fmla="*/ 656 w 4813"/>
                    <a:gd name="T5" fmla="*/ 4687 h 8438"/>
                    <a:gd name="T6" fmla="*/ 31 w 4813"/>
                    <a:gd name="T7" fmla="*/ 4062 h 8438"/>
                    <a:gd name="T8" fmla="*/ 0 w 4813"/>
                    <a:gd name="T9" fmla="*/ 1062 h 8438"/>
                    <a:gd name="T10" fmla="*/ 0 w 4813"/>
                    <a:gd name="T11" fmla="*/ 594 h 8438"/>
                    <a:gd name="T12" fmla="*/ 562 w 4813"/>
                    <a:gd name="T13" fmla="*/ 32 h 8438"/>
                    <a:gd name="T14" fmla="*/ 1156 w 4813"/>
                    <a:gd name="T15" fmla="*/ 32 h 8438"/>
                    <a:gd name="T16" fmla="*/ 4125 w 4813"/>
                    <a:gd name="T17" fmla="*/ 0 h 8438"/>
                    <a:gd name="T18" fmla="*/ 4812 w 4813"/>
                    <a:gd name="T19" fmla="*/ 719 h 8438"/>
                    <a:gd name="T20" fmla="*/ 4812 w 4813"/>
                    <a:gd name="T21" fmla="*/ 4062 h 8438"/>
                    <a:gd name="T22" fmla="*/ 4156 w 4813"/>
                    <a:gd name="T23" fmla="*/ 4687 h 8438"/>
                    <a:gd name="T24" fmla="*/ 3812 w 4813"/>
                    <a:gd name="T25" fmla="*/ 4531 h 8438"/>
                    <a:gd name="T26" fmla="*/ 3750 w 4813"/>
                    <a:gd name="T27" fmla="*/ 5187 h 8438"/>
                    <a:gd name="T28" fmla="*/ 3562 w 4813"/>
                    <a:gd name="T29" fmla="*/ 7906 h 8438"/>
                    <a:gd name="T30" fmla="*/ 3000 w 4813"/>
                    <a:gd name="T31" fmla="*/ 8437 h 8438"/>
                    <a:gd name="T32" fmla="*/ 1844 w 4813"/>
                    <a:gd name="T33" fmla="*/ 8437 h 8438"/>
                    <a:gd name="T34" fmla="*/ 1250 w 4813"/>
                    <a:gd name="T35" fmla="*/ 7906 h 8438"/>
                    <a:gd name="T36" fmla="*/ 1031 w 4813"/>
                    <a:gd name="T37" fmla="*/ 4687 h 8438"/>
                    <a:gd name="T38" fmla="*/ 1031 w 4813"/>
                    <a:gd name="T39" fmla="*/ 4531 h 8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813" h="8438">
                      <a:moveTo>
                        <a:pt x="1031" y="4531"/>
                      </a:moveTo>
                      <a:lnTo>
                        <a:pt x="1031" y="4531"/>
                      </a:lnTo>
                      <a:cubicBezTo>
                        <a:pt x="906" y="4593"/>
                        <a:pt x="781" y="4656"/>
                        <a:pt x="656" y="4687"/>
                      </a:cubicBezTo>
                      <a:cubicBezTo>
                        <a:pt x="312" y="4749"/>
                        <a:pt x="31" y="4468"/>
                        <a:pt x="31" y="4062"/>
                      </a:cubicBezTo>
                      <a:cubicBezTo>
                        <a:pt x="31" y="3062"/>
                        <a:pt x="0" y="2062"/>
                        <a:pt x="0" y="1062"/>
                      </a:cubicBezTo>
                      <a:cubicBezTo>
                        <a:pt x="0" y="906"/>
                        <a:pt x="0" y="750"/>
                        <a:pt x="0" y="594"/>
                      </a:cubicBezTo>
                      <a:cubicBezTo>
                        <a:pt x="31" y="282"/>
                        <a:pt x="250" y="32"/>
                        <a:pt x="562" y="32"/>
                      </a:cubicBezTo>
                      <a:cubicBezTo>
                        <a:pt x="750" y="0"/>
                        <a:pt x="937" y="32"/>
                        <a:pt x="1156" y="32"/>
                      </a:cubicBezTo>
                      <a:cubicBezTo>
                        <a:pt x="2125" y="32"/>
                        <a:pt x="3125" y="32"/>
                        <a:pt x="4125" y="0"/>
                      </a:cubicBezTo>
                      <a:cubicBezTo>
                        <a:pt x="4562" y="0"/>
                        <a:pt x="4812" y="282"/>
                        <a:pt x="4812" y="719"/>
                      </a:cubicBezTo>
                      <a:cubicBezTo>
                        <a:pt x="4781" y="1843"/>
                        <a:pt x="4812" y="2937"/>
                        <a:pt x="4812" y="4062"/>
                      </a:cubicBezTo>
                      <a:cubicBezTo>
                        <a:pt x="4812" y="4468"/>
                        <a:pt x="4531" y="4749"/>
                        <a:pt x="4156" y="4687"/>
                      </a:cubicBezTo>
                      <a:cubicBezTo>
                        <a:pt x="4031" y="4656"/>
                        <a:pt x="3937" y="4593"/>
                        <a:pt x="3812" y="4531"/>
                      </a:cubicBezTo>
                      <a:cubicBezTo>
                        <a:pt x="3781" y="4749"/>
                        <a:pt x="3750" y="4968"/>
                        <a:pt x="3750" y="5187"/>
                      </a:cubicBezTo>
                      <a:cubicBezTo>
                        <a:pt x="3687" y="6093"/>
                        <a:pt x="3625" y="6999"/>
                        <a:pt x="3562" y="7906"/>
                      </a:cubicBezTo>
                      <a:cubicBezTo>
                        <a:pt x="3562" y="8249"/>
                        <a:pt x="3312" y="8437"/>
                        <a:pt x="3000" y="8437"/>
                      </a:cubicBezTo>
                      <a:cubicBezTo>
                        <a:pt x="2594" y="8437"/>
                        <a:pt x="2219" y="8437"/>
                        <a:pt x="1844" y="8437"/>
                      </a:cubicBezTo>
                      <a:cubicBezTo>
                        <a:pt x="1500" y="8437"/>
                        <a:pt x="1281" y="8249"/>
                        <a:pt x="1250" y="7906"/>
                      </a:cubicBezTo>
                      <a:cubicBezTo>
                        <a:pt x="1187" y="6843"/>
                        <a:pt x="1094" y="5749"/>
                        <a:pt x="1031" y="4687"/>
                      </a:cubicBezTo>
                      <a:cubicBezTo>
                        <a:pt x="1031" y="4624"/>
                        <a:pt x="1031" y="4562"/>
                        <a:pt x="1031" y="45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Freeform 5"/>
                <p:cNvSpPr>
                  <a:spLocks noChangeArrowheads="1"/>
                </p:cNvSpPr>
                <p:nvPr/>
              </p:nvSpPr>
              <p:spPr bwMode="auto">
                <a:xfrm>
                  <a:off x="4367213" y="1065213"/>
                  <a:ext cx="1439862" cy="1439862"/>
                </a:xfrm>
                <a:custGeom>
                  <a:avLst/>
                  <a:gdLst>
                    <a:gd name="T0" fmla="*/ 3999 w 4000"/>
                    <a:gd name="T1" fmla="*/ 2031 h 4001"/>
                    <a:gd name="T2" fmla="*/ 3999 w 4000"/>
                    <a:gd name="T3" fmla="*/ 2031 h 4001"/>
                    <a:gd name="T4" fmla="*/ 2000 w 4000"/>
                    <a:gd name="T5" fmla="*/ 4000 h 4001"/>
                    <a:gd name="T6" fmla="*/ 0 w 4000"/>
                    <a:gd name="T7" fmla="*/ 2000 h 4001"/>
                    <a:gd name="T8" fmla="*/ 2000 w 4000"/>
                    <a:gd name="T9" fmla="*/ 31 h 4001"/>
                    <a:gd name="T10" fmla="*/ 3999 w 4000"/>
                    <a:gd name="T11" fmla="*/ 2031 h 4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0" h="4001">
                      <a:moveTo>
                        <a:pt x="3999" y="2031"/>
                      </a:moveTo>
                      <a:lnTo>
                        <a:pt x="3999" y="2031"/>
                      </a:lnTo>
                      <a:cubicBezTo>
                        <a:pt x="3968" y="3125"/>
                        <a:pt x="3093" y="4000"/>
                        <a:pt x="2000" y="4000"/>
                      </a:cubicBezTo>
                      <a:cubicBezTo>
                        <a:pt x="906" y="4000"/>
                        <a:pt x="0" y="3094"/>
                        <a:pt x="0" y="2000"/>
                      </a:cubicBezTo>
                      <a:cubicBezTo>
                        <a:pt x="0" y="906"/>
                        <a:pt x="906" y="0"/>
                        <a:pt x="2000" y="31"/>
                      </a:cubicBezTo>
                      <a:cubicBezTo>
                        <a:pt x="3093" y="31"/>
                        <a:pt x="3999" y="906"/>
                        <a:pt x="3999" y="20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Freeform 6"/>
                <p:cNvSpPr>
                  <a:spLocks noChangeArrowheads="1"/>
                </p:cNvSpPr>
                <p:nvPr/>
              </p:nvSpPr>
              <p:spPr bwMode="auto">
                <a:xfrm>
                  <a:off x="6775450" y="2246313"/>
                  <a:ext cx="1125538" cy="1136650"/>
                </a:xfrm>
                <a:custGeom>
                  <a:avLst/>
                  <a:gdLst>
                    <a:gd name="T0" fmla="*/ 1562 w 3126"/>
                    <a:gd name="T1" fmla="*/ 3125 h 3158"/>
                    <a:gd name="T2" fmla="*/ 1562 w 3126"/>
                    <a:gd name="T3" fmla="*/ 3125 h 3158"/>
                    <a:gd name="T4" fmla="*/ 0 w 3126"/>
                    <a:gd name="T5" fmla="*/ 1594 h 3158"/>
                    <a:gd name="T6" fmla="*/ 1562 w 3126"/>
                    <a:gd name="T7" fmla="*/ 0 h 3158"/>
                    <a:gd name="T8" fmla="*/ 3125 w 3126"/>
                    <a:gd name="T9" fmla="*/ 1563 h 3158"/>
                    <a:gd name="T10" fmla="*/ 1562 w 3126"/>
                    <a:gd name="T11" fmla="*/ 3125 h 3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26" h="3158">
                      <a:moveTo>
                        <a:pt x="1562" y="3125"/>
                      </a:moveTo>
                      <a:lnTo>
                        <a:pt x="1562" y="3125"/>
                      </a:lnTo>
                      <a:cubicBezTo>
                        <a:pt x="718" y="3157"/>
                        <a:pt x="0" y="2438"/>
                        <a:pt x="0" y="1594"/>
                      </a:cubicBezTo>
                      <a:cubicBezTo>
                        <a:pt x="0" y="719"/>
                        <a:pt x="687" y="32"/>
                        <a:pt x="1562" y="0"/>
                      </a:cubicBezTo>
                      <a:cubicBezTo>
                        <a:pt x="2406" y="0"/>
                        <a:pt x="3125" y="719"/>
                        <a:pt x="3125" y="1563"/>
                      </a:cubicBezTo>
                      <a:cubicBezTo>
                        <a:pt x="3125" y="2438"/>
                        <a:pt x="2437" y="3125"/>
                        <a:pt x="1562" y="312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Freeform 7"/>
                <p:cNvSpPr>
                  <a:spLocks noChangeArrowheads="1"/>
                </p:cNvSpPr>
                <p:nvPr/>
              </p:nvSpPr>
              <p:spPr bwMode="auto">
                <a:xfrm>
                  <a:off x="2263775" y="2246313"/>
                  <a:ext cx="1136650" cy="1136650"/>
                </a:xfrm>
                <a:custGeom>
                  <a:avLst/>
                  <a:gdLst>
                    <a:gd name="T0" fmla="*/ 1563 w 3158"/>
                    <a:gd name="T1" fmla="*/ 3125 h 3158"/>
                    <a:gd name="T2" fmla="*/ 1563 w 3158"/>
                    <a:gd name="T3" fmla="*/ 3125 h 3158"/>
                    <a:gd name="T4" fmla="*/ 32 w 3158"/>
                    <a:gd name="T5" fmla="*/ 1563 h 3158"/>
                    <a:gd name="T6" fmla="*/ 1625 w 3158"/>
                    <a:gd name="T7" fmla="*/ 0 h 3158"/>
                    <a:gd name="T8" fmla="*/ 3157 w 3158"/>
                    <a:gd name="T9" fmla="*/ 1594 h 3158"/>
                    <a:gd name="T10" fmla="*/ 1563 w 3158"/>
                    <a:gd name="T11" fmla="*/ 3125 h 3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58" h="3158">
                      <a:moveTo>
                        <a:pt x="1563" y="3125"/>
                      </a:moveTo>
                      <a:lnTo>
                        <a:pt x="1563" y="3125"/>
                      </a:lnTo>
                      <a:cubicBezTo>
                        <a:pt x="688" y="3125"/>
                        <a:pt x="0" y="2407"/>
                        <a:pt x="32" y="1563"/>
                      </a:cubicBezTo>
                      <a:cubicBezTo>
                        <a:pt x="32" y="688"/>
                        <a:pt x="750" y="0"/>
                        <a:pt x="1625" y="0"/>
                      </a:cubicBezTo>
                      <a:cubicBezTo>
                        <a:pt x="2469" y="32"/>
                        <a:pt x="3157" y="750"/>
                        <a:pt x="3157" y="1594"/>
                      </a:cubicBezTo>
                      <a:cubicBezTo>
                        <a:pt x="3125" y="2469"/>
                        <a:pt x="2407" y="3157"/>
                        <a:pt x="1563" y="312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2184448" y="5141689"/>
                <a:ext cx="719552" cy="632656"/>
                <a:chOff x="1971675" y="1065213"/>
                <a:chExt cx="6230938" cy="5478462"/>
              </a:xfrm>
              <a:solidFill>
                <a:srgbClr val="007678"/>
              </a:solidFill>
            </p:grpSpPr>
            <p:sp>
              <p:nvSpPr>
                <p:cNvPr id="81" name="Freeform 2"/>
                <p:cNvSpPr>
                  <a:spLocks noChangeArrowheads="1"/>
                </p:cNvSpPr>
                <p:nvPr/>
              </p:nvSpPr>
              <p:spPr bwMode="auto">
                <a:xfrm>
                  <a:off x="3984625" y="2684463"/>
                  <a:ext cx="2205038" cy="3859212"/>
                </a:xfrm>
                <a:custGeom>
                  <a:avLst/>
                  <a:gdLst>
                    <a:gd name="T0" fmla="*/ 1281 w 6125"/>
                    <a:gd name="T1" fmla="*/ 5687 h 10719"/>
                    <a:gd name="T2" fmla="*/ 1281 w 6125"/>
                    <a:gd name="T3" fmla="*/ 5687 h 10719"/>
                    <a:gd name="T4" fmla="*/ 656 w 6125"/>
                    <a:gd name="T5" fmla="*/ 5937 h 10719"/>
                    <a:gd name="T6" fmla="*/ 31 w 6125"/>
                    <a:gd name="T7" fmla="*/ 5187 h 10719"/>
                    <a:gd name="T8" fmla="*/ 0 w 6125"/>
                    <a:gd name="T9" fmla="*/ 2531 h 10719"/>
                    <a:gd name="T10" fmla="*/ 0 w 6125"/>
                    <a:gd name="T11" fmla="*/ 781 h 10719"/>
                    <a:gd name="T12" fmla="*/ 812 w 6125"/>
                    <a:gd name="T13" fmla="*/ 0 h 10719"/>
                    <a:gd name="T14" fmla="*/ 5342 w 6125"/>
                    <a:gd name="T15" fmla="*/ 0 h 10719"/>
                    <a:gd name="T16" fmla="*/ 6124 w 6125"/>
                    <a:gd name="T17" fmla="*/ 781 h 10719"/>
                    <a:gd name="T18" fmla="*/ 6092 w 6125"/>
                    <a:gd name="T19" fmla="*/ 5124 h 10719"/>
                    <a:gd name="T20" fmla="*/ 5686 w 6125"/>
                    <a:gd name="T21" fmla="*/ 5874 h 10719"/>
                    <a:gd name="T22" fmla="*/ 4874 w 6125"/>
                    <a:gd name="T23" fmla="*/ 5718 h 10719"/>
                    <a:gd name="T24" fmla="*/ 4811 w 6125"/>
                    <a:gd name="T25" fmla="*/ 5687 h 10719"/>
                    <a:gd name="T26" fmla="*/ 4780 w 6125"/>
                    <a:gd name="T27" fmla="*/ 6312 h 10719"/>
                    <a:gd name="T28" fmla="*/ 4561 w 6125"/>
                    <a:gd name="T29" fmla="*/ 9749 h 10719"/>
                    <a:gd name="T30" fmla="*/ 4561 w 6125"/>
                    <a:gd name="T31" fmla="*/ 9905 h 10719"/>
                    <a:gd name="T32" fmla="*/ 3655 w 6125"/>
                    <a:gd name="T33" fmla="*/ 10718 h 10719"/>
                    <a:gd name="T34" fmla="*/ 2343 w 6125"/>
                    <a:gd name="T35" fmla="*/ 10718 h 10719"/>
                    <a:gd name="T36" fmla="*/ 1593 w 6125"/>
                    <a:gd name="T37" fmla="*/ 10030 h 10719"/>
                    <a:gd name="T38" fmla="*/ 1374 w 6125"/>
                    <a:gd name="T39" fmla="*/ 7062 h 10719"/>
                    <a:gd name="T40" fmla="*/ 1281 w 6125"/>
                    <a:gd name="T41" fmla="*/ 5687 h 107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125" h="10719">
                      <a:moveTo>
                        <a:pt x="1281" y="5687"/>
                      </a:moveTo>
                      <a:lnTo>
                        <a:pt x="1281" y="5687"/>
                      </a:lnTo>
                      <a:cubicBezTo>
                        <a:pt x="1093" y="5874"/>
                        <a:pt x="875" y="5968"/>
                        <a:pt x="656" y="5937"/>
                      </a:cubicBezTo>
                      <a:cubicBezTo>
                        <a:pt x="281" y="5874"/>
                        <a:pt x="31" y="5562"/>
                        <a:pt x="31" y="5187"/>
                      </a:cubicBezTo>
                      <a:cubicBezTo>
                        <a:pt x="0" y="4280"/>
                        <a:pt x="0" y="3405"/>
                        <a:pt x="0" y="2531"/>
                      </a:cubicBezTo>
                      <a:cubicBezTo>
                        <a:pt x="0" y="1938"/>
                        <a:pt x="0" y="1375"/>
                        <a:pt x="0" y="781"/>
                      </a:cubicBezTo>
                      <a:cubicBezTo>
                        <a:pt x="0" y="281"/>
                        <a:pt x="281" y="0"/>
                        <a:pt x="812" y="0"/>
                      </a:cubicBezTo>
                      <a:cubicBezTo>
                        <a:pt x="2312" y="0"/>
                        <a:pt x="3811" y="0"/>
                        <a:pt x="5342" y="0"/>
                      </a:cubicBezTo>
                      <a:cubicBezTo>
                        <a:pt x="5811" y="0"/>
                        <a:pt x="6124" y="281"/>
                        <a:pt x="6124" y="781"/>
                      </a:cubicBezTo>
                      <a:cubicBezTo>
                        <a:pt x="6124" y="2219"/>
                        <a:pt x="6092" y="3687"/>
                        <a:pt x="6092" y="5124"/>
                      </a:cubicBezTo>
                      <a:cubicBezTo>
                        <a:pt x="6092" y="5468"/>
                        <a:pt x="5967" y="5718"/>
                        <a:pt x="5686" y="5874"/>
                      </a:cubicBezTo>
                      <a:cubicBezTo>
                        <a:pt x="5374" y="5999"/>
                        <a:pt x="5124" y="5937"/>
                        <a:pt x="4874" y="5718"/>
                      </a:cubicBezTo>
                      <a:cubicBezTo>
                        <a:pt x="4874" y="5718"/>
                        <a:pt x="4842" y="5718"/>
                        <a:pt x="4811" y="5687"/>
                      </a:cubicBezTo>
                      <a:cubicBezTo>
                        <a:pt x="4811" y="5905"/>
                        <a:pt x="4780" y="6124"/>
                        <a:pt x="4780" y="6312"/>
                      </a:cubicBezTo>
                      <a:cubicBezTo>
                        <a:pt x="4717" y="7468"/>
                        <a:pt x="4624" y="8593"/>
                        <a:pt x="4561" y="9749"/>
                      </a:cubicBezTo>
                      <a:cubicBezTo>
                        <a:pt x="4561" y="9812"/>
                        <a:pt x="4561" y="9843"/>
                        <a:pt x="4561" y="9905"/>
                      </a:cubicBezTo>
                      <a:cubicBezTo>
                        <a:pt x="4499" y="10499"/>
                        <a:pt x="4249" y="10718"/>
                        <a:pt x="3655" y="10718"/>
                      </a:cubicBezTo>
                      <a:cubicBezTo>
                        <a:pt x="3217" y="10718"/>
                        <a:pt x="2781" y="10718"/>
                        <a:pt x="2343" y="10718"/>
                      </a:cubicBezTo>
                      <a:cubicBezTo>
                        <a:pt x="1906" y="10718"/>
                        <a:pt x="1625" y="10468"/>
                        <a:pt x="1593" y="10030"/>
                      </a:cubicBezTo>
                      <a:cubicBezTo>
                        <a:pt x="1500" y="9030"/>
                        <a:pt x="1437" y="8062"/>
                        <a:pt x="1374" y="7062"/>
                      </a:cubicBezTo>
                      <a:cubicBezTo>
                        <a:pt x="1343" y="6624"/>
                        <a:pt x="1312" y="6155"/>
                        <a:pt x="1281" y="568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Freeform 3"/>
                <p:cNvSpPr>
                  <a:spLocks noChangeArrowheads="1"/>
                </p:cNvSpPr>
                <p:nvPr/>
              </p:nvSpPr>
              <p:spPr bwMode="auto">
                <a:xfrm>
                  <a:off x="1971675" y="3517900"/>
                  <a:ext cx="1720850" cy="3025775"/>
                </a:xfrm>
                <a:custGeom>
                  <a:avLst/>
                  <a:gdLst>
                    <a:gd name="T0" fmla="*/ 3781 w 4782"/>
                    <a:gd name="T1" fmla="*/ 4467 h 8406"/>
                    <a:gd name="T2" fmla="*/ 3781 w 4782"/>
                    <a:gd name="T3" fmla="*/ 4467 h 8406"/>
                    <a:gd name="T4" fmla="*/ 3687 w 4782"/>
                    <a:gd name="T5" fmla="*/ 5717 h 8406"/>
                    <a:gd name="T6" fmla="*/ 3562 w 4782"/>
                    <a:gd name="T7" fmla="*/ 7874 h 8406"/>
                    <a:gd name="T8" fmla="*/ 2969 w 4782"/>
                    <a:gd name="T9" fmla="*/ 8405 h 8406"/>
                    <a:gd name="T10" fmla="*/ 1812 w 4782"/>
                    <a:gd name="T11" fmla="*/ 8405 h 8406"/>
                    <a:gd name="T12" fmla="*/ 1219 w 4782"/>
                    <a:gd name="T13" fmla="*/ 7905 h 8406"/>
                    <a:gd name="T14" fmla="*/ 1062 w 4782"/>
                    <a:gd name="T15" fmla="*/ 5217 h 8406"/>
                    <a:gd name="T16" fmla="*/ 1000 w 4782"/>
                    <a:gd name="T17" fmla="*/ 4467 h 8406"/>
                    <a:gd name="T18" fmla="*/ 937 w 4782"/>
                    <a:gd name="T19" fmla="*/ 4530 h 8406"/>
                    <a:gd name="T20" fmla="*/ 312 w 4782"/>
                    <a:gd name="T21" fmla="*/ 4592 h 8406"/>
                    <a:gd name="T22" fmla="*/ 0 w 4782"/>
                    <a:gd name="T23" fmla="*/ 4061 h 8406"/>
                    <a:gd name="T24" fmla="*/ 0 w 4782"/>
                    <a:gd name="T25" fmla="*/ 2780 h 8406"/>
                    <a:gd name="T26" fmla="*/ 0 w 4782"/>
                    <a:gd name="T27" fmla="*/ 625 h 8406"/>
                    <a:gd name="T28" fmla="*/ 625 w 4782"/>
                    <a:gd name="T29" fmla="*/ 0 h 8406"/>
                    <a:gd name="T30" fmla="*/ 4187 w 4782"/>
                    <a:gd name="T31" fmla="*/ 0 h 8406"/>
                    <a:gd name="T32" fmla="*/ 4781 w 4782"/>
                    <a:gd name="T33" fmla="*/ 625 h 8406"/>
                    <a:gd name="T34" fmla="*/ 4781 w 4782"/>
                    <a:gd name="T35" fmla="*/ 3967 h 8406"/>
                    <a:gd name="T36" fmla="*/ 4469 w 4782"/>
                    <a:gd name="T37" fmla="*/ 4592 h 8406"/>
                    <a:gd name="T38" fmla="*/ 3781 w 4782"/>
                    <a:gd name="T39" fmla="*/ 4467 h 8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782" h="8406">
                      <a:moveTo>
                        <a:pt x="3781" y="4467"/>
                      </a:moveTo>
                      <a:lnTo>
                        <a:pt x="3781" y="4467"/>
                      </a:lnTo>
                      <a:cubicBezTo>
                        <a:pt x="3750" y="4905"/>
                        <a:pt x="3719" y="5311"/>
                        <a:pt x="3687" y="5717"/>
                      </a:cubicBezTo>
                      <a:cubicBezTo>
                        <a:pt x="3656" y="6436"/>
                        <a:pt x="3594" y="7155"/>
                        <a:pt x="3562" y="7874"/>
                      </a:cubicBezTo>
                      <a:cubicBezTo>
                        <a:pt x="3531" y="8217"/>
                        <a:pt x="3312" y="8405"/>
                        <a:pt x="2969" y="8405"/>
                      </a:cubicBezTo>
                      <a:cubicBezTo>
                        <a:pt x="2594" y="8405"/>
                        <a:pt x="2187" y="8405"/>
                        <a:pt x="1812" y="8405"/>
                      </a:cubicBezTo>
                      <a:cubicBezTo>
                        <a:pt x="1500" y="8405"/>
                        <a:pt x="1250" y="8217"/>
                        <a:pt x="1219" y="7905"/>
                      </a:cubicBezTo>
                      <a:cubicBezTo>
                        <a:pt x="1187" y="6999"/>
                        <a:pt x="1125" y="6124"/>
                        <a:pt x="1062" y="5217"/>
                      </a:cubicBezTo>
                      <a:cubicBezTo>
                        <a:pt x="1031" y="4967"/>
                        <a:pt x="1031" y="4749"/>
                        <a:pt x="1000" y="4467"/>
                      </a:cubicBezTo>
                      <a:cubicBezTo>
                        <a:pt x="969" y="4499"/>
                        <a:pt x="937" y="4530"/>
                        <a:pt x="937" y="4530"/>
                      </a:cubicBezTo>
                      <a:cubicBezTo>
                        <a:pt x="750" y="4686"/>
                        <a:pt x="531" y="4717"/>
                        <a:pt x="312" y="4592"/>
                      </a:cubicBezTo>
                      <a:cubicBezTo>
                        <a:pt x="94" y="4499"/>
                        <a:pt x="0" y="4311"/>
                        <a:pt x="0" y="4061"/>
                      </a:cubicBezTo>
                      <a:cubicBezTo>
                        <a:pt x="0" y="3655"/>
                        <a:pt x="0" y="3217"/>
                        <a:pt x="0" y="2780"/>
                      </a:cubicBezTo>
                      <a:cubicBezTo>
                        <a:pt x="0" y="2061"/>
                        <a:pt x="0" y="1342"/>
                        <a:pt x="0" y="625"/>
                      </a:cubicBezTo>
                      <a:cubicBezTo>
                        <a:pt x="0" y="218"/>
                        <a:pt x="219" y="0"/>
                        <a:pt x="625" y="0"/>
                      </a:cubicBezTo>
                      <a:cubicBezTo>
                        <a:pt x="1812" y="0"/>
                        <a:pt x="3000" y="0"/>
                        <a:pt x="4187" y="0"/>
                      </a:cubicBezTo>
                      <a:cubicBezTo>
                        <a:pt x="4562" y="0"/>
                        <a:pt x="4781" y="218"/>
                        <a:pt x="4781" y="625"/>
                      </a:cubicBezTo>
                      <a:cubicBezTo>
                        <a:pt x="4781" y="1717"/>
                        <a:pt x="4781" y="2842"/>
                        <a:pt x="4781" y="3967"/>
                      </a:cubicBezTo>
                      <a:cubicBezTo>
                        <a:pt x="4781" y="4217"/>
                        <a:pt x="4750" y="4467"/>
                        <a:pt x="4469" y="4592"/>
                      </a:cubicBezTo>
                      <a:cubicBezTo>
                        <a:pt x="4250" y="4717"/>
                        <a:pt x="4000" y="4655"/>
                        <a:pt x="3781" y="446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Freeform 4"/>
                <p:cNvSpPr>
                  <a:spLocks noChangeArrowheads="1"/>
                </p:cNvSpPr>
                <p:nvPr/>
              </p:nvSpPr>
              <p:spPr bwMode="auto">
                <a:xfrm>
                  <a:off x="6470650" y="3506788"/>
                  <a:ext cx="1731963" cy="3036887"/>
                </a:xfrm>
                <a:custGeom>
                  <a:avLst/>
                  <a:gdLst>
                    <a:gd name="T0" fmla="*/ 1031 w 4813"/>
                    <a:gd name="T1" fmla="*/ 4531 h 8438"/>
                    <a:gd name="T2" fmla="*/ 1031 w 4813"/>
                    <a:gd name="T3" fmla="*/ 4531 h 8438"/>
                    <a:gd name="T4" fmla="*/ 656 w 4813"/>
                    <a:gd name="T5" fmla="*/ 4687 h 8438"/>
                    <a:gd name="T6" fmla="*/ 31 w 4813"/>
                    <a:gd name="T7" fmla="*/ 4062 h 8438"/>
                    <a:gd name="T8" fmla="*/ 0 w 4813"/>
                    <a:gd name="T9" fmla="*/ 1062 h 8438"/>
                    <a:gd name="T10" fmla="*/ 0 w 4813"/>
                    <a:gd name="T11" fmla="*/ 594 h 8438"/>
                    <a:gd name="T12" fmla="*/ 562 w 4813"/>
                    <a:gd name="T13" fmla="*/ 32 h 8438"/>
                    <a:gd name="T14" fmla="*/ 1156 w 4813"/>
                    <a:gd name="T15" fmla="*/ 32 h 8438"/>
                    <a:gd name="T16" fmla="*/ 4125 w 4813"/>
                    <a:gd name="T17" fmla="*/ 0 h 8438"/>
                    <a:gd name="T18" fmla="*/ 4812 w 4813"/>
                    <a:gd name="T19" fmla="*/ 719 h 8438"/>
                    <a:gd name="T20" fmla="*/ 4812 w 4813"/>
                    <a:gd name="T21" fmla="*/ 4062 h 8438"/>
                    <a:gd name="T22" fmla="*/ 4156 w 4813"/>
                    <a:gd name="T23" fmla="*/ 4687 h 8438"/>
                    <a:gd name="T24" fmla="*/ 3812 w 4813"/>
                    <a:gd name="T25" fmla="*/ 4531 h 8438"/>
                    <a:gd name="T26" fmla="*/ 3750 w 4813"/>
                    <a:gd name="T27" fmla="*/ 5187 h 8438"/>
                    <a:gd name="T28" fmla="*/ 3562 w 4813"/>
                    <a:gd name="T29" fmla="*/ 7906 h 8438"/>
                    <a:gd name="T30" fmla="*/ 3000 w 4813"/>
                    <a:gd name="T31" fmla="*/ 8437 h 8438"/>
                    <a:gd name="T32" fmla="*/ 1844 w 4813"/>
                    <a:gd name="T33" fmla="*/ 8437 h 8438"/>
                    <a:gd name="T34" fmla="*/ 1250 w 4813"/>
                    <a:gd name="T35" fmla="*/ 7906 h 8438"/>
                    <a:gd name="T36" fmla="*/ 1031 w 4813"/>
                    <a:gd name="T37" fmla="*/ 4687 h 8438"/>
                    <a:gd name="T38" fmla="*/ 1031 w 4813"/>
                    <a:gd name="T39" fmla="*/ 4531 h 8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813" h="8438">
                      <a:moveTo>
                        <a:pt x="1031" y="4531"/>
                      </a:moveTo>
                      <a:lnTo>
                        <a:pt x="1031" y="4531"/>
                      </a:lnTo>
                      <a:cubicBezTo>
                        <a:pt x="906" y="4593"/>
                        <a:pt x="781" y="4656"/>
                        <a:pt x="656" y="4687"/>
                      </a:cubicBezTo>
                      <a:cubicBezTo>
                        <a:pt x="312" y="4749"/>
                        <a:pt x="31" y="4468"/>
                        <a:pt x="31" y="4062"/>
                      </a:cubicBezTo>
                      <a:cubicBezTo>
                        <a:pt x="31" y="3062"/>
                        <a:pt x="0" y="2062"/>
                        <a:pt x="0" y="1062"/>
                      </a:cubicBezTo>
                      <a:cubicBezTo>
                        <a:pt x="0" y="906"/>
                        <a:pt x="0" y="750"/>
                        <a:pt x="0" y="594"/>
                      </a:cubicBezTo>
                      <a:cubicBezTo>
                        <a:pt x="31" y="282"/>
                        <a:pt x="250" y="32"/>
                        <a:pt x="562" y="32"/>
                      </a:cubicBezTo>
                      <a:cubicBezTo>
                        <a:pt x="750" y="0"/>
                        <a:pt x="937" y="32"/>
                        <a:pt x="1156" y="32"/>
                      </a:cubicBezTo>
                      <a:cubicBezTo>
                        <a:pt x="2125" y="32"/>
                        <a:pt x="3125" y="32"/>
                        <a:pt x="4125" y="0"/>
                      </a:cubicBezTo>
                      <a:cubicBezTo>
                        <a:pt x="4562" y="0"/>
                        <a:pt x="4812" y="282"/>
                        <a:pt x="4812" y="719"/>
                      </a:cubicBezTo>
                      <a:cubicBezTo>
                        <a:pt x="4781" y="1843"/>
                        <a:pt x="4812" y="2937"/>
                        <a:pt x="4812" y="4062"/>
                      </a:cubicBezTo>
                      <a:cubicBezTo>
                        <a:pt x="4812" y="4468"/>
                        <a:pt x="4531" y="4749"/>
                        <a:pt x="4156" y="4687"/>
                      </a:cubicBezTo>
                      <a:cubicBezTo>
                        <a:pt x="4031" y="4656"/>
                        <a:pt x="3937" y="4593"/>
                        <a:pt x="3812" y="4531"/>
                      </a:cubicBezTo>
                      <a:cubicBezTo>
                        <a:pt x="3781" y="4749"/>
                        <a:pt x="3750" y="4968"/>
                        <a:pt x="3750" y="5187"/>
                      </a:cubicBezTo>
                      <a:cubicBezTo>
                        <a:pt x="3687" y="6093"/>
                        <a:pt x="3625" y="6999"/>
                        <a:pt x="3562" y="7906"/>
                      </a:cubicBezTo>
                      <a:cubicBezTo>
                        <a:pt x="3562" y="8249"/>
                        <a:pt x="3312" y="8437"/>
                        <a:pt x="3000" y="8437"/>
                      </a:cubicBezTo>
                      <a:cubicBezTo>
                        <a:pt x="2594" y="8437"/>
                        <a:pt x="2219" y="8437"/>
                        <a:pt x="1844" y="8437"/>
                      </a:cubicBezTo>
                      <a:cubicBezTo>
                        <a:pt x="1500" y="8437"/>
                        <a:pt x="1281" y="8249"/>
                        <a:pt x="1250" y="7906"/>
                      </a:cubicBezTo>
                      <a:cubicBezTo>
                        <a:pt x="1187" y="6843"/>
                        <a:pt x="1094" y="5749"/>
                        <a:pt x="1031" y="4687"/>
                      </a:cubicBezTo>
                      <a:cubicBezTo>
                        <a:pt x="1031" y="4624"/>
                        <a:pt x="1031" y="4562"/>
                        <a:pt x="1031" y="45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Freeform 5"/>
                <p:cNvSpPr>
                  <a:spLocks noChangeArrowheads="1"/>
                </p:cNvSpPr>
                <p:nvPr/>
              </p:nvSpPr>
              <p:spPr bwMode="auto">
                <a:xfrm>
                  <a:off x="4367213" y="1065213"/>
                  <a:ext cx="1439862" cy="1439862"/>
                </a:xfrm>
                <a:custGeom>
                  <a:avLst/>
                  <a:gdLst>
                    <a:gd name="T0" fmla="*/ 3999 w 4000"/>
                    <a:gd name="T1" fmla="*/ 2031 h 4001"/>
                    <a:gd name="T2" fmla="*/ 3999 w 4000"/>
                    <a:gd name="T3" fmla="*/ 2031 h 4001"/>
                    <a:gd name="T4" fmla="*/ 2000 w 4000"/>
                    <a:gd name="T5" fmla="*/ 4000 h 4001"/>
                    <a:gd name="T6" fmla="*/ 0 w 4000"/>
                    <a:gd name="T7" fmla="*/ 2000 h 4001"/>
                    <a:gd name="T8" fmla="*/ 2000 w 4000"/>
                    <a:gd name="T9" fmla="*/ 31 h 4001"/>
                    <a:gd name="T10" fmla="*/ 3999 w 4000"/>
                    <a:gd name="T11" fmla="*/ 2031 h 4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0" h="4001">
                      <a:moveTo>
                        <a:pt x="3999" y="2031"/>
                      </a:moveTo>
                      <a:lnTo>
                        <a:pt x="3999" y="2031"/>
                      </a:lnTo>
                      <a:cubicBezTo>
                        <a:pt x="3968" y="3125"/>
                        <a:pt x="3093" y="4000"/>
                        <a:pt x="2000" y="4000"/>
                      </a:cubicBezTo>
                      <a:cubicBezTo>
                        <a:pt x="906" y="4000"/>
                        <a:pt x="0" y="3094"/>
                        <a:pt x="0" y="2000"/>
                      </a:cubicBezTo>
                      <a:cubicBezTo>
                        <a:pt x="0" y="906"/>
                        <a:pt x="906" y="0"/>
                        <a:pt x="2000" y="31"/>
                      </a:cubicBezTo>
                      <a:cubicBezTo>
                        <a:pt x="3093" y="31"/>
                        <a:pt x="3999" y="906"/>
                        <a:pt x="3999" y="20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Freeform 6"/>
                <p:cNvSpPr>
                  <a:spLocks noChangeArrowheads="1"/>
                </p:cNvSpPr>
                <p:nvPr/>
              </p:nvSpPr>
              <p:spPr bwMode="auto">
                <a:xfrm>
                  <a:off x="6775450" y="2246313"/>
                  <a:ext cx="1125538" cy="1136650"/>
                </a:xfrm>
                <a:custGeom>
                  <a:avLst/>
                  <a:gdLst>
                    <a:gd name="T0" fmla="*/ 1562 w 3126"/>
                    <a:gd name="T1" fmla="*/ 3125 h 3158"/>
                    <a:gd name="T2" fmla="*/ 1562 w 3126"/>
                    <a:gd name="T3" fmla="*/ 3125 h 3158"/>
                    <a:gd name="T4" fmla="*/ 0 w 3126"/>
                    <a:gd name="T5" fmla="*/ 1594 h 3158"/>
                    <a:gd name="T6" fmla="*/ 1562 w 3126"/>
                    <a:gd name="T7" fmla="*/ 0 h 3158"/>
                    <a:gd name="T8" fmla="*/ 3125 w 3126"/>
                    <a:gd name="T9" fmla="*/ 1563 h 3158"/>
                    <a:gd name="T10" fmla="*/ 1562 w 3126"/>
                    <a:gd name="T11" fmla="*/ 3125 h 3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26" h="3158">
                      <a:moveTo>
                        <a:pt x="1562" y="3125"/>
                      </a:moveTo>
                      <a:lnTo>
                        <a:pt x="1562" y="3125"/>
                      </a:lnTo>
                      <a:cubicBezTo>
                        <a:pt x="718" y="3157"/>
                        <a:pt x="0" y="2438"/>
                        <a:pt x="0" y="1594"/>
                      </a:cubicBezTo>
                      <a:cubicBezTo>
                        <a:pt x="0" y="719"/>
                        <a:pt x="687" y="32"/>
                        <a:pt x="1562" y="0"/>
                      </a:cubicBezTo>
                      <a:cubicBezTo>
                        <a:pt x="2406" y="0"/>
                        <a:pt x="3125" y="719"/>
                        <a:pt x="3125" y="1563"/>
                      </a:cubicBezTo>
                      <a:cubicBezTo>
                        <a:pt x="3125" y="2438"/>
                        <a:pt x="2437" y="3125"/>
                        <a:pt x="1562" y="312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Freeform 7"/>
                <p:cNvSpPr>
                  <a:spLocks noChangeArrowheads="1"/>
                </p:cNvSpPr>
                <p:nvPr/>
              </p:nvSpPr>
              <p:spPr bwMode="auto">
                <a:xfrm>
                  <a:off x="2263775" y="2246313"/>
                  <a:ext cx="1136650" cy="1136650"/>
                </a:xfrm>
                <a:custGeom>
                  <a:avLst/>
                  <a:gdLst>
                    <a:gd name="T0" fmla="*/ 1563 w 3158"/>
                    <a:gd name="T1" fmla="*/ 3125 h 3158"/>
                    <a:gd name="T2" fmla="*/ 1563 w 3158"/>
                    <a:gd name="T3" fmla="*/ 3125 h 3158"/>
                    <a:gd name="T4" fmla="*/ 32 w 3158"/>
                    <a:gd name="T5" fmla="*/ 1563 h 3158"/>
                    <a:gd name="T6" fmla="*/ 1625 w 3158"/>
                    <a:gd name="T7" fmla="*/ 0 h 3158"/>
                    <a:gd name="T8" fmla="*/ 3157 w 3158"/>
                    <a:gd name="T9" fmla="*/ 1594 h 3158"/>
                    <a:gd name="T10" fmla="*/ 1563 w 3158"/>
                    <a:gd name="T11" fmla="*/ 3125 h 3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58" h="3158">
                      <a:moveTo>
                        <a:pt x="1563" y="3125"/>
                      </a:moveTo>
                      <a:lnTo>
                        <a:pt x="1563" y="3125"/>
                      </a:lnTo>
                      <a:cubicBezTo>
                        <a:pt x="688" y="3125"/>
                        <a:pt x="0" y="2407"/>
                        <a:pt x="32" y="1563"/>
                      </a:cubicBezTo>
                      <a:cubicBezTo>
                        <a:pt x="32" y="688"/>
                        <a:pt x="750" y="0"/>
                        <a:pt x="1625" y="0"/>
                      </a:cubicBezTo>
                      <a:cubicBezTo>
                        <a:pt x="2469" y="32"/>
                        <a:pt x="3157" y="750"/>
                        <a:pt x="3157" y="1594"/>
                      </a:cubicBezTo>
                      <a:cubicBezTo>
                        <a:pt x="3125" y="2469"/>
                        <a:pt x="2407" y="3157"/>
                        <a:pt x="1563" y="312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7" name="Group 86"/>
            <p:cNvGrpSpPr/>
            <p:nvPr/>
          </p:nvGrpSpPr>
          <p:grpSpPr>
            <a:xfrm>
              <a:off x="4685439" y="5141689"/>
              <a:ext cx="2415847" cy="632656"/>
              <a:chOff x="488153" y="5141689"/>
              <a:chExt cx="2415847" cy="632656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488153" y="5141689"/>
                <a:ext cx="719552" cy="632656"/>
                <a:chOff x="1971675" y="1065213"/>
                <a:chExt cx="6230938" cy="5478462"/>
              </a:xfrm>
              <a:solidFill>
                <a:srgbClr val="00506F"/>
              </a:solidFill>
            </p:grpSpPr>
            <p:sp>
              <p:nvSpPr>
                <p:cNvPr id="103" name="Freeform 2"/>
                <p:cNvSpPr>
                  <a:spLocks noChangeArrowheads="1"/>
                </p:cNvSpPr>
                <p:nvPr/>
              </p:nvSpPr>
              <p:spPr bwMode="auto">
                <a:xfrm>
                  <a:off x="3984625" y="2684463"/>
                  <a:ext cx="2205038" cy="3859212"/>
                </a:xfrm>
                <a:custGeom>
                  <a:avLst/>
                  <a:gdLst>
                    <a:gd name="T0" fmla="*/ 1281 w 6125"/>
                    <a:gd name="T1" fmla="*/ 5687 h 10719"/>
                    <a:gd name="T2" fmla="*/ 1281 w 6125"/>
                    <a:gd name="T3" fmla="*/ 5687 h 10719"/>
                    <a:gd name="T4" fmla="*/ 656 w 6125"/>
                    <a:gd name="T5" fmla="*/ 5937 h 10719"/>
                    <a:gd name="T6" fmla="*/ 31 w 6125"/>
                    <a:gd name="T7" fmla="*/ 5187 h 10719"/>
                    <a:gd name="T8" fmla="*/ 0 w 6125"/>
                    <a:gd name="T9" fmla="*/ 2531 h 10719"/>
                    <a:gd name="T10" fmla="*/ 0 w 6125"/>
                    <a:gd name="T11" fmla="*/ 781 h 10719"/>
                    <a:gd name="T12" fmla="*/ 812 w 6125"/>
                    <a:gd name="T13" fmla="*/ 0 h 10719"/>
                    <a:gd name="T14" fmla="*/ 5342 w 6125"/>
                    <a:gd name="T15" fmla="*/ 0 h 10719"/>
                    <a:gd name="T16" fmla="*/ 6124 w 6125"/>
                    <a:gd name="T17" fmla="*/ 781 h 10719"/>
                    <a:gd name="T18" fmla="*/ 6092 w 6125"/>
                    <a:gd name="T19" fmla="*/ 5124 h 10719"/>
                    <a:gd name="T20" fmla="*/ 5686 w 6125"/>
                    <a:gd name="T21" fmla="*/ 5874 h 10719"/>
                    <a:gd name="T22" fmla="*/ 4874 w 6125"/>
                    <a:gd name="T23" fmla="*/ 5718 h 10719"/>
                    <a:gd name="T24" fmla="*/ 4811 w 6125"/>
                    <a:gd name="T25" fmla="*/ 5687 h 10719"/>
                    <a:gd name="T26" fmla="*/ 4780 w 6125"/>
                    <a:gd name="T27" fmla="*/ 6312 h 10719"/>
                    <a:gd name="T28" fmla="*/ 4561 w 6125"/>
                    <a:gd name="T29" fmla="*/ 9749 h 10719"/>
                    <a:gd name="T30" fmla="*/ 4561 w 6125"/>
                    <a:gd name="T31" fmla="*/ 9905 h 10719"/>
                    <a:gd name="T32" fmla="*/ 3655 w 6125"/>
                    <a:gd name="T33" fmla="*/ 10718 h 10719"/>
                    <a:gd name="T34" fmla="*/ 2343 w 6125"/>
                    <a:gd name="T35" fmla="*/ 10718 h 10719"/>
                    <a:gd name="T36" fmla="*/ 1593 w 6125"/>
                    <a:gd name="T37" fmla="*/ 10030 h 10719"/>
                    <a:gd name="T38" fmla="*/ 1374 w 6125"/>
                    <a:gd name="T39" fmla="*/ 7062 h 10719"/>
                    <a:gd name="T40" fmla="*/ 1281 w 6125"/>
                    <a:gd name="T41" fmla="*/ 5687 h 107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125" h="10719">
                      <a:moveTo>
                        <a:pt x="1281" y="5687"/>
                      </a:moveTo>
                      <a:lnTo>
                        <a:pt x="1281" y="5687"/>
                      </a:lnTo>
                      <a:cubicBezTo>
                        <a:pt x="1093" y="5874"/>
                        <a:pt x="875" y="5968"/>
                        <a:pt x="656" y="5937"/>
                      </a:cubicBezTo>
                      <a:cubicBezTo>
                        <a:pt x="281" y="5874"/>
                        <a:pt x="31" y="5562"/>
                        <a:pt x="31" y="5187"/>
                      </a:cubicBezTo>
                      <a:cubicBezTo>
                        <a:pt x="0" y="4280"/>
                        <a:pt x="0" y="3405"/>
                        <a:pt x="0" y="2531"/>
                      </a:cubicBezTo>
                      <a:cubicBezTo>
                        <a:pt x="0" y="1938"/>
                        <a:pt x="0" y="1375"/>
                        <a:pt x="0" y="781"/>
                      </a:cubicBezTo>
                      <a:cubicBezTo>
                        <a:pt x="0" y="281"/>
                        <a:pt x="281" y="0"/>
                        <a:pt x="812" y="0"/>
                      </a:cubicBezTo>
                      <a:cubicBezTo>
                        <a:pt x="2312" y="0"/>
                        <a:pt x="3811" y="0"/>
                        <a:pt x="5342" y="0"/>
                      </a:cubicBezTo>
                      <a:cubicBezTo>
                        <a:pt x="5811" y="0"/>
                        <a:pt x="6124" y="281"/>
                        <a:pt x="6124" y="781"/>
                      </a:cubicBezTo>
                      <a:cubicBezTo>
                        <a:pt x="6124" y="2219"/>
                        <a:pt x="6092" y="3687"/>
                        <a:pt x="6092" y="5124"/>
                      </a:cubicBezTo>
                      <a:cubicBezTo>
                        <a:pt x="6092" y="5468"/>
                        <a:pt x="5967" y="5718"/>
                        <a:pt x="5686" y="5874"/>
                      </a:cubicBezTo>
                      <a:cubicBezTo>
                        <a:pt x="5374" y="5999"/>
                        <a:pt x="5124" y="5937"/>
                        <a:pt x="4874" y="5718"/>
                      </a:cubicBezTo>
                      <a:cubicBezTo>
                        <a:pt x="4874" y="5718"/>
                        <a:pt x="4842" y="5718"/>
                        <a:pt x="4811" y="5687"/>
                      </a:cubicBezTo>
                      <a:cubicBezTo>
                        <a:pt x="4811" y="5905"/>
                        <a:pt x="4780" y="6124"/>
                        <a:pt x="4780" y="6312"/>
                      </a:cubicBezTo>
                      <a:cubicBezTo>
                        <a:pt x="4717" y="7468"/>
                        <a:pt x="4624" y="8593"/>
                        <a:pt x="4561" y="9749"/>
                      </a:cubicBezTo>
                      <a:cubicBezTo>
                        <a:pt x="4561" y="9812"/>
                        <a:pt x="4561" y="9843"/>
                        <a:pt x="4561" y="9905"/>
                      </a:cubicBezTo>
                      <a:cubicBezTo>
                        <a:pt x="4499" y="10499"/>
                        <a:pt x="4249" y="10718"/>
                        <a:pt x="3655" y="10718"/>
                      </a:cubicBezTo>
                      <a:cubicBezTo>
                        <a:pt x="3217" y="10718"/>
                        <a:pt x="2781" y="10718"/>
                        <a:pt x="2343" y="10718"/>
                      </a:cubicBezTo>
                      <a:cubicBezTo>
                        <a:pt x="1906" y="10718"/>
                        <a:pt x="1625" y="10468"/>
                        <a:pt x="1593" y="10030"/>
                      </a:cubicBezTo>
                      <a:cubicBezTo>
                        <a:pt x="1500" y="9030"/>
                        <a:pt x="1437" y="8062"/>
                        <a:pt x="1374" y="7062"/>
                      </a:cubicBezTo>
                      <a:cubicBezTo>
                        <a:pt x="1343" y="6624"/>
                        <a:pt x="1312" y="6155"/>
                        <a:pt x="1281" y="568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" name="Freeform 3"/>
                <p:cNvSpPr>
                  <a:spLocks noChangeArrowheads="1"/>
                </p:cNvSpPr>
                <p:nvPr/>
              </p:nvSpPr>
              <p:spPr bwMode="auto">
                <a:xfrm>
                  <a:off x="1971675" y="3517900"/>
                  <a:ext cx="1720850" cy="3025775"/>
                </a:xfrm>
                <a:custGeom>
                  <a:avLst/>
                  <a:gdLst>
                    <a:gd name="T0" fmla="*/ 3781 w 4782"/>
                    <a:gd name="T1" fmla="*/ 4467 h 8406"/>
                    <a:gd name="T2" fmla="*/ 3781 w 4782"/>
                    <a:gd name="T3" fmla="*/ 4467 h 8406"/>
                    <a:gd name="T4" fmla="*/ 3687 w 4782"/>
                    <a:gd name="T5" fmla="*/ 5717 h 8406"/>
                    <a:gd name="T6" fmla="*/ 3562 w 4782"/>
                    <a:gd name="T7" fmla="*/ 7874 h 8406"/>
                    <a:gd name="T8" fmla="*/ 2969 w 4782"/>
                    <a:gd name="T9" fmla="*/ 8405 h 8406"/>
                    <a:gd name="T10" fmla="*/ 1812 w 4782"/>
                    <a:gd name="T11" fmla="*/ 8405 h 8406"/>
                    <a:gd name="T12" fmla="*/ 1219 w 4782"/>
                    <a:gd name="T13" fmla="*/ 7905 h 8406"/>
                    <a:gd name="T14" fmla="*/ 1062 w 4782"/>
                    <a:gd name="T15" fmla="*/ 5217 h 8406"/>
                    <a:gd name="T16" fmla="*/ 1000 w 4782"/>
                    <a:gd name="T17" fmla="*/ 4467 h 8406"/>
                    <a:gd name="T18" fmla="*/ 937 w 4782"/>
                    <a:gd name="T19" fmla="*/ 4530 h 8406"/>
                    <a:gd name="T20" fmla="*/ 312 w 4782"/>
                    <a:gd name="T21" fmla="*/ 4592 h 8406"/>
                    <a:gd name="T22" fmla="*/ 0 w 4782"/>
                    <a:gd name="T23" fmla="*/ 4061 h 8406"/>
                    <a:gd name="T24" fmla="*/ 0 w 4782"/>
                    <a:gd name="T25" fmla="*/ 2780 h 8406"/>
                    <a:gd name="T26" fmla="*/ 0 w 4782"/>
                    <a:gd name="T27" fmla="*/ 625 h 8406"/>
                    <a:gd name="T28" fmla="*/ 625 w 4782"/>
                    <a:gd name="T29" fmla="*/ 0 h 8406"/>
                    <a:gd name="T30" fmla="*/ 4187 w 4782"/>
                    <a:gd name="T31" fmla="*/ 0 h 8406"/>
                    <a:gd name="T32" fmla="*/ 4781 w 4782"/>
                    <a:gd name="T33" fmla="*/ 625 h 8406"/>
                    <a:gd name="T34" fmla="*/ 4781 w 4782"/>
                    <a:gd name="T35" fmla="*/ 3967 h 8406"/>
                    <a:gd name="T36" fmla="*/ 4469 w 4782"/>
                    <a:gd name="T37" fmla="*/ 4592 h 8406"/>
                    <a:gd name="T38" fmla="*/ 3781 w 4782"/>
                    <a:gd name="T39" fmla="*/ 4467 h 8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782" h="8406">
                      <a:moveTo>
                        <a:pt x="3781" y="4467"/>
                      </a:moveTo>
                      <a:lnTo>
                        <a:pt x="3781" y="4467"/>
                      </a:lnTo>
                      <a:cubicBezTo>
                        <a:pt x="3750" y="4905"/>
                        <a:pt x="3719" y="5311"/>
                        <a:pt x="3687" y="5717"/>
                      </a:cubicBezTo>
                      <a:cubicBezTo>
                        <a:pt x="3656" y="6436"/>
                        <a:pt x="3594" y="7155"/>
                        <a:pt x="3562" y="7874"/>
                      </a:cubicBezTo>
                      <a:cubicBezTo>
                        <a:pt x="3531" y="8217"/>
                        <a:pt x="3312" y="8405"/>
                        <a:pt x="2969" y="8405"/>
                      </a:cubicBezTo>
                      <a:cubicBezTo>
                        <a:pt x="2594" y="8405"/>
                        <a:pt x="2187" y="8405"/>
                        <a:pt x="1812" y="8405"/>
                      </a:cubicBezTo>
                      <a:cubicBezTo>
                        <a:pt x="1500" y="8405"/>
                        <a:pt x="1250" y="8217"/>
                        <a:pt x="1219" y="7905"/>
                      </a:cubicBezTo>
                      <a:cubicBezTo>
                        <a:pt x="1187" y="6999"/>
                        <a:pt x="1125" y="6124"/>
                        <a:pt x="1062" y="5217"/>
                      </a:cubicBezTo>
                      <a:cubicBezTo>
                        <a:pt x="1031" y="4967"/>
                        <a:pt x="1031" y="4749"/>
                        <a:pt x="1000" y="4467"/>
                      </a:cubicBezTo>
                      <a:cubicBezTo>
                        <a:pt x="969" y="4499"/>
                        <a:pt x="937" y="4530"/>
                        <a:pt x="937" y="4530"/>
                      </a:cubicBezTo>
                      <a:cubicBezTo>
                        <a:pt x="750" y="4686"/>
                        <a:pt x="531" y="4717"/>
                        <a:pt x="312" y="4592"/>
                      </a:cubicBezTo>
                      <a:cubicBezTo>
                        <a:pt x="94" y="4499"/>
                        <a:pt x="0" y="4311"/>
                        <a:pt x="0" y="4061"/>
                      </a:cubicBezTo>
                      <a:cubicBezTo>
                        <a:pt x="0" y="3655"/>
                        <a:pt x="0" y="3217"/>
                        <a:pt x="0" y="2780"/>
                      </a:cubicBezTo>
                      <a:cubicBezTo>
                        <a:pt x="0" y="2061"/>
                        <a:pt x="0" y="1342"/>
                        <a:pt x="0" y="625"/>
                      </a:cubicBezTo>
                      <a:cubicBezTo>
                        <a:pt x="0" y="218"/>
                        <a:pt x="219" y="0"/>
                        <a:pt x="625" y="0"/>
                      </a:cubicBezTo>
                      <a:cubicBezTo>
                        <a:pt x="1812" y="0"/>
                        <a:pt x="3000" y="0"/>
                        <a:pt x="4187" y="0"/>
                      </a:cubicBezTo>
                      <a:cubicBezTo>
                        <a:pt x="4562" y="0"/>
                        <a:pt x="4781" y="218"/>
                        <a:pt x="4781" y="625"/>
                      </a:cubicBezTo>
                      <a:cubicBezTo>
                        <a:pt x="4781" y="1717"/>
                        <a:pt x="4781" y="2842"/>
                        <a:pt x="4781" y="3967"/>
                      </a:cubicBezTo>
                      <a:cubicBezTo>
                        <a:pt x="4781" y="4217"/>
                        <a:pt x="4750" y="4467"/>
                        <a:pt x="4469" y="4592"/>
                      </a:cubicBezTo>
                      <a:cubicBezTo>
                        <a:pt x="4250" y="4717"/>
                        <a:pt x="4000" y="4655"/>
                        <a:pt x="3781" y="446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" name="Freeform 4"/>
                <p:cNvSpPr>
                  <a:spLocks noChangeArrowheads="1"/>
                </p:cNvSpPr>
                <p:nvPr/>
              </p:nvSpPr>
              <p:spPr bwMode="auto">
                <a:xfrm>
                  <a:off x="6470650" y="3506788"/>
                  <a:ext cx="1731963" cy="3036887"/>
                </a:xfrm>
                <a:custGeom>
                  <a:avLst/>
                  <a:gdLst>
                    <a:gd name="T0" fmla="*/ 1031 w 4813"/>
                    <a:gd name="T1" fmla="*/ 4531 h 8438"/>
                    <a:gd name="T2" fmla="*/ 1031 w 4813"/>
                    <a:gd name="T3" fmla="*/ 4531 h 8438"/>
                    <a:gd name="T4" fmla="*/ 656 w 4813"/>
                    <a:gd name="T5" fmla="*/ 4687 h 8438"/>
                    <a:gd name="T6" fmla="*/ 31 w 4813"/>
                    <a:gd name="T7" fmla="*/ 4062 h 8438"/>
                    <a:gd name="T8" fmla="*/ 0 w 4813"/>
                    <a:gd name="T9" fmla="*/ 1062 h 8438"/>
                    <a:gd name="T10" fmla="*/ 0 w 4813"/>
                    <a:gd name="T11" fmla="*/ 594 h 8438"/>
                    <a:gd name="T12" fmla="*/ 562 w 4813"/>
                    <a:gd name="T13" fmla="*/ 32 h 8438"/>
                    <a:gd name="T14" fmla="*/ 1156 w 4813"/>
                    <a:gd name="T15" fmla="*/ 32 h 8438"/>
                    <a:gd name="T16" fmla="*/ 4125 w 4813"/>
                    <a:gd name="T17" fmla="*/ 0 h 8438"/>
                    <a:gd name="T18" fmla="*/ 4812 w 4813"/>
                    <a:gd name="T19" fmla="*/ 719 h 8438"/>
                    <a:gd name="T20" fmla="*/ 4812 w 4813"/>
                    <a:gd name="T21" fmla="*/ 4062 h 8438"/>
                    <a:gd name="T22" fmla="*/ 4156 w 4813"/>
                    <a:gd name="T23" fmla="*/ 4687 h 8438"/>
                    <a:gd name="T24" fmla="*/ 3812 w 4813"/>
                    <a:gd name="T25" fmla="*/ 4531 h 8438"/>
                    <a:gd name="T26" fmla="*/ 3750 w 4813"/>
                    <a:gd name="T27" fmla="*/ 5187 h 8438"/>
                    <a:gd name="T28" fmla="*/ 3562 w 4813"/>
                    <a:gd name="T29" fmla="*/ 7906 h 8438"/>
                    <a:gd name="T30" fmla="*/ 3000 w 4813"/>
                    <a:gd name="T31" fmla="*/ 8437 h 8438"/>
                    <a:gd name="T32" fmla="*/ 1844 w 4813"/>
                    <a:gd name="T33" fmla="*/ 8437 h 8438"/>
                    <a:gd name="T34" fmla="*/ 1250 w 4813"/>
                    <a:gd name="T35" fmla="*/ 7906 h 8438"/>
                    <a:gd name="T36" fmla="*/ 1031 w 4813"/>
                    <a:gd name="T37" fmla="*/ 4687 h 8438"/>
                    <a:gd name="T38" fmla="*/ 1031 w 4813"/>
                    <a:gd name="T39" fmla="*/ 4531 h 8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813" h="8438">
                      <a:moveTo>
                        <a:pt x="1031" y="4531"/>
                      </a:moveTo>
                      <a:lnTo>
                        <a:pt x="1031" y="4531"/>
                      </a:lnTo>
                      <a:cubicBezTo>
                        <a:pt x="906" y="4593"/>
                        <a:pt x="781" y="4656"/>
                        <a:pt x="656" y="4687"/>
                      </a:cubicBezTo>
                      <a:cubicBezTo>
                        <a:pt x="312" y="4749"/>
                        <a:pt x="31" y="4468"/>
                        <a:pt x="31" y="4062"/>
                      </a:cubicBezTo>
                      <a:cubicBezTo>
                        <a:pt x="31" y="3062"/>
                        <a:pt x="0" y="2062"/>
                        <a:pt x="0" y="1062"/>
                      </a:cubicBezTo>
                      <a:cubicBezTo>
                        <a:pt x="0" y="906"/>
                        <a:pt x="0" y="750"/>
                        <a:pt x="0" y="594"/>
                      </a:cubicBezTo>
                      <a:cubicBezTo>
                        <a:pt x="31" y="282"/>
                        <a:pt x="250" y="32"/>
                        <a:pt x="562" y="32"/>
                      </a:cubicBezTo>
                      <a:cubicBezTo>
                        <a:pt x="750" y="0"/>
                        <a:pt x="937" y="32"/>
                        <a:pt x="1156" y="32"/>
                      </a:cubicBezTo>
                      <a:cubicBezTo>
                        <a:pt x="2125" y="32"/>
                        <a:pt x="3125" y="32"/>
                        <a:pt x="4125" y="0"/>
                      </a:cubicBezTo>
                      <a:cubicBezTo>
                        <a:pt x="4562" y="0"/>
                        <a:pt x="4812" y="282"/>
                        <a:pt x="4812" y="719"/>
                      </a:cubicBezTo>
                      <a:cubicBezTo>
                        <a:pt x="4781" y="1843"/>
                        <a:pt x="4812" y="2937"/>
                        <a:pt x="4812" y="4062"/>
                      </a:cubicBezTo>
                      <a:cubicBezTo>
                        <a:pt x="4812" y="4468"/>
                        <a:pt x="4531" y="4749"/>
                        <a:pt x="4156" y="4687"/>
                      </a:cubicBezTo>
                      <a:cubicBezTo>
                        <a:pt x="4031" y="4656"/>
                        <a:pt x="3937" y="4593"/>
                        <a:pt x="3812" y="4531"/>
                      </a:cubicBezTo>
                      <a:cubicBezTo>
                        <a:pt x="3781" y="4749"/>
                        <a:pt x="3750" y="4968"/>
                        <a:pt x="3750" y="5187"/>
                      </a:cubicBezTo>
                      <a:cubicBezTo>
                        <a:pt x="3687" y="6093"/>
                        <a:pt x="3625" y="6999"/>
                        <a:pt x="3562" y="7906"/>
                      </a:cubicBezTo>
                      <a:cubicBezTo>
                        <a:pt x="3562" y="8249"/>
                        <a:pt x="3312" y="8437"/>
                        <a:pt x="3000" y="8437"/>
                      </a:cubicBezTo>
                      <a:cubicBezTo>
                        <a:pt x="2594" y="8437"/>
                        <a:pt x="2219" y="8437"/>
                        <a:pt x="1844" y="8437"/>
                      </a:cubicBezTo>
                      <a:cubicBezTo>
                        <a:pt x="1500" y="8437"/>
                        <a:pt x="1281" y="8249"/>
                        <a:pt x="1250" y="7906"/>
                      </a:cubicBezTo>
                      <a:cubicBezTo>
                        <a:pt x="1187" y="6843"/>
                        <a:pt x="1094" y="5749"/>
                        <a:pt x="1031" y="4687"/>
                      </a:cubicBezTo>
                      <a:cubicBezTo>
                        <a:pt x="1031" y="4624"/>
                        <a:pt x="1031" y="4562"/>
                        <a:pt x="1031" y="45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" name="Freeform 5"/>
                <p:cNvSpPr>
                  <a:spLocks noChangeArrowheads="1"/>
                </p:cNvSpPr>
                <p:nvPr/>
              </p:nvSpPr>
              <p:spPr bwMode="auto">
                <a:xfrm>
                  <a:off x="4367213" y="1065213"/>
                  <a:ext cx="1439862" cy="1439862"/>
                </a:xfrm>
                <a:custGeom>
                  <a:avLst/>
                  <a:gdLst>
                    <a:gd name="T0" fmla="*/ 3999 w 4000"/>
                    <a:gd name="T1" fmla="*/ 2031 h 4001"/>
                    <a:gd name="T2" fmla="*/ 3999 w 4000"/>
                    <a:gd name="T3" fmla="*/ 2031 h 4001"/>
                    <a:gd name="T4" fmla="*/ 2000 w 4000"/>
                    <a:gd name="T5" fmla="*/ 4000 h 4001"/>
                    <a:gd name="T6" fmla="*/ 0 w 4000"/>
                    <a:gd name="T7" fmla="*/ 2000 h 4001"/>
                    <a:gd name="T8" fmla="*/ 2000 w 4000"/>
                    <a:gd name="T9" fmla="*/ 31 h 4001"/>
                    <a:gd name="T10" fmla="*/ 3999 w 4000"/>
                    <a:gd name="T11" fmla="*/ 2031 h 4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0" h="4001">
                      <a:moveTo>
                        <a:pt x="3999" y="2031"/>
                      </a:moveTo>
                      <a:lnTo>
                        <a:pt x="3999" y="2031"/>
                      </a:lnTo>
                      <a:cubicBezTo>
                        <a:pt x="3968" y="3125"/>
                        <a:pt x="3093" y="4000"/>
                        <a:pt x="2000" y="4000"/>
                      </a:cubicBezTo>
                      <a:cubicBezTo>
                        <a:pt x="906" y="4000"/>
                        <a:pt x="0" y="3094"/>
                        <a:pt x="0" y="2000"/>
                      </a:cubicBezTo>
                      <a:cubicBezTo>
                        <a:pt x="0" y="906"/>
                        <a:pt x="906" y="0"/>
                        <a:pt x="2000" y="31"/>
                      </a:cubicBezTo>
                      <a:cubicBezTo>
                        <a:pt x="3093" y="31"/>
                        <a:pt x="3999" y="906"/>
                        <a:pt x="3999" y="20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" name="Freeform 6"/>
                <p:cNvSpPr>
                  <a:spLocks noChangeArrowheads="1"/>
                </p:cNvSpPr>
                <p:nvPr/>
              </p:nvSpPr>
              <p:spPr bwMode="auto">
                <a:xfrm>
                  <a:off x="6775450" y="2246313"/>
                  <a:ext cx="1125538" cy="1136650"/>
                </a:xfrm>
                <a:custGeom>
                  <a:avLst/>
                  <a:gdLst>
                    <a:gd name="T0" fmla="*/ 1562 w 3126"/>
                    <a:gd name="T1" fmla="*/ 3125 h 3158"/>
                    <a:gd name="T2" fmla="*/ 1562 w 3126"/>
                    <a:gd name="T3" fmla="*/ 3125 h 3158"/>
                    <a:gd name="T4" fmla="*/ 0 w 3126"/>
                    <a:gd name="T5" fmla="*/ 1594 h 3158"/>
                    <a:gd name="T6" fmla="*/ 1562 w 3126"/>
                    <a:gd name="T7" fmla="*/ 0 h 3158"/>
                    <a:gd name="T8" fmla="*/ 3125 w 3126"/>
                    <a:gd name="T9" fmla="*/ 1563 h 3158"/>
                    <a:gd name="T10" fmla="*/ 1562 w 3126"/>
                    <a:gd name="T11" fmla="*/ 3125 h 3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26" h="3158">
                      <a:moveTo>
                        <a:pt x="1562" y="3125"/>
                      </a:moveTo>
                      <a:lnTo>
                        <a:pt x="1562" y="3125"/>
                      </a:lnTo>
                      <a:cubicBezTo>
                        <a:pt x="718" y="3157"/>
                        <a:pt x="0" y="2438"/>
                        <a:pt x="0" y="1594"/>
                      </a:cubicBezTo>
                      <a:cubicBezTo>
                        <a:pt x="0" y="719"/>
                        <a:pt x="687" y="32"/>
                        <a:pt x="1562" y="0"/>
                      </a:cubicBezTo>
                      <a:cubicBezTo>
                        <a:pt x="2406" y="0"/>
                        <a:pt x="3125" y="719"/>
                        <a:pt x="3125" y="1563"/>
                      </a:cubicBezTo>
                      <a:cubicBezTo>
                        <a:pt x="3125" y="2438"/>
                        <a:pt x="2437" y="3125"/>
                        <a:pt x="1562" y="312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Freeform 7"/>
                <p:cNvSpPr>
                  <a:spLocks noChangeArrowheads="1"/>
                </p:cNvSpPr>
                <p:nvPr/>
              </p:nvSpPr>
              <p:spPr bwMode="auto">
                <a:xfrm>
                  <a:off x="2263775" y="2246313"/>
                  <a:ext cx="1136650" cy="1136650"/>
                </a:xfrm>
                <a:custGeom>
                  <a:avLst/>
                  <a:gdLst>
                    <a:gd name="T0" fmla="*/ 1563 w 3158"/>
                    <a:gd name="T1" fmla="*/ 3125 h 3158"/>
                    <a:gd name="T2" fmla="*/ 1563 w 3158"/>
                    <a:gd name="T3" fmla="*/ 3125 h 3158"/>
                    <a:gd name="T4" fmla="*/ 32 w 3158"/>
                    <a:gd name="T5" fmla="*/ 1563 h 3158"/>
                    <a:gd name="T6" fmla="*/ 1625 w 3158"/>
                    <a:gd name="T7" fmla="*/ 0 h 3158"/>
                    <a:gd name="T8" fmla="*/ 3157 w 3158"/>
                    <a:gd name="T9" fmla="*/ 1594 h 3158"/>
                    <a:gd name="T10" fmla="*/ 1563 w 3158"/>
                    <a:gd name="T11" fmla="*/ 3125 h 3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58" h="3158">
                      <a:moveTo>
                        <a:pt x="1563" y="3125"/>
                      </a:moveTo>
                      <a:lnTo>
                        <a:pt x="1563" y="3125"/>
                      </a:lnTo>
                      <a:cubicBezTo>
                        <a:pt x="688" y="3125"/>
                        <a:pt x="0" y="2407"/>
                        <a:pt x="32" y="1563"/>
                      </a:cubicBezTo>
                      <a:cubicBezTo>
                        <a:pt x="32" y="688"/>
                        <a:pt x="750" y="0"/>
                        <a:pt x="1625" y="0"/>
                      </a:cubicBezTo>
                      <a:cubicBezTo>
                        <a:pt x="2469" y="32"/>
                        <a:pt x="3157" y="750"/>
                        <a:pt x="3157" y="1594"/>
                      </a:cubicBezTo>
                      <a:cubicBezTo>
                        <a:pt x="3125" y="2469"/>
                        <a:pt x="2407" y="3157"/>
                        <a:pt x="1563" y="312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1331543" y="5141689"/>
                <a:ext cx="719552" cy="632656"/>
                <a:chOff x="1971675" y="1065213"/>
                <a:chExt cx="6230938" cy="5478462"/>
              </a:xfrm>
              <a:solidFill>
                <a:srgbClr val="0085BB"/>
              </a:solidFill>
            </p:grpSpPr>
            <p:sp>
              <p:nvSpPr>
                <p:cNvPr id="97" name="Freeform 2"/>
                <p:cNvSpPr>
                  <a:spLocks noChangeArrowheads="1"/>
                </p:cNvSpPr>
                <p:nvPr/>
              </p:nvSpPr>
              <p:spPr bwMode="auto">
                <a:xfrm>
                  <a:off x="3984625" y="2684463"/>
                  <a:ext cx="2205038" cy="3859212"/>
                </a:xfrm>
                <a:custGeom>
                  <a:avLst/>
                  <a:gdLst>
                    <a:gd name="T0" fmla="*/ 1281 w 6125"/>
                    <a:gd name="T1" fmla="*/ 5687 h 10719"/>
                    <a:gd name="T2" fmla="*/ 1281 w 6125"/>
                    <a:gd name="T3" fmla="*/ 5687 h 10719"/>
                    <a:gd name="T4" fmla="*/ 656 w 6125"/>
                    <a:gd name="T5" fmla="*/ 5937 h 10719"/>
                    <a:gd name="T6" fmla="*/ 31 w 6125"/>
                    <a:gd name="T7" fmla="*/ 5187 h 10719"/>
                    <a:gd name="T8" fmla="*/ 0 w 6125"/>
                    <a:gd name="T9" fmla="*/ 2531 h 10719"/>
                    <a:gd name="T10" fmla="*/ 0 w 6125"/>
                    <a:gd name="T11" fmla="*/ 781 h 10719"/>
                    <a:gd name="T12" fmla="*/ 812 w 6125"/>
                    <a:gd name="T13" fmla="*/ 0 h 10719"/>
                    <a:gd name="T14" fmla="*/ 5342 w 6125"/>
                    <a:gd name="T15" fmla="*/ 0 h 10719"/>
                    <a:gd name="T16" fmla="*/ 6124 w 6125"/>
                    <a:gd name="T17" fmla="*/ 781 h 10719"/>
                    <a:gd name="T18" fmla="*/ 6092 w 6125"/>
                    <a:gd name="T19" fmla="*/ 5124 h 10719"/>
                    <a:gd name="T20" fmla="*/ 5686 w 6125"/>
                    <a:gd name="T21" fmla="*/ 5874 h 10719"/>
                    <a:gd name="T22" fmla="*/ 4874 w 6125"/>
                    <a:gd name="T23" fmla="*/ 5718 h 10719"/>
                    <a:gd name="T24" fmla="*/ 4811 w 6125"/>
                    <a:gd name="T25" fmla="*/ 5687 h 10719"/>
                    <a:gd name="T26" fmla="*/ 4780 w 6125"/>
                    <a:gd name="T27" fmla="*/ 6312 h 10719"/>
                    <a:gd name="T28" fmla="*/ 4561 w 6125"/>
                    <a:gd name="T29" fmla="*/ 9749 h 10719"/>
                    <a:gd name="T30" fmla="*/ 4561 w 6125"/>
                    <a:gd name="T31" fmla="*/ 9905 h 10719"/>
                    <a:gd name="T32" fmla="*/ 3655 w 6125"/>
                    <a:gd name="T33" fmla="*/ 10718 h 10719"/>
                    <a:gd name="T34" fmla="*/ 2343 w 6125"/>
                    <a:gd name="T35" fmla="*/ 10718 h 10719"/>
                    <a:gd name="T36" fmla="*/ 1593 w 6125"/>
                    <a:gd name="T37" fmla="*/ 10030 h 10719"/>
                    <a:gd name="T38" fmla="*/ 1374 w 6125"/>
                    <a:gd name="T39" fmla="*/ 7062 h 10719"/>
                    <a:gd name="T40" fmla="*/ 1281 w 6125"/>
                    <a:gd name="T41" fmla="*/ 5687 h 107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125" h="10719">
                      <a:moveTo>
                        <a:pt x="1281" y="5687"/>
                      </a:moveTo>
                      <a:lnTo>
                        <a:pt x="1281" y="5687"/>
                      </a:lnTo>
                      <a:cubicBezTo>
                        <a:pt x="1093" y="5874"/>
                        <a:pt x="875" y="5968"/>
                        <a:pt x="656" y="5937"/>
                      </a:cubicBezTo>
                      <a:cubicBezTo>
                        <a:pt x="281" y="5874"/>
                        <a:pt x="31" y="5562"/>
                        <a:pt x="31" y="5187"/>
                      </a:cubicBezTo>
                      <a:cubicBezTo>
                        <a:pt x="0" y="4280"/>
                        <a:pt x="0" y="3405"/>
                        <a:pt x="0" y="2531"/>
                      </a:cubicBezTo>
                      <a:cubicBezTo>
                        <a:pt x="0" y="1938"/>
                        <a:pt x="0" y="1375"/>
                        <a:pt x="0" y="781"/>
                      </a:cubicBezTo>
                      <a:cubicBezTo>
                        <a:pt x="0" y="281"/>
                        <a:pt x="281" y="0"/>
                        <a:pt x="812" y="0"/>
                      </a:cubicBezTo>
                      <a:cubicBezTo>
                        <a:pt x="2312" y="0"/>
                        <a:pt x="3811" y="0"/>
                        <a:pt x="5342" y="0"/>
                      </a:cubicBezTo>
                      <a:cubicBezTo>
                        <a:pt x="5811" y="0"/>
                        <a:pt x="6124" y="281"/>
                        <a:pt x="6124" y="781"/>
                      </a:cubicBezTo>
                      <a:cubicBezTo>
                        <a:pt x="6124" y="2219"/>
                        <a:pt x="6092" y="3687"/>
                        <a:pt x="6092" y="5124"/>
                      </a:cubicBezTo>
                      <a:cubicBezTo>
                        <a:pt x="6092" y="5468"/>
                        <a:pt x="5967" y="5718"/>
                        <a:pt x="5686" y="5874"/>
                      </a:cubicBezTo>
                      <a:cubicBezTo>
                        <a:pt x="5374" y="5999"/>
                        <a:pt x="5124" y="5937"/>
                        <a:pt x="4874" y="5718"/>
                      </a:cubicBezTo>
                      <a:cubicBezTo>
                        <a:pt x="4874" y="5718"/>
                        <a:pt x="4842" y="5718"/>
                        <a:pt x="4811" y="5687"/>
                      </a:cubicBezTo>
                      <a:cubicBezTo>
                        <a:pt x="4811" y="5905"/>
                        <a:pt x="4780" y="6124"/>
                        <a:pt x="4780" y="6312"/>
                      </a:cubicBezTo>
                      <a:cubicBezTo>
                        <a:pt x="4717" y="7468"/>
                        <a:pt x="4624" y="8593"/>
                        <a:pt x="4561" y="9749"/>
                      </a:cubicBezTo>
                      <a:cubicBezTo>
                        <a:pt x="4561" y="9812"/>
                        <a:pt x="4561" y="9843"/>
                        <a:pt x="4561" y="9905"/>
                      </a:cubicBezTo>
                      <a:cubicBezTo>
                        <a:pt x="4499" y="10499"/>
                        <a:pt x="4249" y="10718"/>
                        <a:pt x="3655" y="10718"/>
                      </a:cubicBezTo>
                      <a:cubicBezTo>
                        <a:pt x="3217" y="10718"/>
                        <a:pt x="2781" y="10718"/>
                        <a:pt x="2343" y="10718"/>
                      </a:cubicBezTo>
                      <a:cubicBezTo>
                        <a:pt x="1906" y="10718"/>
                        <a:pt x="1625" y="10468"/>
                        <a:pt x="1593" y="10030"/>
                      </a:cubicBezTo>
                      <a:cubicBezTo>
                        <a:pt x="1500" y="9030"/>
                        <a:pt x="1437" y="8062"/>
                        <a:pt x="1374" y="7062"/>
                      </a:cubicBezTo>
                      <a:cubicBezTo>
                        <a:pt x="1343" y="6624"/>
                        <a:pt x="1312" y="6155"/>
                        <a:pt x="1281" y="568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" name="Freeform 3"/>
                <p:cNvSpPr>
                  <a:spLocks noChangeArrowheads="1"/>
                </p:cNvSpPr>
                <p:nvPr/>
              </p:nvSpPr>
              <p:spPr bwMode="auto">
                <a:xfrm>
                  <a:off x="1971675" y="3517900"/>
                  <a:ext cx="1720850" cy="3025775"/>
                </a:xfrm>
                <a:custGeom>
                  <a:avLst/>
                  <a:gdLst>
                    <a:gd name="T0" fmla="*/ 3781 w 4782"/>
                    <a:gd name="T1" fmla="*/ 4467 h 8406"/>
                    <a:gd name="T2" fmla="*/ 3781 w 4782"/>
                    <a:gd name="T3" fmla="*/ 4467 h 8406"/>
                    <a:gd name="T4" fmla="*/ 3687 w 4782"/>
                    <a:gd name="T5" fmla="*/ 5717 h 8406"/>
                    <a:gd name="T6" fmla="*/ 3562 w 4782"/>
                    <a:gd name="T7" fmla="*/ 7874 h 8406"/>
                    <a:gd name="T8" fmla="*/ 2969 w 4782"/>
                    <a:gd name="T9" fmla="*/ 8405 h 8406"/>
                    <a:gd name="T10" fmla="*/ 1812 w 4782"/>
                    <a:gd name="T11" fmla="*/ 8405 h 8406"/>
                    <a:gd name="T12" fmla="*/ 1219 w 4782"/>
                    <a:gd name="T13" fmla="*/ 7905 h 8406"/>
                    <a:gd name="T14" fmla="*/ 1062 w 4782"/>
                    <a:gd name="T15" fmla="*/ 5217 h 8406"/>
                    <a:gd name="T16" fmla="*/ 1000 w 4782"/>
                    <a:gd name="T17" fmla="*/ 4467 h 8406"/>
                    <a:gd name="T18" fmla="*/ 937 w 4782"/>
                    <a:gd name="T19" fmla="*/ 4530 h 8406"/>
                    <a:gd name="T20" fmla="*/ 312 w 4782"/>
                    <a:gd name="T21" fmla="*/ 4592 h 8406"/>
                    <a:gd name="T22" fmla="*/ 0 w 4782"/>
                    <a:gd name="T23" fmla="*/ 4061 h 8406"/>
                    <a:gd name="T24" fmla="*/ 0 w 4782"/>
                    <a:gd name="T25" fmla="*/ 2780 h 8406"/>
                    <a:gd name="T26" fmla="*/ 0 w 4782"/>
                    <a:gd name="T27" fmla="*/ 625 h 8406"/>
                    <a:gd name="T28" fmla="*/ 625 w 4782"/>
                    <a:gd name="T29" fmla="*/ 0 h 8406"/>
                    <a:gd name="T30" fmla="*/ 4187 w 4782"/>
                    <a:gd name="T31" fmla="*/ 0 h 8406"/>
                    <a:gd name="T32" fmla="*/ 4781 w 4782"/>
                    <a:gd name="T33" fmla="*/ 625 h 8406"/>
                    <a:gd name="T34" fmla="*/ 4781 w 4782"/>
                    <a:gd name="T35" fmla="*/ 3967 h 8406"/>
                    <a:gd name="T36" fmla="*/ 4469 w 4782"/>
                    <a:gd name="T37" fmla="*/ 4592 h 8406"/>
                    <a:gd name="T38" fmla="*/ 3781 w 4782"/>
                    <a:gd name="T39" fmla="*/ 4467 h 8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782" h="8406">
                      <a:moveTo>
                        <a:pt x="3781" y="4467"/>
                      </a:moveTo>
                      <a:lnTo>
                        <a:pt x="3781" y="4467"/>
                      </a:lnTo>
                      <a:cubicBezTo>
                        <a:pt x="3750" y="4905"/>
                        <a:pt x="3719" y="5311"/>
                        <a:pt x="3687" y="5717"/>
                      </a:cubicBezTo>
                      <a:cubicBezTo>
                        <a:pt x="3656" y="6436"/>
                        <a:pt x="3594" y="7155"/>
                        <a:pt x="3562" y="7874"/>
                      </a:cubicBezTo>
                      <a:cubicBezTo>
                        <a:pt x="3531" y="8217"/>
                        <a:pt x="3312" y="8405"/>
                        <a:pt x="2969" y="8405"/>
                      </a:cubicBezTo>
                      <a:cubicBezTo>
                        <a:pt x="2594" y="8405"/>
                        <a:pt x="2187" y="8405"/>
                        <a:pt x="1812" y="8405"/>
                      </a:cubicBezTo>
                      <a:cubicBezTo>
                        <a:pt x="1500" y="8405"/>
                        <a:pt x="1250" y="8217"/>
                        <a:pt x="1219" y="7905"/>
                      </a:cubicBezTo>
                      <a:cubicBezTo>
                        <a:pt x="1187" y="6999"/>
                        <a:pt x="1125" y="6124"/>
                        <a:pt x="1062" y="5217"/>
                      </a:cubicBezTo>
                      <a:cubicBezTo>
                        <a:pt x="1031" y="4967"/>
                        <a:pt x="1031" y="4749"/>
                        <a:pt x="1000" y="4467"/>
                      </a:cubicBezTo>
                      <a:cubicBezTo>
                        <a:pt x="969" y="4499"/>
                        <a:pt x="937" y="4530"/>
                        <a:pt x="937" y="4530"/>
                      </a:cubicBezTo>
                      <a:cubicBezTo>
                        <a:pt x="750" y="4686"/>
                        <a:pt x="531" y="4717"/>
                        <a:pt x="312" y="4592"/>
                      </a:cubicBezTo>
                      <a:cubicBezTo>
                        <a:pt x="94" y="4499"/>
                        <a:pt x="0" y="4311"/>
                        <a:pt x="0" y="4061"/>
                      </a:cubicBezTo>
                      <a:cubicBezTo>
                        <a:pt x="0" y="3655"/>
                        <a:pt x="0" y="3217"/>
                        <a:pt x="0" y="2780"/>
                      </a:cubicBezTo>
                      <a:cubicBezTo>
                        <a:pt x="0" y="2061"/>
                        <a:pt x="0" y="1342"/>
                        <a:pt x="0" y="625"/>
                      </a:cubicBezTo>
                      <a:cubicBezTo>
                        <a:pt x="0" y="218"/>
                        <a:pt x="219" y="0"/>
                        <a:pt x="625" y="0"/>
                      </a:cubicBezTo>
                      <a:cubicBezTo>
                        <a:pt x="1812" y="0"/>
                        <a:pt x="3000" y="0"/>
                        <a:pt x="4187" y="0"/>
                      </a:cubicBezTo>
                      <a:cubicBezTo>
                        <a:pt x="4562" y="0"/>
                        <a:pt x="4781" y="218"/>
                        <a:pt x="4781" y="625"/>
                      </a:cubicBezTo>
                      <a:cubicBezTo>
                        <a:pt x="4781" y="1717"/>
                        <a:pt x="4781" y="2842"/>
                        <a:pt x="4781" y="3967"/>
                      </a:cubicBezTo>
                      <a:cubicBezTo>
                        <a:pt x="4781" y="4217"/>
                        <a:pt x="4750" y="4467"/>
                        <a:pt x="4469" y="4592"/>
                      </a:cubicBezTo>
                      <a:cubicBezTo>
                        <a:pt x="4250" y="4717"/>
                        <a:pt x="4000" y="4655"/>
                        <a:pt x="3781" y="446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" name="Freeform 4"/>
                <p:cNvSpPr>
                  <a:spLocks noChangeArrowheads="1"/>
                </p:cNvSpPr>
                <p:nvPr/>
              </p:nvSpPr>
              <p:spPr bwMode="auto">
                <a:xfrm>
                  <a:off x="6470650" y="3506788"/>
                  <a:ext cx="1731963" cy="3036887"/>
                </a:xfrm>
                <a:custGeom>
                  <a:avLst/>
                  <a:gdLst>
                    <a:gd name="T0" fmla="*/ 1031 w 4813"/>
                    <a:gd name="T1" fmla="*/ 4531 h 8438"/>
                    <a:gd name="T2" fmla="*/ 1031 w 4813"/>
                    <a:gd name="T3" fmla="*/ 4531 h 8438"/>
                    <a:gd name="T4" fmla="*/ 656 w 4813"/>
                    <a:gd name="T5" fmla="*/ 4687 h 8438"/>
                    <a:gd name="T6" fmla="*/ 31 w 4813"/>
                    <a:gd name="T7" fmla="*/ 4062 h 8438"/>
                    <a:gd name="T8" fmla="*/ 0 w 4813"/>
                    <a:gd name="T9" fmla="*/ 1062 h 8438"/>
                    <a:gd name="T10" fmla="*/ 0 w 4813"/>
                    <a:gd name="T11" fmla="*/ 594 h 8438"/>
                    <a:gd name="T12" fmla="*/ 562 w 4813"/>
                    <a:gd name="T13" fmla="*/ 32 h 8438"/>
                    <a:gd name="T14" fmla="*/ 1156 w 4813"/>
                    <a:gd name="T15" fmla="*/ 32 h 8438"/>
                    <a:gd name="T16" fmla="*/ 4125 w 4813"/>
                    <a:gd name="T17" fmla="*/ 0 h 8438"/>
                    <a:gd name="T18" fmla="*/ 4812 w 4813"/>
                    <a:gd name="T19" fmla="*/ 719 h 8438"/>
                    <a:gd name="T20" fmla="*/ 4812 w 4813"/>
                    <a:gd name="T21" fmla="*/ 4062 h 8438"/>
                    <a:gd name="T22" fmla="*/ 4156 w 4813"/>
                    <a:gd name="T23" fmla="*/ 4687 h 8438"/>
                    <a:gd name="T24" fmla="*/ 3812 w 4813"/>
                    <a:gd name="T25" fmla="*/ 4531 h 8438"/>
                    <a:gd name="T26" fmla="*/ 3750 w 4813"/>
                    <a:gd name="T27" fmla="*/ 5187 h 8438"/>
                    <a:gd name="T28" fmla="*/ 3562 w 4813"/>
                    <a:gd name="T29" fmla="*/ 7906 h 8438"/>
                    <a:gd name="T30" fmla="*/ 3000 w 4813"/>
                    <a:gd name="T31" fmla="*/ 8437 h 8438"/>
                    <a:gd name="T32" fmla="*/ 1844 w 4813"/>
                    <a:gd name="T33" fmla="*/ 8437 h 8438"/>
                    <a:gd name="T34" fmla="*/ 1250 w 4813"/>
                    <a:gd name="T35" fmla="*/ 7906 h 8438"/>
                    <a:gd name="T36" fmla="*/ 1031 w 4813"/>
                    <a:gd name="T37" fmla="*/ 4687 h 8438"/>
                    <a:gd name="T38" fmla="*/ 1031 w 4813"/>
                    <a:gd name="T39" fmla="*/ 4531 h 8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813" h="8438">
                      <a:moveTo>
                        <a:pt x="1031" y="4531"/>
                      </a:moveTo>
                      <a:lnTo>
                        <a:pt x="1031" y="4531"/>
                      </a:lnTo>
                      <a:cubicBezTo>
                        <a:pt x="906" y="4593"/>
                        <a:pt x="781" y="4656"/>
                        <a:pt x="656" y="4687"/>
                      </a:cubicBezTo>
                      <a:cubicBezTo>
                        <a:pt x="312" y="4749"/>
                        <a:pt x="31" y="4468"/>
                        <a:pt x="31" y="4062"/>
                      </a:cubicBezTo>
                      <a:cubicBezTo>
                        <a:pt x="31" y="3062"/>
                        <a:pt x="0" y="2062"/>
                        <a:pt x="0" y="1062"/>
                      </a:cubicBezTo>
                      <a:cubicBezTo>
                        <a:pt x="0" y="906"/>
                        <a:pt x="0" y="750"/>
                        <a:pt x="0" y="594"/>
                      </a:cubicBezTo>
                      <a:cubicBezTo>
                        <a:pt x="31" y="282"/>
                        <a:pt x="250" y="32"/>
                        <a:pt x="562" y="32"/>
                      </a:cubicBezTo>
                      <a:cubicBezTo>
                        <a:pt x="750" y="0"/>
                        <a:pt x="937" y="32"/>
                        <a:pt x="1156" y="32"/>
                      </a:cubicBezTo>
                      <a:cubicBezTo>
                        <a:pt x="2125" y="32"/>
                        <a:pt x="3125" y="32"/>
                        <a:pt x="4125" y="0"/>
                      </a:cubicBezTo>
                      <a:cubicBezTo>
                        <a:pt x="4562" y="0"/>
                        <a:pt x="4812" y="282"/>
                        <a:pt x="4812" y="719"/>
                      </a:cubicBezTo>
                      <a:cubicBezTo>
                        <a:pt x="4781" y="1843"/>
                        <a:pt x="4812" y="2937"/>
                        <a:pt x="4812" y="4062"/>
                      </a:cubicBezTo>
                      <a:cubicBezTo>
                        <a:pt x="4812" y="4468"/>
                        <a:pt x="4531" y="4749"/>
                        <a:pt x="4156" y="4687"/>
                      </a:cubicBezTo>
                      <a:cubicBezTo>
                        <a:pt x="4031" y="4656"/>
                        <a:pt x="3937" y="4593"/>
                        <a:pt x="3812" y="4531"/>
                      </a:cubicBezTo>
                      <a:cubicBezTo>
                        <a:pt x="3781" y="4749"/>
                        <a:pt x="3750" y="4968"/>
                        <a:pt x="3750" y="5187"/>
                      </a:cubicBezTo>
                      <a:cubicBezTo>
                        <a:pt x="3687" y="6093"/>
                        <a:pt x="3625" y="6999"/>
                        <a:pt x="3562" y="7906"/>
                      </a:cubicBezTo>
                      <a:cubicBezTo>
                        <a:pt x="3562" y="8249"/>
                        <a:pt x="3312" y="8437"/>
                        <a:pt x="3000" y="8437"/>
                      </a:cubicBezTo>
                      <a:cubicBezTo>
                        <a:pt x="2594" y="8437"/>
                        <a:pt x="2219" y="8437"/>
                        <a:pt x="1844" y="8437"/>
                      </a:cubicBezTo>
                      <a:cubicBezTo>
                        <a:pt x="1500" y="8437"/>
                        <a:pt x="1281" y="8249"/>
                        <a:pt x="1250" y="7906"/>
                      </a:cubicBezTo>
                      <a:cubicBezTo>
                        <a:pt x="1187" y="6843"/>
                        <a:pt x="1094" y="5749"/>
                        <a:pt x="1031" y="4687"/>
                      </a:cubicBezTo>
                      <a:cubicBezTo>
                        <a:pt x="1031" y="4624"/>
                        <a:pt x="1031" y="4562"/>
                        <a:pt x="1031" y="45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" name="Freeform 5"/>
                <p:cNvSpPr>
                  <a:spLocks noChangeArrowheads="1"/>
                </p:cNvSpPr>
                <p:nvPr/>
              </p:nvSpPr>
              <p:spPr bwMode="auto">
                <a:xfrm>
                  <a:off x="4367213" y="1065213"/>
                  <a:ext cx="1439862" cy="1439862"/>
                </a:xfrm>
                <a:custGeom>
                  <a:avLst/>
                  <a:gdLst>
                    <a:gd name="T0" fmla="*/ 3999 w 4000"/>
                    <a:gd name="T1" fmla="*/ 2031 h 4001"/>
                    <a:gd name="T2" fmla="*/ 3999 w 4000"/>
                    <a:gd name="T3" fmla="*/ 2031 h 4001"/>
                    <a:gd name="T4" fmla="*/ 2000 w 4000"/>
                    <a:gd name="T5" fmla="*/ 4000 h 4001"/>
                    <a:gd name="T6" fmla="*/ 0 w 4000"/>
                    <a:gd name="T7" fmla="*/ 2000 h 4001"/>
                    <a:gd name="T8" fmla="*/ 2000 w 4000"/>
                    <a:gd name="T9" fmla="*/ 31 h 4001"/>
                    <a:gd name="T10" fmla="*/ 3999 w 4000"/>
                    <a:gd name="T11" fmla="*/ 2031 h 4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0" h="4001">
                      <a:moveTo>
                        <a:pt x="3999" y="2031"/>
                      </a:moveTo>
                      <a:lnTo>
                        <a:pt x="3999" y="2031"/>
                      </a:lnTo>
                      <a:cubicBezTo>
                        <a:pt x="3968" y="3125"/>
                        <a:pt x="3093" y="4000"/>
                        <a:pt x="2000" y="4000"/>
                      </a:cubicBezTo>
                      <a:cubicBezTo>
                        <a:pt x="906" y="4000"/>
                        <a:pt x="0" y="3094"/>
                        <a:pt x="0" y="2000"/>
                      </a:cubicBezTo>
                      <a:cubicBezTo>
                        <a:pt x="0" y="906"/>
                        <a:pt x="906" y="0"/>
                        <a:pt x="2000" y="31"/>
                      </a:cubicBezTo>
                      <a:cubicBezTo>
                        <a:pt x="3093" y="31"/>
                        <a:pt x="3999" y="906"/>
                        <a:pt x="3999" y="20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" name="Freeform 6"/>
                <p:cNvSpPr>
                  <a:spLocks noChangeArrowheads="1"/>
                </p:cNvSpPr>
                <p:nvPr/>
              </p:nvSpPr>
              <p:spPr bwMode="auto">
                <a:xfrm>
                  <a:off x="6775450" y="2246313"/>
                  <a:ext cx="1125538" cy="1136650"/>
                </a:xfrm>
                <a:custGeom>
                  <a:avLst/>
                  <a:gdLst>
                    <a:gd name="T0" fmla="*/ 1562 w 3126"/>
                    <a:gd name="T1" fmla="*/ 3125 h 3158"/>
                    <a:gd name="T2" fmla="*/ 1562 w 3126"/>
                    <a:gd name="T3" fmla="*/ 3125 h 3158"/>
                    <a:gd name="T4" fmla="*/ 0 w 3126"/>
                    <a:gd name="T5" fmla="*/ 1594 h 3158"/>
                    <a:gd name="T6" fmla="*/ 1562 w 3126"/>
                    <a:gd name="T7" fmla="*/ 0 h 3158"/>
                    <a:gd name="T8" fmla="*/ 3125 w 3126"/>
                    <a:gd name="T9" fmla="*/ 1563 h 3158"/>
                    <a:gd name="T10" fmla="*/ 1562 w 3126"/>
                    <a:gd name="T11" fmla="*/ 3125 h 3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26" h="3158">
                      <a:moveTo>
                        <a:pt x="1562" y="3125"/>
                      </a:moveTo>
                      <a:lnTo>
                        <a:pt x="1562" y="3125"/>
                      </a:lnTo>
                      <a:cubicBezTo>
                        <a:pt x="718" y="3157"/>
                        <a:pt x="0" y="2438"/>
                        <a:pt x="0" y="1594"/>
                      </a:cubicBezTo>
                      <a:cubicBezTo>
                        <a:pt x="0" y="719"/>
                        <a:pt x="687" y="32"/>
                        <a:pt x="1562" y="0"/>
                      </a:cubicBezTo>
                      <a:cubicBezTo>
                        <a:pt x="2406" y="0"/>
                        <a:pt x="3125" y="719"/>
                        <a:pt x="3125" y="1563"/>
                      </a:cubicBezTo>
                      <a:cubicBezTo>
                        <a:pt x="3125" y="2438"/>
                        <a:pt x="2437" y="3125"/>
                        <a:pt x="1562" y="312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" name="Freeform 7"/>
                <p:cNvSpPr>
                  <a:spLocks noChangeArrowheads="1"/>
                </p:cNvSpPr>
                <p:nvPr/>
              </p:nvSpPr>
              <p:spPr bwMode="auto">
                <a:xfrm>
                  <a:off x="2263775" y="2246313"/>
                  <a:ext cx="1136650" cy="1136650"/>
                </a:xfrm>
                <a:custGeom>
                  <a:avLst/>
                  <a:gdLst>
                    <a:gd name="T0" fmla="*/ 1563 w 3158"/>
                    <a:gd name="T1" fmla="*/ 3125 h 3158"/>
                    <a:gd name="T2" fmla="*/ 1563 w 3158"/>
                    <a:gd name="T3" fmla="*/ 3125 h 3158"/>
                    <a:gd name="T4" fmla="*/ 32 w 3158"/>
                    <a:gd name="T5" fmla="*/ 1563 h 3158"/>
                    <a:gd name="T6" fmla="*/ 1625 w 3158"/>
                    <a:gd name="T7" fmla="*/ 0 h 3158"/>
                    <a:gd name="T8" fmla="*/ 3157 w 3158"/>
                    <a:gd name="T9" fmla="*/ 1594 h 3158"/>
                    <a:gd name="T10" fmla="*/ 1563 w 3158"/>
                    <a:gd name="T11" fmla="*/ 3125 h 3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58" h="3158">
                      <a:moveTo>
                        <a:pt x="1563" y="3125"/>
                      </a:moveTo>
                      <a:lnTo>
                        <a:pt x="1563" y="3125"/>
                      </a:lnTo>
                      <a:cubicBezTo>
                        <a:pt x="688" y="3125"/>
                        <a:pt x="0" y="2407"/>
                        <a:pt x="32" y="1563"/>
                      </a:cubicBezTo>
                      <a:cubicBezTo>
                        <a:pt x="32" y="688"/>
                        <a:pt x="750" y="0"/>
                        <a:pt x="1625" y="0"/>
                      </a:cubicBezTo>
                      <a:cubicBezTo>
                        <a:pt x="2469" y="32"/>
                        <a:pt x="3157" y="750"/>
                        <a:pt x="3157" y="1594"/>
                      </a:cubicBezTo>
                      <a:cubicBezTo>
                        <a:pt x="3125" y="2469"/>
                        <a:pt x="2407" y="3157"/>
                        <a:pt x="1563" y="312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>
                <a:off x="2184448" y="5141689"/>
                <a:ext cx="719552" cy="632656"/>
                <a:chOff x="1971675" y="1065213"/>
                <a:chExt cx="6230938" cy="5478462"/>
              </a:xfrm>
              <a:solidFill>
                <a:srgbClr val="007678"/>
              </a:solidFill>
            </p:grpSpPr>
            <p:sp>
              <p:nvSpPr>
                <p:cNvPr id="91" name="Freeform 2"/>
                <p:cNvSpPr>
                  <a:spLocks noChangeArrowheads="1"/>
                </p:cNvSpPr>
                <p:nvPr/>
              </p:nvSpPr>
              <p:spPr bwMode="auto">
                <a:xfrm>
                  <a:off x="3984625" y="2684463"/>
                  <a:ext cx="2205038" cy="3859212"/>
                </a:xfrm>
                <a:custGeom>
                  <a:avLst/>
                  <a:gdLst>
                    <a:gd name="T0" fmla="*/ 1281 w 6125"/>
                    <a:gd name="T1" fmla="*/ 5687 h 10719"/>
                    <a:gd name="T2" fmla="*/ 1281 w 6125"/>
                    <a:gd name="T3" fmla="*/ 5687 h 10719"/>
                    <a:gd name="T4" fmla="*/ 656 w 6125"/>
                    <a:gd name="T5" fmla="*/ 5937 h 10719"/>
                    <a:gd name="T6" fmla="*/ 31 w 6125"/>
                    <a:gd name="T7" fmla="*/ 5187 h 10719"/>
                    <a:gd name="T8" fmla="*/ 0 w 6125"/>
                    <a:gd name="T9" fmla="*/ 2531 h 10719"/>
                    <a:gd name="T10" fmla="*/ 0 w 6125"/>
                    <a:gd name="T11" fmla="*/ 781 h 10719"/>
                    <a:gd name="T12" fmla="*/ 812 w 6125"/>
                    <a:gd name="T13" fmla="*/ 0 h 10719"/>
                    <a:gd name="T14" fmla="*/ 5342 w 6125"/>
                    <a:gd name="T15" fmla="*/ 0 h 10719"/>
                    <a:gd name="T16" fmla="*/ 6124 w 6125"/>
                    <a:gd name="T17" fmla="*/ 781 h 10719"/>
                    <a:gd name="T18" fmla="*/ 6092 w 6125"/>
                    <a:gd name="T19" fmla="*/ 5124 h 10719"/>
                    <a:gd name="T20" fmla="*/ 5686 w 6125"/>
                    <a:gd name="T21" fmla="*/ 5874 h 10719"/>
                    <a:gd name="T22" fmla="*/ 4874 w 6125"/>
                    <a:gd name="T23" fmla="*/ 5718 h 10719"/>
                    <a:gd name="T24" fmla="*/ 4811 w 6125"/>
                    <a:gd name="T25" fmla="*/ 5687 h 10719"/>
                    <a:gd name="T26" fmla="*/ 4780 w 6125"/>
                    <a:gd name="T27" fmla="*/ 6312 h 10719"/>
                    <a:gd name="T28" fmla="*/ 4561 w 6125"/>
                    <a:gd name="T29" fmla="*/ 9749 h 10719"/>
                    <a:gd name="T30" fmla="*/ 4561 w 6125"/>
                    <a:gd name="T31" fmla="*/ 9905 h 10719"/>
                    <a:gd name="T32" fmla="*/ 3655 w 6125"/>
                    <a:gd name="T33" fmla="*/ 10718 h 10719"/>
                    <a:gd name="T34" fmla="*/ 2343 w 6125"/>
                    <a:gd name="T35" fmla="*/ 10718 h 10719"/>
                    <a:gd name="T36" fmla="*/ 1593 w 6125"/>
                    <a:gd name="T37" fmla="*/ 10030 h 10719"/>
                    <a:gd name="T38" fmla="*/ 1374 w 6125"/>
                    <a:gd name="T39" fmla="*/ 7062 h 10719"/>
                    <a:gd name="T40" fmla="*/ 1281 w 6125"/>
                    <a:gd name="T41" fmla="*/ 5687 h 107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125" h="10719">
                      <a:moveTo>
                        <a:pt x="1281" y="5687"/>
                      </a:moveTo>
                      <a:lnTo>
                        <a:pt x="1281" y="5687"/>
                      </a:lnTo>
                      <a:cubicBezTo>
                        <a:pt x="1093" y="5874"/>
                        <a:pt x="875" y="5968"/>
                        <a:pt x="656" y="5937"/>
                      </a:cubicBezTo>
                      <a:cubicBezTo>
                        <a:pt x="281" y="5874"/>
                        <a:pt x="31" y="5562"/>
                        <a:pt x="31" y="5187"/>
                      </a:cubicBezTo>
                      <a:cubicBezTo>
                        <a:pt x="0" y="4280"/>
                        <a:pt x="0" y="3405"/>
                        <a:pt x="0" y="2531"/>
                      </a:cubicBezTo>
                      <a:cubicBezTo>
                        <a:pt x="0" y="1938"/>
                        <a:pt x="0" y="1375"/>
                        <a:pt x="0" y="781"/>
                      </a:cubicBezTo>
                      <a:cubicBezTo>
                        <a:pt x="0" y="281"/>
                        <a:pt x="281" y="0"/>
                        <a:pt x="812" y="0"/>
                      </a:cubicBezTo>
                      <a:cubicBezTo>
                        <a:pt x="2312" y="0"/>
                        <a:pt x="3811" y="0"/>
                        <a:pt x="5342" y="0"/>
                      </a:cubicBezTo>
                      <a:cubicBezTo>
                        <a:pt x="5811" y="0"/>
                        <a:pt x="6124" y="281"/>
                        <a:pt x="6124" y="781"/>
                      </a:cubicBezTo>
                      <a:cubicBezTo>
                        <a:pt x="6124" y="2219"/>
                        <a:pt x="6092" y="3687"/>
                        <a:pt x="6092" y="5124"/>
                      </a:cubicBezTo>
                      <a:cubicBezTo>
                        <a:pt x="6092" y="5468"/>
                        <a:pt x="5967" y="5718"/>
                        <a:pt x="5686" y="5874"/>
                      </a:cubicBezTo>
                      <a:cubicBezTo>
                        <a:pt x="5374" y="5999"/>
                        <a:pt x="5124" y="5937"/>
                        <a:pt x="4874" y="5718"/>
                      </a:cubicBezTo>
                      <a:cubicBezTo>
                        <a:pt x="4874" y="5718"/>
                        <a:pt x="4842" y="5718"/>
                        <a:pt x="4811" y="5687"/>
                      </a:cubicBezTo>
                      <a:cubicBezTo>
                        <a:pt x="4811" y="5905"/>
                        <a:pt x="4780" y="6124"/>
                        <a:pt x="4780" y="6312"/>
                      </a:cubicBezTo>
                      <a:cubicBezTo>
                        <a:pt x="4717" y="7468"/>
                        <a:pt x="4624" y="8593"/>
                        <a:pt x="4561" y="9749"/>
                      </a:cubicBezTo>
                      <a:cubicBezTo>
                        <a:pt x="4561" y="9812"/>
                        <a:pt x="4561" y="9843"/>
                        <a:pt x="4561" y="9905"/>
                      </a:cubicBezTo>
                      <a:cubicBezTo>
                        <a:pt x="4499" y="10499"/>
                        <a:pt x="4249" y="10718"/>
                        <a:pt x="3655" y="10718"/>
                      </a:cubicBezTo>
                      <a:cubicBezTo>
                        <a:pt x="3217" y="10718"/>
                        <a:pt x="2781" y="10718"/>
                        <a:pt x="2343" y="10718"/>
                      </a:cubicBezTo>
                      <a:cubicBezTo>
                        <a:pt x="1906" y="10718"/>
                        <a:pt x="1625" y="10468"/>
                        <a:pt x="1593" y="10030"/>
                      </a:cubicBezTo>
                      <a:cubicBezTo>
                        <a:pt x="1500" y="9030"/>
                        <a:pt x="1437" y="8062"/>
                        <a:pt x="1374" y="7062"/>
                      </a:cubicBezTo>
                      <a:cubicBezTo>
                        <a:pt x="1343" y="6624"/>
                        <a:pt x="1312" y="6155"/>
                        <a:pt x="1281" y="568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Freeform 3"/>
                <p:cNvSpPr>
                  <a:spLocks noChangeArrowheads="1"/>
                </p:cNvSpPr>
                <p:nvPr/>
              </p:nvSpPr>
              <p:spPr bwMode="auto">
                <a:xfrm>
                  <a:off x="1971675" y="3517900"/>
                  <a:ext cx="1720850" cy="3025775"/>
                </a:xfrm>
                <a:custGeom>
                  <a:avLst/>
                  <a:gdLst>
                    <a:gd name="T0" fmla="*/ 3781 w 4782"/>
                    <a:gd name="T1" fmla="*/ 4467 h 8406"/>
                    <a:gd name="T2" fmla="*/ 3781 w 4782"/>
                    <a:gd name="T3" fmla="*/ 4467 h 8406"/>
                    <a:gd name="T4" fmla="*/ 3687 w 4782"/>
                    <a:gd name="T5" fmla="*/ 5717 h 8406"/>
                    <a:gd name="T6" fmla="*/ 3562 w 4782"/>
                    <a:gd name="T7" fmla="*/ 7874 h 8406"/>
                    <a:gd name="T8" fmla="*/ 2969 w 4782"/>
                    <a:gd name="T9" fmla="*/ 8405 h 8406"/>
                    <a:gd name="T10" fmla="*/ 1812 w 4782"/>
                    <a:gd name="T11" fmla="*/ 8405 h 8406"/>
                    <a:gd name="T12" fmla="*/ 1219 w 4782"/>
                    <a:gd name="T13" fmla="*/ 7905 h 8406"/>
                    <a:gd name="T14" fmla="*/ 1062 w 4782"/>
                    <a:gd name="T15" fmla="*/ 5217 h 8406"/>
                    <a:gd name="T16" fmla="*/ 1000 w 4782"/>
                    <a:gd name="T17" fmla="*/ 4467 h 8406"/>
                    <a:gd name="T18" fmla="*/ 937 w 4782"/>
                    <a:gd name="T19" fmla="*/ 4530 h 8406"/>
                    <a:gd name="T20" fmla="*/ 312 w 4782"/>
                    <a:gd name="T21" fmla="*/ 4592 h 8406"/>
                    <a:gd name="T22" fmla="*/ 0 w 4782"/>
                    <a:gd name="T23" fmla="*/ 4061 h 8406"/>
                    <a:gd name="T24" fmla="*/ 0 w 4782"/>
                    <a:gd name="T25" fmla="*/ 2780 h 8406"/>
                    <a:gd name="T26" fmla="*/ 0 w 4782"/>
                    <a:gd name="T27" fmla="*/ 625 h 8406"/>
                    <a:gd name="T28" fmla="*/ 625 w 4782"/>
                    <a:gd name="T29" fmla="*/ 0 h 8406"/>
                    <a:gd name="T30" fmla="*/ 4187 w 4782"/>
                    <a:gd name="T31" fmla="*/ 0 h 8406"/>
                    <a:gd name="T32" fmla="*/ 4781 w 4782"/>
                    <a:gd name="T33" fmla="*/ 625 h 8406"/>
                    <a:gd name="T34" fmla="*/ 4781 w 4782"/>
                    <a:gd name="T35" fmla="*/ 3967 h 8406"/>
                    <a:gd name="T36" fmla="*/ 4469 w 4782"/>
                    <a:gd name="T37" fmla="*/ 4592 h 8406"/>
                    <a:gd name="T38" fmla="*/ 3781 w 4782"/>
                    <a:gd name="T39" fmla="*/ 4467 h 8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782" h="8406">
                      <a:moveTo>
                        <a:pt x="3781" y="4467"/>
                      </a:moveTo>
                      <a:lnTo>
                        <a:pt x="3781" y="4467"/>
                      </a:lnTo>
                      <a:cubicBezTo>
                        <a:pt x="3750" y="4905"/>
                        <a:pt x="3719" y="5311"/>
                        <a:pt x="3687" y="5717"/>
                      </a:cubicBezTo>
                      <a:cubicBezTo>
                        <a:pt x="3656" y="6436"/>
                        <a:pt x="3594" y="7155"/>
                        <a:pt x="3562" y="7874"/>
                      </a:cubicBezTo>
                      <a:cubicBezTo>
                        <a:pt x="3531" y="8217"/>
                        <a:pt x="3312" y="8405"/>
                        <a:pt x="2969" y="8405"/>
                      </a:cubicBezTo>
                      <a:cubicBezTo>
                        <a:pt x="2594" y="8405"/>
                        <a:pt x="2187" y="8405"/>
                        <a:pt x="1812" y="8405"/>
                      </a:cubicBezTo>
                      <a:cubicBezTo>
                        <a:pt x="1500" y="8405"/>
                        <a:pt x="1250" y="8217"/>
                        <a:pt x="1219" y="7905"/>
                      </a:cubicBezTo>
                      <a:cubicBezTo>
                        <a:pt x="1187" y="6999"/>
                        <a:pt x="1125" y="6124"/>
                        <a:pt x="1062" y="5217"/>
                      </a:cubicBezTo>
                      <a:cubicBezTo>
                        <a:pt x="1031" y="4967"/>
                        <a:pt x="1031" y="4749"/>
                        <a:pt x="1000" y="4467"/>
                      </a:cubicBezTo>
                      <a:cubicBezTo>
                        <a:pt x="969" y="4499"/>
                        <a:pt x="937" y="4530"/>
                        <a:pt x="937" y="4530"/>
                      </a:cubicBezTo>
                      <a:cubicBezTo>
                        <a:pt x="750" y="4686"/>
                        <a:pt x="531" y="4717"/>
                        <a:pt x="312" y="4592"/>
                      </a:cubicBezTo>
                      <a:cubicBezTo>
                        <a:pt x="94" y="4499"/>
                        <a:pt x="0" y="4311"/>
                        <a:pt x="0" y="4061"/>
                      </a:cubicBezTo>
                      <a:cubicBezTo>
                        <a:pt x="0" y="3655"/>
                        <a:pt x="0" y="3217"/>
                        <a:pt x="0" y="2780"/>
                      </a:cubicBezTo>
                      <a:cubicBezTo>
                        <a:pt x="0" y="2061"/>
                        <a:pt x="0" y="1342"/>
                        <a:pt x="0" y="625"/>
                      </a:cubicBezTo>
                      <a:cubicBezTo>
                        <a:pt x="0" y="218"/>
                        <a:pt x="219" y="0"/>
                        <a:pt x="625" y="0"/>
                      </a:cubicBezTo>
                      <a:cubicBezTo>
                        <a:pt x="1812" y="0"/>
                        <a:pt x="3000" y="0"/>
                        <a:pt x="4187" y="0"/>
                      </a:cubicBezTo>
                      <a:cubicBezTo>
                        <a:pt x="4562" y="0"/>
                        <a:pt x="4781" y="218"/>
                        <a:pt x="4781" y="625"/>
                      </a:cubicBezTo>
                      <a:cubicBezTo>
                        <a:pt x="4781" y="1717"/>
                        <a:pt x="4781" y="2842"/>
                        <a:pt x="4781" y="3967"/>
                      </a:cubicBezTo>
                      <a:cubicBezTo>
                        <a:pt x="4781" y="4217"/>
                        <a:pt x="4750" y="4467"/>
                        <a:pt x="4469" y="4592"/>
                      </a:cubicBezTo>
                      <a:cubicBezTo>
                        <a:pt x="4250" y="4717"/>
                        <a:pt x="4000" y="4655"/>
                        <a:pt x="3781" y="446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" name="Freeform 4"/>
                <p:cNvSpPr>
                  <a:spLocks noChangeArrowheads="1"/>
                </p:cNvSpPr>
                <p:nvPr/>
              </p:nvSpPr>
              <p:spPr bwMode="auto">
                <a:xfrm>
                  <a:off x="6470650" y="3506788"/>
                  <a:ext cx="1731963" cy="3036887"/>
                </a:xfrm>
                <a:custGeom>
                  <a:avLst/>
                  <a:gdLst>
                    <a:gd name="T0" fmla="*/ 1031 w 4813"/>
                    <a:gd name="T1" fmla="*/ 4531 h 8438"/>
                    <a:gd name="T2" fmla="*/ 1031 w 4813"/>
                    <a:gd name="T3" fmla="*/ 4531 h 8438"/>
                    <a:gd name="T4" fmla="*/ 656 w 4813"/>
                    <a:gd name="T5" fmla="*/ 4687 h 8438"/>
                    <a:gd name="T6" fmla="*/ 31 w 4813"/>
                    <a:gd name="T7" fmla="*/ 4062 h 8438"/>
                    <a:gd name="T8" fmla="*/ 0 w 4813"/>
                    <a:gd name="T9" fmla="*/ 1062 h 8438"/>
                    <a:gd name="T10" fmla="*/ 0 w 4813"/>
                    <a:gd name="T11" fmla="*/ 594 h 8438"/>
                    <a:gd name="T12" fmla="*/ 562 w 4813"/>
                    <a:gd name="T13" fmla="*/ 32 h 8438"/>
                    <a:gd name="T14" fmla="*/ 1156 w 4813"/>
                    <a:gd name="T15" fmla="*/ 32 h 8438"/>
                    <a:gd name="T16" fmla="*/ 4125 w 4813"/>
                    <a:gd name="T17" fmla="*/ 0 h 8438"/>
                    <a:gd name="T18" fmla="*/ 4812 w 4813"/>
                    <a:gd name="T19" fmla="*/ 719 h 8438"/>
                    <a:gd name="T20" fmla="*/ 4812 w 4813"/>
                    <a:gd name="T21" fmla="*/ 4062 h 8438"/>
                    <a:gd name="T22" fmla="*/ 4156 w 4813"/>
                    <a:gd name="T23" fmla="*/ 4687 h 8438"/>
                    <a:gd name="T24" fmla="*/ 3812 w 4813"/>
                    <a:gd name="T25" fmla="*/ 4531 h 8438"/>
                    <a:gd name="T26" fmla="*/ 3750 w 4813"/>
                    <a:gd name="T27" fmla="*/ 5187 h 8438"/>
                    <a:gd name="T28" fmla="*/ 3562 w 4813"/>
                    <a:gd name="T29" fmla="*/ 7906 h 8438"/>
                    <a:gd name="T30" fmla="*/ 3000 w 4813"/>
                    <a:gd name="T31" fmla="*/ 8437 h 8438"/>
                    <a:gd name="T32" fmla="*/ 1844 w 4813"/>
                    <a:gd name="T33" fmla="*/ 8437 h 8438"/>
                    <a:gd name="T34" fmla="*/ 1250 w 4813"/>
                    <a:gd name="T35" fmla="*/ 7906 h 8438"/>
                    <a:gd name="T36" fmla="*/ 1031 w 4813"/>
                    <a:gd name="T37" fmla="*/ 4687 h 8438"/>
                    <a:gd name="T38" fmla="*/ 1031 w 4813"/>
                    <a:gd name="T39" fmla="*/ 4531 h 8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813" h="8438">
                      <a:moveTo>
                        <a:pt x="1031" y="4531"/>
                      </a:moveTo>
                      <a:lnTo>
                        <a:pt x="1031" y="4531"/>
                      </a:lnTo>
                      <a:cubicBezTo>
                        <a:pt x="906" y="4593"/>
                        <a:pt x="781" y="4656"/>
                        <a:pt x="656" y="4687"/>
                      </a:cubicBezTo>
                      <a:cubicBezTo>
                        <a:pt x="312" y="4749"/>
                        <a:pt x="31" y="4468"/>
                        <a:pt x="31" y="4062"/>
                      </a:cubicBezTo>
                      <a:cubicBezTo>
                        <a:pt x="31" y="3062"/>
                        <a:pt x="0" y="2062"/>
                        <a:pt x="0" y="1062"/>
                      </a:cubicBezTo>
                      <a:cubicBezTo>
                        <a:pt x="0" y="906"/>
                        <a:pt x="0" y="750"/>
                        <a:pt x="0" y="594"/>
                      </a:cubicBezTo>
                      <a:cubicBezTo>
                        <a:pt x="31" y="282"/>
                        <a:pt x="250" y="32"/>
                        <a:pt x="562" y="32"/>
                      </a:cubicBezTo>
                      <a:cubicBezTo>
                        <a:pt x="750" y="0"/>
                        <a:pt x="937" y="32"/>
                        <a:pt x="1156" y="32"/>
                      </a:cubicBezTo>
                      <a:cubicBezTo>
                        <a:pt x="2125" y="32"/>
                        <a:pt x="3125" y="32"/>
                        <a:pt x="4125" y="0"/>
                      </a:cubicBezTo>
                      <a:cubicBezTo>
                        <a:pt x="4562" y="0"/>
                        <a:pt x="4812" y="282"/>
                        <a:pt x="4812" y="719"/>
                      </a:cubicBezTo>
                      <a:cubicBezTo>
                        <a:pt x="4781" y="1843"/>
                        <a:pt x="4812" y="2937"/>
                        <a:pt x="4812" y="4062"/>
                      </a:cubicBezTo>
                      <a:cubicBezTo>
                        <a:pt x="4812" y="4468"/>
                        <a:pt x="4531" y="4749"/>
                        <a:pt x="4156" y="4687"/>
                      </a:cubicBezTo>
                      <a:cubicBezTo>
                        <a:pt x="4031" y="4656"/>
                        <a:pt x="3937" y="4593"/>
                        <a:pt x="3812" y="4531"/>
                      </a:cubicBezTo>
                      <a:cubicBezTo>
                        <a:pt x="3781" y="4749"/>
                        <a:pt x="3750" y="4968"/>
                        <a:pt x="3750" y="5187"/>
                      </a:cubicBezTo>
                      <a:cubicBezTo>
                        <a:pt x="3687" y="6093"/>
                        <a:pt x="3625" y="6999"/>
                        <a:pt x="3562" y="7906"/>
                      </a:cubicBezTo>
                      <a:cubicBezTo>
                        <a:pt x="3562" y="8249"/>
                        <a:pt x="3312" y="8437"/>
                        <a:pt x="3000" y="8437"/>
                      </a:cubicBezTo>
                      <a:cubicBezTo>
                        <a:pt x="2594" y="8437"/>
                        <a:pt x="2219" y="8437"/>
                        <a:pt x="1844" y="8437"/>
                      </a:cubicBezTo>
                      <a:cubicBezTo>
                        <a:pt x="1500" y="8437"/>
                        <a:pt x="1281" y="8249"/>
                        <a:pt x="1250" y="7906"/>
                      </a:cubicBezTo>
                      <a:cubicBezTo>
                        <a:pt x="1187" y="6843"/>
                        <a:pt x="1094" y="5749"/>
                        <a:pt x="1031" y="4687"/>
                      </a:cubicBezTo>
                      <a:cubicBezTo>
                        <a:pt x="1031" y="4624"/>
                        <a:pt x="1031" y="4562"/>
                        <a:pt x="1031" y="45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" name="Freeform 5"/>
                <p:cNvSpPr>
                  <a:spLocks noChangeArrowheads="1"/>
                </p:cNvSpPr>
                <p:nvPr/>
              </p:nvSpPr>
              <p:spPr bwMode="auto">
                <a:xfrm>
                  <a:off x="4367213" y="1065213"/>
                  <a:ext cx="1439862" cy="1439862"/>
                </a:xfrm>
                <a:custGeom>
                  <a:avLst/>
                  <a:gdLst>
                    <a:gd name="T0" fmla="*/ 3999 w 4000"/>
                    <a:gd name="T1" fmla="*/ 2031 h 4001"/>
                    <a:gd name="T2" fmla="*/ 3999 w 4000"/>
                    <a:gd name="T3" fmla="*/ 2031 h 4001"/>
                    <a:gd name="T4" fmla="*/ 2000 w 4000"/>
                    <a:gd name="T5" fmla="*/ 4000 h 4001"/>
                    <a:gd name="T6" fmla="*/ 0 w 4000"/>
                    <a:gd name="T7" fmla="*/ 2000 h 4001"/>
                    <a:gd name="T8" fmla="*/ 2000 w 4000"/>
                    <a:gd name="T9" fmla="*/ 31 h 4001"/>
                    <a:gd name="T10" fmla="*/ 3999 w 4000"/>
                    <a:gd name="T11" fmla="*/ 2031 h 4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0" h="4001">
                      <a:moveTo>
                        <a:pt x="3999" y="2031"/>
                      </a:moveTo>
                      <a:lnTo>
                        <a:pt x="3999" y="2031"/>
                      </a:lnTo>
                      <a:cubicBezTo>
                        <a:pt x="3968" y="3125"/>
                        <a:pt x="3093" y="4000"/>
                        <a:pt x="2000" y="4000"/>
                      </a:cubicBezTo>
                      <a:cubicBezTo>
                        <a:pt x="906" y="4000"/>
                        <a:pt x="0" y="3094"/>
                        <a:pt x="0" y="2000"/>
                      </a:cubicBezTo>
                      <a:cubicBezTo>
                        <a:pt x="0" y="906"/>
                        <a:pt x="906" y="0"/>
                        <a:pt x="2000" y="31"/>
                      </a:cubicBezTo>
                      <a:cubicBezTo>
                        <a:pt x="3093" y="31"/>
                        <a:pt x="3999" y="906"/>
                        <a:pt x="3999" y="20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" name="Freeform 6"/>
                <p:cNvSpPr>
                  <a:spLocks noChangeArrowheads="1"/>
                </p:cNvSpPr>
                <p:nvPr/>
              </p:nvSpPr>
              <p:spPr bwMode="auto">
                <a:xfrm>
                  <a:off x="6775450" y="2246313"/>
                  <a:ext cx="1125538" cy="1136650"/>
                </a:xfrm>
                <a:custGeom>
                  <a:avLst/>
                  <a:gdLst>
                    <a:gd name="T0" fmla="*/ 1562 w 3126"/>
                    <a:gd name="T1" fmla="*/ 3125 h 3158"/>
                    <a:gd name="T2" fmla="*/ 1562 w 3126"/>
                    <a:gd name="T3" fmla="*/ 3125 h 3158"/>
                    <a:gd name="T4" fmla="*/ 0 w 3126"/>
                    <a:gd name="T5" fmla="*/ 1594 h 3158"/>
                    <a:gd name="T6" fmla="*/ 1562 w 3126"/>
                    <a:gd name="T7" fmla="*/ 0 h 3158"/>
                    <a:gd name="T8" fmla="*/ 3125 w 3126"/>
                    <a:gd name="T9" fmla="*/ 1563 h 3158"/>
                    <a:gd name="T10" fmla="*/ 1562 w 3126"/>
                    <a:gd name="T11" fmla="*/ 3125 h 3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26" h="3158">
                      <a:moveTo>
                        <a:pt x="1562" y="3125"/>
                      </a:moveTo>
                      <a:lnTo>
                        <a:pt x="1562" y="3125"/>
                      </a:lnTo>
                      <a:cubicBezTo>
                        <a:pt x="718" y="3157"/>
                        <a:pt x="0" y="2438"/>
                        <a:pt x="0" y="1594"/>
                      </a:cubicBezTo>
                      <a:cubicBezTo>
                        <a:pt x="0" y="719"/>
                        <a:pt x="687" y="32"/>
                        <a:pt x="1562" y="0"/>
                      </a:cubicBezTo>
                      <a:cubicBezTo>
                        <a:pt x="2406" y="0"/>
                        <a:pt x="3125" y="719"/>
                        <a:pt x="3125" y="1563"/>
                      </a:cubicBezTo>
                      <a:cubicBezTo>
                        <a:pt x="3125" y="2438"/>
                        <a:pt x="2437" y="3125"/>
                        <a:pt x="1562" y="312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" name="Freeform 7"/>
                <p:cNvSpPr>
                  <a:spLocks noChangeArrowheads="1"/>
                </p:cNvSpPr>
                <p:nvPr/>
              </p:nvSpPr>
              <p:spPr bwMode="auto">
                <a:xfrm>
                  <a:off x="2263775" y="2246313"/>
                  <a:ext cx="1136650" cy="1136650"/>
                </a:xfrm>
                <a:custGeom>
                  <a:avLst/>
                  <a:gdLst>
                    <a:gd name="T0" fmla="*/ 1563 w 3158"/>
                    <a:gd name="T1" fmla="*/ 3125 h 3158"/>
                    <a:gd name="T2" fmla="*/ 1563 w 3158"/>
                    <a:gd name="T3" fmla="*/ 3125 h 3158"/>
                    <a:gd name="T4" fmla="*/ 32 w 3158"/>
                    <a:gd name="T5" fmla="*/ 1563 h 3158"/>
                    <a:gd name="T6" fmla="*/ 1625 w 3158"/>
                    <a:gd name="T7" fmla="*/ 0 h 3158"/>
                    <a:gd name="T8" fmla="*/ 3157 w 3158"/>
                    <a:gd name="T9" fmla="*/ 1594 h 3158"/>
                    <a:gd name="T10" fmla="*/ 1563 w 3158"/>
                    <a:gd name="T11" fmla="*/ 3125 h 3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58" h="3158">
                      <a:moveTo>
                        <a:pt x="1563" y="3125"/>
                      </a:moveTo>
                      <a:lnTo>
                        <a:pt x="1563" y="3125"/>
                      </a:lnTo>
                      <a:cubicBezTo>
                        <a:pt x="688" y="3125"/>
                        <a:pt x="0" y="2407"/>
                        <a:pt x="32" y="1563"/>
                      </a:cubicBezTo>
                      <a:cubicBezTo>
                        <a:pt x="32" y="688"/>
                        <a:pt x="750" y="0"/>
                        <a:pt x="1625" y="0"/>
                      </a:cubicBezTo>
                      <a:cubicBezTo>
                        <a:pt x="2469" y="32"/>
                        <a:pt x="3157" y="750"/>
                        <a:pt x="3157" y="1594"/>
                      </a:cubicBezTo>
                      <a:cubicBezTo>
                        <a:pt x="3125" y="2469"/>
                        <a:pt x="2407" y="3157"/>
                        <a:pt x="1563" y="312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E40ADBEC-A012-4AD6-B337-4A48E62997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501086"/>
              </p:ext>
            </p:extLst>
          </p:nvPr>
        </p:nvGraphicFramePr>
        <p:xfrm>
          <a:off x="1030204" y="4419450"/>
          <a:ext cx="718554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5182">
                  <a:extLst>
                    <a:ext uri="{9D8B030D-6E8A-4147-A177-3AD203B41FA5}">
                      <a16:colId xmlns:a16="http://schemas.microsoft.com/office/drawing/2014/main" val="2719620563"/>
                    </a:ext>
                  </a:extLst>
                </a:gridCol>
                <a:gridCol w="2395182">
                  <a:extLst>
                    <a:ext uri="{9D8B030D-6E8A-4147-A177-3AD203B41FA5}">
                      <a16:colId xmlns:a16="http://schemas.microsoft.com/office/drawing/2014/main" val="866539855"/>
                    </a:ext>
                  </a:extLst>
                </a:gridCol>
                <a:gridCol w="2395182">
                  <a:extLst>
                    <a:ext uri="{9D8B030D-6E8A-4147-A177-3AD203B41FA5}">
                      <a16:colId xmlns:a16="http://schemas.microsoft.com/office/drawing/2014/main" val="1454214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Technical Architecture </a:t>
                      </a:r>
                      <a:br>
                        <a:rPr lang="en-US" sz="1400" b="0" dirty="0"/>
                      </a:br>
                      <a:r>
                        <a:rPr lang="en-US" sz="1400" b="0" dirty="0"/>
                        <a:t>and Specifications</a:t>
                      </a:r>
                    </a:p>
                  </a:txBody>
                  <a:tcPr>
                    <a:solidFill>
                      <a:srgbClr val="0051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Semantic Content for Reference Models</a:t>
                      </a:r>
                    </a:p>
                  </a:txBody>
                  <a:tcPr>
                    <a:solidFill>
                      <a:srgbClr val="0051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097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629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108172-3364-43D6-BBB0-538CAC90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631" y="289622"/>
            <a:ext cx="8089900" cy="647172"/>
          </a:xfrm>
        </p:spPr>
        <p:txBody>
          <a:bodyPr/>
          <a:lstStyle/>
          <a:p>
            <a:pPr algn="l"/>
            <a:r>
              <a:rPr lang="en-US" dirty="0"/>
              <a:t>NIEM DOMAINS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1976B4-F124-40C5-A093-A38D7448A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1" y="1062030"/>
            <a:ext cx="4799809" cy="47998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4631" y="1083293"/>
            <a:ext cx="2065227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005170"/>
                </a:solidFill>
              </a:rPr>
              <a:t>Agriculture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005170"/>
                </a:solidFill>
              </a:rPr>
              <a:t>Biometrics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005170"/>
                </a:solidFill>
              </a:rPr>
              <a:t>CBRN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005170"/>
                </a:solidFill>
              </a:rPr>
              <a:t>Cyber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005170"/>
                </a:solidFill>
              </a:rPr>
              <a:t>Emergency </a:t>
            </a:r>
            <a:br>
              <a:rPr lang="en-US" sz="1400" b="1" dirty="0">
                <a:solidFill>
                  <a:srgbClr val="005170"/>
                </a:solidFill>
              </a:rPr>
            </a:br>
            <a:r>
              <a:rPr lang="en-US" sz="1400" b="1" dirty="0">
                <a:solidFill>
                  <a:srgbClr val="005170"/>
                </a:solidFill>
              </a:rPr>
              <a:t>Management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005170"/>
                </a:solidFill>
              </a:rPr>
              <a:t>Human Services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005170"/>
                </a:solidFill>
              </a:rPr>
              <a:t>Immigration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005170"/>
                </a:solidFill>
              </a:rPr>
              <a:t>Intelligence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005170"/>
                </a:solidFill>
              </a:rPr>
              <a:t>International Trade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005170"/>
                </a:solidFill>
              </a:rPr>
              <a:t>Justice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005170"/>
                </a:solidFill>
              </a:rPr>
              <a:t>Maritime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005170"/>
                </a:solidFill>
              </a:rPr>
              <a:t>Military Operations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005170"/>
                </a:solidFill>
              </a:rPr>
              <a:t>Screening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005170"/>
                </a:solidFill>
              </a:rPr>
              <a:t>Surface </a:t>
            </a:r>
            <a:br>
              <a:rPr lang="en-US" sz="1400" b="1" dirty="0">
                <a:solidFill>
                  <a:srgbClr val="005170"/>
                </a:solidFill>
              </a:rPr>
            </a:br>
            <a:r>
              <a:rPr lang="en-US" sz="1400" b="1" dirty="0">
                <a:solidFill>
                  <a:srgbClr val="005170"/>
                </a:solidFill>
              </a:rPr>
              <a:t>Transportation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38564" y="2420596"/>
            <a:ext cx="1883332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005170"/>
                </a:solidFill>
              </a:rPr>
              <a:t>Planned Domains </a:t>
            </a:r>
            <a:br>
              <a:rPr lang="en-US" sz="1400" b="1" dirty="0">
                <a:solidFill>
                  <a:srgbClr val="005170"/>
                </a:solidFill>
              </a:rPr>
            </a:br>
            <a:r>
              <a:rPr lang="en-US" sz="1400" b="1" dirty="0">
                <a:solidFill>
                  <a:srgbClr val="005170"/>
                </a:solidFill>
              </a:rPr>
              <a:t>&amp; Communities </a:t>
            </a:r>
            <a:br>
              <a:rPr lang="en-US" sz="1400" b="1" dirty="0">
                <a:solidFill>
                  <a:srgbClr val="005170"/>
                </a:solidFill>
              </a:rPr>
            </a:br>
            <a:r>
              <a:rPr lang="en-US" sz="1400" b="1" dirty="0">
                <a:solidFill>
                  <a:srgbClr val="005170"/>
                </a:solidFill>
              </a:rPr>
              <a:t>of Interest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5170"/>
                </a:solidFill>
              </a:rPr>
              <a:t>Statistics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5170"/>
                </a:solidFill>
              </a:rPr>
              <a:t>Health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5170"/>
                </a:solidFill>
              </a:rPr>
              <a:t>METOC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5170"/>
                </a:solidFill>
              </a:rPr>
              <a:t>Logistics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5170"/>
                </a:solidFill>
              </a:rPr>
              <a:t>Humanitarian Aid</a:t>
            </a:r>
          </a:p>
        </p:txBody>
      </p:sp>
    </p:spTree>
    <p:extLst>
      <p:ext uri="{BB962C8B-B14F-4D97-AF65-F5344CB8AC3E}">
        <p14:creationId xmlns:p14="http://schemas.microsoft.com/office/powerpoint/2010/main" val="3123846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hart, sunburst chart&#10;&#10;Description automatically generated">
            <a:extLst>
              <a:ext uri="{FF2B5EF4-FFF2-40B4-BE49-F238E27FC236}">
                <a16:creationId xmlns:a16="http://schemas.microsoft.com/office/drawing/2014/main" id="{487AC1FB-67A8-4802-80C4-020BC108A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153" y="938341"/>
            <a:ext cx="6228788" cy="5433482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0F4A2731-6982-47D4-9B01-509D464B1A04}"/>
              </a:ext>
            </a:extLst>
          </p:cNvPr>
          <p:cNvSpPr txBox="1">
            <a:spLocks/>
          </p:cNvSpPr>
          <p:nvPr/>
        </p:nvSpPr>
        <p:spPr>
          <a:xfrm>
            <a:off x="191294" y="210989"/>
            <a:ext cx="8089900" cy="811358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 cap="all" spc="-80">
                <a:solidFill>
                  <a:srgbClr val="00506F"/>
                </a:solidFill>
                <a:effectLst/>
                <a:latin typeface="Tw Cen MT"/>
                <a:ea typeface="+mj-ea"/>
                <a:cs typeface="Tw Cen MT"/>
              </a:defRPr>
            </a:lvl1pPr>
          </a:lstStyle>
          <a:p>
            <a:pPr algn="l"/>
            <a:r>
              <a:rPr lang="en-US" dirty="0"/>
              <a:t>Solution is Domain homogenization</a:t>
            </a:r>
          </a:p>
          <a:p>
            <a:pPr algn="l"/>
            <a:r>
              <a:rPr lang="en-US" dirty="0"/>
              <a:t>For scenarios </a:t>
            </a:r>
          </a:p>
        </p:txBody>
      </p:sp>
    </p:spTree>
    <p:extLst>
      <p:ext uri="{BB962C8B-B14F-4D97-AF65-F5344CB8AC3E}">
        <p14:creationId xmlns:p14="http://schemas.microsoft.com/office/powerpoint/2010/main" val="1877532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82CA2-1FAC-9C48-B879-2CCB6CA12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niem technology</a:t>
            </a:r>
            <a:br>
              <a:rPr lang="en-US" dirty="0"/>
            </a:br>
            <a:r>
              <a:rPr lang="en-US" sz="2800" dirty="0"/>
              <a:t>the data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C3912-8D8A-B742-8276-38429F6EF83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374924"/>
            <a:ext cx="4251277" cy="328136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000" b="1" dirty="0">
                <a:solidFill>
                  <a:srgbClr val="000000"/>
                </a:solidFill>
              </a:rPr>
              <a:t>NIEM Core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0000"/>
                </a:solidFill>
              </a:rPr>
              <a:t>Data elements commonly agreed upon across all domains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b="1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0000"/>
                </a:solidFill>
              </a:rPr>
              <a:t>NIEM Domains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0000"/>
                </a:solidFill>
              </a:rPr>
              <a:t>Mission-specific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data elements unique to a domain expanding beyond the core</a:t>
            </a:r>
          </a:p>
        </p:txBody>
      </p:sp>
      <p:pic>
        <p:nvPicPr>
          <p:cNvPr id="8" name="Picture 7" descr="Open book">
            <a:extLst>
              <a:ext uri="{FF2B5EF4-FFF2-40B4-BE49-F238E27FC236}">
                <a16:creationId xmlns:a16="http://schemas.microsoft.com/office/drawing/2014/main" id="{73D12B25-E4A4-D048-9BA6-2725CFAAE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036" y="3714299"/>
            <a:ext cx="1683608" cy="11236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EF2E64-D677-8E46-AD53-AB7AF72DBB3E}"/>
              </a:ext>
            </a:extLst>
          </p:cNvPr>
          <p:cNvSpPr txBox="1"/>
          <p:nvPr/>
        </p:nvSpPr>
        <p:spPr>
          <a:xfrm>
            <a:off x="7486310" y="3716657"/>
            <a:ext cx="1538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Naming and Design Rules</a:t>
            </a:r>
          </a:p>
        </p:txBody>
      </p:sp>
      <p:pic>
        <p:nvPicPr>
          <p:cNvPr id="7" name="Picture 6" descr="wordle.png">
            <a:extLst>
              <a:ext uri="{FF2B5EF4-FFF2-40B4-BE49-F238E27FC236}">
                <a16:creationId xmlns:a16="http://schemas.microsoft.com/office/drawing/2014/main" id="{911D4A07-FD80-4709-857C-1436C51EC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12" y="1310185"/>
            <a:ext cx="3771888" cy="186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3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82CA2-1FAC-9C48-B879-2CCB6CA12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niem technology</a:t>
            </a:r>
            <a:br>
              <a:rPr lang="en-US" dirty="0"/>
            </a:br>
            <a:r>
              <a:rPr lang="en-US" sz="2800" dirty="0"/>
              <a:t>methodology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EBACBD46-F51C-4DC8-B7E5-C43FC4D68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237" y="1090451"/>
            <a:ext cx="3975099" cy="39750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8125306-9C4E-4FB8-AFCB-F04BD72BFEF0}"/>
              </a:ext>
            </a:extLst>
          </p:cNvPr>
          <p:cNvSpPr/>
          <p:nvPr/>
        </p:nvSpPr>
        <p:spPr>
          <a:xfrm>
            <a:off x="361664" y="1361702"/>
            <a:ext cx="432634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Information Exchange Package Documentation </a:t>
            </a:r>
          </a:p>
          <a:p>
            <a:r>
              <a:rPr lang="en-US" sz="2800" b="1" dirty="0">
                <a:solidFill>
                  <a:srgbClr val="000000"/>
                </a:solidFill>
              </a:rPr>
              <a:t>(IEPD)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 structured template for specifying the content of exchanges</a:t>
            </a:r>
          </a:p>
        </p:txBody>
      </p:sp>
    </p:spTree>
    <p:extLst>
      <p:ext uri="{BB962C8B-B14F-4D97-AF65-F5344CB8AC3E}">
        <p14:creationId xmlns:p14="http://schemas.microsoft.com/office/powerpoint/2010/main" val="83081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10804-0C23-4346-939E-C3FAE4B0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Audience-Specific IEPDs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827E3E-64A3-4378-B7FF-F7A808415FAD}"/>
              </a:ext>
            </a:extLst>
          </p:cNvPr>
          <p:cNvSpPr txBox="1"/>
          <p:nvPr/>
        </p:nvSpPr>
        <p:spPr>
          <a:xfrm>
            <a:off x="447441" y="1561315"/>
            <a:ext cx="8099659" cy="819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100" b="1" dirty="0">
                <a:solidFill>
                  <a:srgbClr val="000000"/>
                </a:solidFill>
                <a:latin typeface="Merriweather"/>
              </a:rPr>
              <a:t>IEPD Name</a:t>
            </a:r>
          </a:p>
          <a:p>
            <a:pPr algn="l"/>
            <a:endParaRPr lang="en-US" sz="825" b="1" dirty="0">
              <a:solidFill>
                <a:srgbClr val="000000"/>
              </a:solidFill>
              <a:latin typeface="Merriweather"/>
            </a:endParaRPr>
          </a:p>
          <a:p>
            <a:pPr algn="l"/>
            <a:r>
              <a:rPr lang="en-US" dirty="0">
                <a:solidFill>
                  <a:srgbClr val="000000"/>
                </a:solidFill>
                <a:latin typeface="Source Sans Pro" panose="020B0503030403020204" pitchFamily="34" charset="0"/>
              </a:rPr>
              <a:t>IEPD Description</a:t>
            </a:r>
          </a:p>
        </p:txBody>
      </p:sp>
    </p:spTree>
    <p:extLst>
      <p:ext uri="{BB962C8B-B14F-4D97-AF65-F5344CB8AC3E}">
        <p14:creationId xmlns:p14="http://schemas.microsoft.com/office/powerpoint/2010/main" val="137867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AB935-C124-F240-B444-38C4784A1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9153" y="2655276"/>
            <a:ext cx="3353840" cy="103250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5170"/>
                </a:solidFill>
              </a:rPr>
              <a:t>SLTT </a:t>
            </a:r>
            <a:br>
              <a:rPr lang="en-US" sz="2700" dirty="0">
                <a:solidFill>
                  <a:srgbClr val="005170"/>
                </a:solidFill>
              </a:rPr>
            </a:br>
            <a:r>
              <a:rPr lang="en-US" sz="4000" dirty="0">
                <a:solidFill>
                  <a:srgbClr val="005170"/>
                </a:solidFill>
              </a:rPr>
              <a:t>Tiger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0F7EE8-4888-0546-BD9D-6C1763DF3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686" y="329307"/>
            <a:ext cx="6928338" cy="91209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5170"/>
                </a:solidFill>
              </a:rPr>
              <a:t>State, Local, Tribal and Territorial (SLTT) Information Exchange</a:t>
            </a:r>
          </a:p>
        </p:txBody>
      </p:sp>
      <p:pic>
        <p:nvPicPr>
          <p:cNvPr id="5" name="Picture 4" descr="A tiger with her cub">
            <a:extLst>
              <a:ext uri="{FF2B5EF4-FFF2-40B4-BE49-F238E27FC236}">
                <a16:creationId xmlns:a16="http://schemas.microsoft.com/office/drawing/2014/main" id="{68595A99-A99C-444B-8829-85E04A08B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8" r="7970" b="-1"/>
          <a:stretch/>
        </p:blipFill>
        <p:spPr>
          <a:xfrm>
            <a:off x="585114" y="1758975"/>
            <a:ext cx="4364955" cy="3857620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6556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1A6E6-62AE-1F4E-B7A8-FAC86483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9564"/>
            <a:ext cx="8089900" cy="683075"/>
          </a:xfrm>
        </p:spPr>
        <p:txBody>
          <a:bodyPr/>
          <a:lstStyle/>
          <a:p>
            <a:pPr algn="l"/>
            <a:r>
              <a:rPr lang="en-US" dirty="0"/>
              <a:t>NIEM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6BE0C-4D8B-634B-B9C3-7679C24EFC0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82138" y="841115"/>
            <a:ext cx="8229600" cy="4445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0000"/>
                </a:solidFill>
              </a:rPr>
              <a:t>Tool Catalog</a:t>
            </a:r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Information exchange (IEPD) development</a:t>
            </a:r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Model management​</a:t>
            </a:r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Model search and discovery</a:t>
            </a:r>
          </a:p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Information exchange storage, search, and discovery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000000"/>
                </a:solidFill>
              </a:rPr>
              <a:t>On-line training classes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000000"/>
                </a:solidFill>
              </a:rPr>
              <a:t>Migration and other technical assistance</a:t>
            </a:r>
          </a:p>
        </p:txBody>
      </p:sp>
    </p:spTree>
    <p:extLst>
      <p:ext uri="{BB962C8B-B14F-4D97-AF65-F5344CB8AC3E}">
        <p14:creationId xmlns:p14="http://schemas.microsoft.com/office/powerpoint/2010/main" val="266680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B29FB4-9011-EB4E-9008-8105528DB4B3}"/>
              </a:ext>
            </a:extLst>
          </p:cNvPr>
          <p:cNvSpPr txBox="1">
            <a:spLocks/>
          </p:cNvSpPr>
          <p:nvPr/>
        </p:nvSpPr>
        <p:spPr>
          <a:xfrm>
            <a:off x="275812" y="996398"/>
            <a:ext cx="7963056" cy="4085069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3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Tx/>
              <a:buFont typeface="Arial"/>
              <a:buChar char="–"/>
              <a:defRPr sz="28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24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–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»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 b="1" dirty="0">
                <a:solidFill>
                  <a:srgbClr val="000000"/>
                </a:solidFill>
              </a:rPr>
              <a:t>Examples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300" dirty="0">
                <a:solidFill>
                  <a:srgbClr val="000000"/>
                </a:solidFill>
              </a:rPr>
              <a:t>ANSI 42.42 Radiological Nuclear detectors – CBRN Domain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300" dirty="0">
                <a:solidFill>
                  <a:srgbClr val="000000"/>
                </a:solidFill>
              </a:rPr>
              <a:t>ANSI APCO Alarm Monitoring Company to Public Safety Answering Point (PSAP)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300" dirty="0">
                <a:solidFill>
                  <a:srgbClr val="000000"/>
                </a:solidFill>
              </a:rPr>
              <a:t>OASIS EXDL, </a:t>
            </a:r>
            <a:r>
              <a:rPr lang="en-US" sz="23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Emergency Data Exchange Language FEMA (Emergency Management Domain)</a:t>
            </a:r>
            <a:endParaRPr lang="en-US" sz="23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300" dirty="0">
                <a:solidFill>
                  <a:srgbClr val="000000"/>
                </a:solidFill>
              </a:rPr>
              <a:t>NIST Big Data Framework Vol 7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300" dirty="0">
                <a:solidFill>
                  <a:srgbClr val="000000"/>
                </a:solidFill>
              </a:rPr>
              <a:t>National Fire Protection NFPA 950 calls for compliance with NIEM</a:t>
            </a:r>
            <a:br>
              <a:rPr lang="en-US" sz="2300" dirty="0">
                <a:solidFill>
                  <a:srgbClr val="000000"/>
                </a:solidFill>
              </a:rPr>
            </a:br>
            <a:r>
              <a:rPr lang="en-US" sz="2300" dirty="0">
                <a:solidFill>
                  <a:srgbClr val="000000"/>
                </a:solidFill>
              </a:rPr>
              <a:t>Emergency Incident Data Document (EIDD) IEPD – NISTIR 8255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300" dirty="0">
                <a:solidFill>
                  <a:srgbClr val="000000"/>
                </a:solidFill>
              </a:rPr>
              <a:t>Biometrics ANSI/NIST ITL Standard – Biometrics Domain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300" dirty="0">
                <a:solidFill>
                  <a:srgbClr val="000000"/>
                </a:solidFill>
              </a:rPr>
              <a:t>Biometric Conformance Test Software (BioCTS)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300" dirty="0">
                <a:solidFill>
                  <a:srgbClr val="000000"/>
                </a:solidFill>
              </a:rPr>
              <a:t>Model Minimum Uniform Crash Criteria Guideline (MMUCC) – </a:t>
            </a:r>
            <a:br>
              <a:rPr lang="en-US" sz="2300" dirty="0">
                <a:solidFill>
                  <a:srgbClr val="000000"/>
                </a:solidFill>
              </a:rPr>
            </a:br>
            <a:r>
              <a:rPr lang="en-US" sz="2300" dirty="0">
                <a:solidFill>
                  <a:srgbClr val="000000"/>
                </a:solidFill>
              </a:rPr>
              <a:t>Department of Transportation</a:t>
            </a:r>
          </a:p>
          <a:p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2DB4EC-7E05-4C63-8791-755C725F6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8275"/>
            <a:ext cx="8089900" cy="471534"/>
          </a:xfrm>
        </p:spPr>
        <p:txBody>
          <a:bodyPr/>
          <a:lstStyle/>
          <a:p>
            <a:pPr algn="l"/>
            <a:r>
              <a:rPr lang="en-US" dirty="0"/>
              <a:t>Standards based on niem</a:t>
            </a:r>
          </a:p>
        </p:txBody>
      </p:sp>
    </p:spTree>
    <p:extLst>
      <p:ext uri="{BB962C8B-B14F-4D97-AF65-F5344CB8AC3E}">
        <p14:creationId xmlns:p14="http://schemas.microsoft.com/office/powerpoint/2010/main" val="339828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B0F4587-1EB8-5941-B2C3-E0637FA10968}"/>
              </a:ext>
            </a:extLst>
          </p:cNvPr>
          <p:cNvSpPr/>
          <p:nvPr/>
        </p:nvSpPr>
        <p:spPr bwMode="auto">
          <a:xfrm>
            <a:off x="2800302" y="1269776"/>
            <a:ext cx="1533444" cy="1143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68580"/>
          <a:lstStyle/>
          <a:p>
            <a:pPr algn="ctr">
              <a:spcAft>
                <a:spcPts val="450"/>
              </a:spcAft>
              <a:defRPr/>
            </a:pPr>
            <a:r>
              <a:rPr lang="en-US" b="1" spc="-38" dirty="0">
                <a:solidFill>
                  <a:srgbClr val="00506F"/>
                </a:solidFill>
                <a:latin typeface="+mj-lt"/>
                <a:cs typeface="Arial"/>
              </a:rPr>
              <a:t>Consistency</a:t>
            </a:r>
          </a:p>
          <a:p>
            <a:pPr algn="ctr">
              <a:lnSpc>
                <a:spcPct val="110000"/>
              </a:lnSpc>
              <a:spcAft>
                <a:spcPts val="900"/>
              </a:spcAft>
              <a:defRPr/>
            </a:pP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</a:rPr>
              <a:t>NIEM provides consistency through reusable schema, which allows for many implementation options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92C5E5-05DB-9147-A711-297C49DB7A60}"/>
              </a:ext>
            </a:extLst>
          </p:cNvPr>
          <p:cNvSpPr/>
          <p:nvPr/>
        </p:nvSpPr>
        <p:spPr bwMode="auto">
          <a:xfrm>
            <a:off x="4502150" y="1253978"/>
            <a:ext cx="1785049" cy="1143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68580"/>
          <a:lstStyle/>
          <a:p>
            <a:pPr algn="ctr">
              <a:spcAft>
                <a:spcPts val="450"/>
              </a:spcAft>
              <a:defRPr/>
            </a:pPr>
            <a:r>
              <a:rPr lang="en-US" b="1" spc="-38" dirty="0">
                <a:solidFill>
                  <a:srgbClr val="00506F"/>
                </a:solidFill>
                <a:latin typeface="+mj-lt"/>
                <a:cs typeface="Arial"/>
              </a:rPr>
              <a:t>Development</a:t>
            </a:r>
          </a:p>
          <a:p>
            <a:pPr algn="ctr">
              <a:lnSpc>
                <a:spcPct val="110000"/>
              </a:lnSpc>
              <a:spcAft>
                <a:spcPts val="900"/>
              </a:spcAft>
              <a:defRPr/>
            </a:pP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</a:rPr>
              <a:t>Flexible and extendable, NIEM saves development time through agreed-upon elements, relationships, and formats independent of how information is stored in individual systems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86AC37-A774-A140-AA5C-FE6B2CA51D60}"/>
              </a:ext>
            </a:extLst>
          </p:cNvPr>
          <p:cNvSpPr/>
          <p:nvPr/>
        </p:nvSpPr>
        <p:spPr bwMode="auto">
          <a:xfrm>
            <a:off x="6427595" y="1269576"/>
            <a:ext cx="1401971" cy="1143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68580"/>
          <a:lstStyle/>
          <a:p>
            <a:pPr algn="ctr">
              <a:spcAft>
                <a:spcPts val="450"/>
              </a:spcAft>
              <a:defRPr/>
            </a:pPr>
            <a:r>
              <a:rPr lang="en-US" b="1" spc="-38" dirty="0">
                <a:solidFill>
                  <a:srgbClr val="00506F"/>
                </a:solidFill>
                <a:latin typeface="+mj-lt"/>
                <a:cs typeface="Arial"/>
              </a:rPr>
              <a:t>Support</a:t>
            </a:r>
          </a:p>
          <a:p>
            <a:pPr algn="ctr">
              <a:lnSpc>
                <a:spcPct val="110000"/>
              </a:lnSpc>
              <a:spcAft>
                <a:spcPts val="900"/>
              </a:spcAft>
              <a:defRPr/>
            </a:pPr>
            <a:r>
              <a:rPr lang="en-US" sz="1050" dirty="0">
                <a:solidFill>
                  <a:srgbClr val="686868"/>
                </a:solidFill>
                <a:ea typeface="Calibri" panose="020F0502020204030204" pitchFamily="34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New users can leverage what already exists and engage directly with other NIEM members for assistance</a:t>
            </a:r>
            <a:endParaRPr lang="en-US" sz="1050" dirty="0">
              <a:solidFill>
                <a:srgbClr val="000000"/>
              </a:solidFill>
              <a:latin typeface="Arial Narrow" panose="020B0606020202030204" pitchFamily="34" charset="0"/>
              <a:cs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0A3B13C-2FF7-534A-9A21-D470F6607BB4}"/>
              </a:ext>
            </a:extLst>
          </p:cNvPr>
          <p:cNvGrpSpPr/>
          <p:nvPr/>
        </p:nvGrpSpPr>
        <p:grpSpPr>
          <a:xfrm>
            <a:off x="2279176" y="2853559"/>
            <a:ext cx="5056496" cy="581471"/>
            <a:chOff x="1726933" y="3229027"/>
            <a:chExt cx="6063063" cy="775295"/>
          </a:xfrm>
        </p:grpSpPr>
        <p:sp>
          <p:nvSpPr>
            <p:cNvPr id="10" name="Flowchart: Merge 3">
              <a:extLst>
                <a:ext uri="{FF2B5EF4-FFF2-40B4-BE49-F238E27FC236}">
                  <a16:creationId xmlns:a16="http://schemas.microsoft.com/office/drawing/2014/main" id="{00E4CA0A-FD04-6642-B62C-7FC280D58E32}"/>
                </a:ext>
              </a:extLst>
            </p:cNvPr>
            <p:cNvSpPr/>
            <p:nvPr/>
          </p:nvSpPr>
          <p:spPr>
            <a:xfrm>
              <a:off x="1726933" y="3229027"/>
              <a:ext cx="6063063" cy="775295"/>
            </a:xfrm>
            <a:prstGeom prst="flowChartMerge">
              <a:avLst/>
            </a:prstGeom>
            <a:solidFill>
              <a:srgbClr val="00517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owchart: Merge 4">
              <a:extLst>
                <a:ext uri="{FF2B5EF4-FFF2-40B4-BE49-F238E27FC236}">
                  <a16:creationId xmlns:a16="http://schemas.microsoft.com/office/drawing/2014/main" id="{FA48477D-72C9-0443-A101-C6D619FFE69C}"/>
                </a:ext>
              </a:extLst>
            </p:cNvPr>
            <p:cNvSpPr/>
            <p:nvPr/>
          </p:nvSpPr>
          <p:spPr>
            <a:xfrm>
              <a:off x="2682062" y="3238050"/>
              <a:ext cx="4048126" cy="55403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005" tIns="40005" rIns="40005" bIns="40005" spcCol="1270" anchor="ctr"/>
            <a:lstStyle/>
            <a:p>
              <a:pPr algn="ctr" defTabSz="466725">
                <a:defRPr/>
              </a:pPr>
              <a:r>
                <a:rPr lang="en-US" sz="1400" b="1" dirty="0">
                  <a:latin typeface="Arial" pitchFamily="34" charset="0"/>
                  <a:cs typeface="Arial" pitchFamily="34" charset="0"/>
                </a:rPr>
                <a:t>which leads to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2063733-7F74-8447-B76E-AAD13B7FDC66}"/>
              </a:ext>
            </a:extLst>
          </p:cNvPr>
          <p:cNvSpPr txBox="1"/>
          <p:nvPr/>
        </p:nvSpPr>
        <p:spPr>
          <a:xfrm>
            <a:off x="1119317" y="3473723"/>
            <a:ext cx="685800" cy="68580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>
              <a:defRPr/>
            </a:pPr>
            <a:endParaRPr lang="en-US" sz="1200" dirty="0" err="1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A9FBFB-4E3F-F445-B120-7E322D1546BE}"/>
              </a:ext>
            </a:extLst>
          </p:cNvPr>
          <p:cNvSpPr txBox="1"/>
          <p:nvPr/>
        </p:nvSpPr>
        <p:spPr>
          <a:xfrm>
            <a:off x="1012160" y="3618980"/>
            <a:ext cx="685800" cy="68580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>
              <a:defRPr/>
            </a:pPr>
            <a:endParaRPr lang="en-US" sz="1200" dirty="0" err="1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1A9113-4A52-324A-8065-28C708735A40}"/>
              </a:ext>
            </a:extLst>
          </p:cNvPr>
          <p:cNvSpPr/>
          <p:nvPr/>
        </p:nvSpPr>
        <p:spPr bwMode="auto">
          <a:xfrm>
            <a:off x="1057443" y="1269776"/>
            <a:ext cx="1631599" cy="1143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68580"/>
          <a:lstStyle/>
          <a:p>
            <a:pPr algn="ctr">
              <a:spcAft>
                <a:spcPts val="450"/>
              </a:spcAft>
              <a:defRPr/>
            </a:pPr>
            <a:r>
              <a:rPr lang="en-US" b="1" spc="-38" dirty="0">
                <a:solidFill>
                  <a:srgbClr val="005170"/>
                </a:solidFill>
                <a:latin typeface="+mj-lt"/>
                <a:cs typeface="Arial"/>
              </a:rPr>
              <a:t>Collaboration</a:t>
            </a:r>
          </a:p>
          <a:p>
            <a:pPr algn="ctr">
              <a:lnSpc>
                <a:spcPct val="110000"/>
              </a:lnSpc>
              <a:spcAft>
                <a:spcPts val="900"/>
              </a:spcAft>
              <a:defRPr/>
            </a:pP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</a:rPr>
              <a:t>NIEM brings stakeholders together through reuse and community engagement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3BC68E5-62FC-6042-92E3-26A5549DF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 algn="l"/>
            <a:r>
              <a:rPr lang="en-US" sz="2700" dirty="0">
                <a:solidFill>
                  <a:srgbClr val="005170"/>
                </a:solidFill>
              </a:rPr>
              <a:t>Why NIEM? 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C07A147D-85F9-4CFB-967D-193BECAAB2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540181"/>
              </p:ext>
            </p:extLst>
          </p:nvPr>
        </p:nvGraphicFramePr>
        <p:xfrm>
          <a:off x="1759424" y="3664700"/>
          <a:ext cx="60960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75862624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77382263"/>
                    </a:ext>
                  </a:extLst>
                </a:gridCol>
                <a:gridCol w="1574979">
                  <a:extLst>
                    <a:ext uri="{9D8B030D-6E8A-4147-A177-3AD203B41FA5}">
                      <a16:colId xmlns:a16="http://schemas.microsoft.com/office/drawing/2014/main" val="1091021828"/>
                    </a:ext>
                  </a:extLst>
                </a:gridCol>
                <a:gridCol w="1473021">
                  <a:extLst>
                    <a:ext uri="{9D8B030D-6E8A-4147-A177-3AD203B41FA5}">
                      <a16:colId xmlns:a16="http://schemas.microsoft.com/office/drawing/2014/main" val="2687174538"/>
                    </a:ext>
                  </a:extLst>
                </a:gridCol>
              </a:tblGrid>
              <a:tr h="74936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5170"/>
                          </a:solidFill>
                        </a:rPr>
                        <a:t>Lower Development Costs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5170"/>
                          </a:solidFill>
                        </a:rPr>
                        <a:t>Enhanced Mission Capabilities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5170"/>
                          </a:solidFill>
                        </a:rPr>
                        <a:t>Common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5170"/>
                          </a:solidFill>
                        </a:rPr>
                        <a:t>Reduced Maintenance Costs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8101572"/>
                  </a:ext>
                </a:extLst>
              </a:tr>
              <a:tr h="53079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5170"/>
                          </a:solidFill>
                        </a:rPr>
                        <a:t>Faster 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005170"/>
                          </a:solidFill>
                        </a:rPr>
                        <a:t>Mediation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5170"/>
                          </a:solidFill>
                        </a:rPr>
                        <a:t>Rapid Implementation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5170"/>
                          </a:solidFill>
                        </a:rPr>
                        <a:t>Increased Interoperability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5170"/>
                          </a:solidFill>
                        </a:rPr>
                        <a:t>Reuse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289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85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866C66-261E-4FE2-8570-D203D45B3D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Niem SUCCESS STORY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4FF85E-F57A-4CE4-AFA6-0F438495E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6030FC-FB78-5E4D-92EA-5D9433591EA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120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F9407D-92B6-CD42-9596-B7596BB3D522}"/>
              </a:ext>
            </a:extLst>
          </p:cNvPr>
          <p:cNvSpPr txBox="1">
            <a:spLocks/>
          </p:cNvSpPr>
          <p:nvPr/>
        </p:nvSpPr>
        <p:spPr>
          <a:xfrm>
            <a:off x="1143001" y="1719713"/>
            <a:ext cx="6857999" cy="1467453"/>
          </a:xfrm>
          <a:prstGeom prst="rect">
            <a:avLst/>
          </a:prstGeom>
          <a:effectLst/>
        </p:spPr>
        <p:txBody>
          <a:bodyPr/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kern="1200" cap="all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sz="2400" spc="-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063531E3-084A-1A47-9E5A-62CECE8A3476}"/>
              </a:ext>
            </a:extLst>
          </p:cNvPr>
          <p:cNvSpPr txBox="1">
            <a:spLocks/>
          </p:cNvSpPr>
          <p:nvPr/>
        </p:nvSpPr>
        <p:spPr>
          <a:xfrm>
            <a:off x="1909553" y="2453439"/>
            <a:ext cx="5042125" cy="82444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3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Tx/>
              <a:buFont typeface="Arial"/>
              <a:buChar char="–"/>
              <a:defRPr sz="28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24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–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»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spc="-38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5A92CA8-D434-A648-9BC5-2AE1EAA96570}"/>
              </a:ext>
            </a:extLst>
          </p:cNvPr>
          <p:cNvSpPr txBox="1">
            <a:spLocks/>
          </p:cNvSpPr>
          <p:nvPr/>
        </p:nvSpPr>
        <p:spPr>
          <a:xfrm>
            <a:off x="337390" y="862714"/>
            <a:ext cx="7591959" cy="650231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b="1" i="0" kern="1200" cap="all">
                <a:solidFill>
                  <a:schemeClr val="bg1"/>
                </a:solidFill>
                <a:latin typeface="Arial Black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en-US" sz="2000" cap="none" spc="-75" dirty="0">
                <a:solidFill>
                  <a:srgbClr val="000000"/>
                </a:solidFill>
                <a:latin typeface="+mj-lt"/>
              </a:rPr>
              <a:t>NIEM Impact - Pharmaceutical Drug Monitoring</a:t>
            </a:r>
            <a:endParaRPr lang="en-US" sz="2000" b="0" cap="none" spc="-75" dirty="0">
              <a:solidFill>
                <a:srgbClr val="000000"/>
              </a:solidFill>
              <a:latin typeface="+mn-lt"/>
            </a:endParaRPr>
          </a:p>
          <a:p>
            <a:pPr algn="l">
              <a:lnSpc>
                <a:spcPct val="80000"/>
              </a:lnSpc>
            </a:pPr>
            <a:r>
              <a:rPr lang="en-US" sz="2000" cap="none" spc="-38" dirty="0">
                <a:solidFill>
                  <a:srgbClr val="000000"/>
                </a:solidFill>
                <a:latin typeface="+mn-lt"/>
              </a:rPr>
              <a:t>Standard Prescription Monitoring </a:t>
            </a:r>
          </a:p>
          <a:p>
            <a:pPr algn="l">
              <a:lnSpc>
                <a:spcPct val="80000"/>
              </a:lnSpc>
            </a:pPr>
            <a:r>
              <a:rPr lang="en-US" sz="2000" cap="none" spc="-38" dirty="0">
                <a:solidFill>
                  <a:srgbClr val="000000"/>
                </a:solidFill>
                <a:latin typeface="+mn-lt"/>
              </a:rPr>
              <a:t>Information Exchange (PMIX)</a:t>
            </a:r>
          </a:p>
          <a:p>
            <a:pPr algn="l">
              <a:lnSpc>
                <a:spcPct val="80000"/>
              </a:lnSpc>
            </a:pPr>
            <a:endParaRPr lang="en-US" sz="2000" b="0" cap="none" spc="-75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5EC7E-C455-4B5F-BD3A-A7B9A7C74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65" y="212483"/>
            <a:ext cx="8089900" cy="650231"/>
          </a:xfrm>
        </p:spPr>
        <p:txBody>
          <a:bodyPr/>
          <a:lstStyle/>
          <a:p>
            <a:pPr algn="l"/>
            <a:r>
              <a:rPr lang="en-US" dirty="0"/>
              <a:t>NIEM SUCCESS STORY</a:t>
            </a:r>
          </a:p>
        </p:txBody>
      </p:sp>
      <p:pic>
        <p:nvPicPr>
          <p:cNvPr id="10" name="Picture 9" descr="A picture containing text, indoor, table, beverage&#10;&#10;Description automatically generated">
            <a:extLst>
              <a:ext uri="{FF2B5EF4-FFF2-40B4-BE49-F238E27FC236}">
                <a16:creationId xmlns:a16="http://schemas.microsoft.com/office/drawing/2014/main" id="{A619F7AC-BF2D-46C8-B99F-09BA951E9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173" y="2059996"/>
            <a:ext cx="5110120" cy="340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7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F9407D-92B6-CD42-9596-B7596BB3D522}"/>
              </a:ext>
            </a:extLst>
          </p:cNvPr>
          <p:cNvSpPr txBox="1">
            <a:spLocks/>
          </p:cNvSpPr>
          <p:nvPr/>
        </p:nvSpPr>
        <p:spPr>
          <a:xfrm>
            <a:off x="1143001" y="1719713"/>
            <a:ext cx="6857999" cy="1467453"/>
          </a:xfrm>
          <a:prstGeom prst="rect">
            <a:avLst/>
          </a:prstGeom>
          <a:effectLst/>
        </p:spPr>
        <p:txBody>
          <a:bodyPr/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kern="1200" cap="all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sz="2400" spc="-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063531E3-084A-1A47-9E5A-62CECE8A3476}"/>
              </a:ext>
            </a:extLst>
          </p:cNvPr>
          <p:cNvSpPr txBox="1">
            <a:spLocks/>
          </p:cNvSpPr>
          <p:nvPr/>
        </p:nvSpPr>
        <p:spPr>
          <a:xfrm>
            <a:off x="1909553" y="2453439"/>
            <a:ext cx="5042125" cy="82444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3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Tx/>
              <a:buFont typeface="Arial"/>
              <a:buChar char="–"/>
              <a:defRPr sz="28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24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–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»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spc="-38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5A92CA8-D434-A648-9BC5-2AE1EAA96570}"/>
              </a:ext>
            </a:extLst>
          </p:cNvPr>
          <p:cNvSpPr txBox="1">
            <a:spLocks/>
          </p:cNvSpPr>
          <p:nvPr/>
        </p:nvSpPr>
        <p:spPr>
          <a:xfrm>
            <a:off x="337390" y="862714"/>
            <a:ext cx="6857999" cy="650231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b="1" i="0" kern="1200" cap="all">
                <a:solidFill>
                  <a:schemeClr val="bg1"/>
                </a:solidFill>
                <a:latin typeface="Arial Black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en-US" sz="2000" b="0" cap="none" spc="-75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5EC7E-C455-4B5F-BD3A-A7B9A7C74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65" y="289852"/>
            <a:ext cx="8089900" cy="650231"/>
          </a:xfrm>
        </p:spPr>
        <p:txBody>
          <a:bodyPr/>
          <a:lstStyle/>
          <a:p>
            <a:pPr algn="l"/>
            <a:r>
              <a:rPr lang="en-US" dirty="0"/>
              <a:t>Opioid crisis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D0980E-12DE-4BE0-9A26-8E1C46DE2B10}"/>
              </a:ext>
            </a:extLst>
          </p:cNvPr>
          <p:cNvSpPr/>
          <p:nvPr/>
        </p:nvSpPr>
        <p:spPr>
          <a:xfrm>
            <a:off x="276367" y="829119"/>
            <a:ext cx="85912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rgbClr val="000000"/>
                </a:solidFill>
              </a:rPr>
              <a:t>As diversion of controlled substances and their abuse escalates, 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</a:rPr>
              <a:t>how can we improve interstate monitoring of drug use?</a:t>
            </a:r>
            <a:br>
              <a:rPr lang="en-US" sz="2000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  <a:p>
            <a:pPr algn="ctr"/>
            <a:r>
              <a:rPr lang="en-US" sz="2000" b="1" dirty="0">
                <a:solidFill>
                  <a:srgbClr val="000000"/>
                </a:solidFill>
              </a:rPr>
              <a:t>How do we enable prescription drug monitors 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</a:rPr>
              <a:t>to </a:t>
            </a:r>
            <a:r>
              <a:rPr lang="en-US" sz="2000" b="1" u="sng" dirty="0">
                <a:solidFill>
                  <a:srgbClr val="000000"/>
                </a:solidFill>
                <a:effectLst>
                  <a:glow rad="139700">
                    <a:schemeClr val="bg1">
                      <a:alpha val="8000"/>
                    </a:schemeClr>
                  </a:glow>
                </a:effectLst>
              </a:rPr>
              <a:t>see across state lines</a:t>
            </a:r>
            <a:r>
              <a:rPr lang="en-US" sz="2000" b="1" dirty="0">
                <a:solidFill>
                  <a:srgbClr val="000000"/>
                </a:solidFill>
              </a:rPr>
              <a:t>? </a:t>
            </a:r>
            <a:endParaRPr lang="en-US" sz="2000" b="1" spc="-1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A prescription drug monitoring program (PDMP) is an electronic database that tracks controlled substance prescriptions in a state.">
            <a:extLst>
              <a:ext uri="{FF2B5EF4-FFF2-40B4-BE49-F238E27FC236}">
                <a16:creationId xmlns:a16="http://schemas.microsoft.com/office/drawing/2014/main" id="{1D8AEA73-7A58-4263-B43B-8322BD2EA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788" y="2667103"/>
            <a:ext cx="6066735" cy="317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82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41B4666-D1DC-B944-BDA8-490DF2E3204B}"/>
              </a:ext>
            </a:extLst>
          </p:cNvPr>
          <p:cNvSpPr/>
          <p:nvPr/>
        </p:nvSpPr>
        <p:spPr>
          <a:xfrm>
            <a:off x="550406" y="529794"/>
            <a:ext cx="804318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ts val="1500"/>
              </a:spcBef>
              <a:spcAft>
                <a:spcPts val="900"/>
              </a:spcAft>
              <a:buClr>
                <a:srgbClr val="103154"/>
              </a:buClr>
              <a:buSzPct val="90000"/>
            </a:pPr>
            <a:r>
              <a:rPr lang="en-US" b="1" dirty="0">
                <a:solidFill>
                  <a:srgbClr val="000000"/>
                </a:solidFill>
                <a:latin typeface=""/>
              </a:rPr>
              <a:t>Prior to NIEM</a:t>
            </a:r>
            <a:r>
              <a:rPr lang="en-US" dirty="0">
                <a:solidFill>
                  <a:srgbClr val="000000"/>
                </a:solidFill>
                <a:latin typeface=""/>
              </a:rPr>
              <a:t>, there was large gap in interstate reporting</a:t>
            </a:r>
          </a:p>
          <a:p>
            <a:pPr defTabSz="685800">
              <a:spcBef>
                <a:spcPts val="1500"/>
              </a:spcBef>
              <a:spcAft>
                <a:spcPts val="900"/>
              </a:spcAft>
              <a:buClr>
                <a:srgbClr val="103154"/>
              </a:buClr>
              <a:buSzPct val="90000"/>
            </a:pPr>
            <a:r>
              <a:rPr lang="en-US" dirty="0">
                <a:solidFill>
                  <a:srgbClr val="000000"/>
                </a:solidFill>
                <a:latin typeface=""/>
              </a:rPr>
              <a:t>As abuse and diversion escalated, law enforcement and health practitioners needed a standardized, scalable solution to share drug purchases and distribution </a:t>
            </a:r>
          </a:p>
        </p:txBody>
      </p:sp>
      <p:pic>
        <p:nvPicPr>
          <p:cNvPr id="4" name="Picture 3" descr="network.png">
            <a:extLst>
              <a:ext uri="{FF2B5EF4-FFF2-40B4-BE49-F238E27FC236}">
                <a16:creationId xmlns:a16="http://schemas.microsoft.com/office/drawing/2014/main" id="{7997A2F5-A1E7-B04F-BB93-4224DD611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643" y="1799106"/>
            <a:ext cx="3519402" cy="29093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D169D09-2F96-4EF8-8C65-187170EFD191}"/>
              </a:ext>
            </a:extLst>
          </p:cNvPr>
          <p:cNvSpPr/>
          <p:nvPr/>
        </p:nvSpPr>
        <p:spPr>
          <a:xfrm>
            <a:off x="550406" y="2459504"/>
            <a:ext cx="505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ts val="1500"/>
              </a:spcBef>
              <a:spcAft>
                <a:spcPts val="900"/>
              </a:spcAft>
              <a:buClr>
                <a:srgbClr val="103154"/>
              </a:buClr>
              <a:buSzPct val="90000"/>
            </a:pPr>
            <a:r>
              <a:rPr lang="en-US" sz="2000" b="1" dirty="0">
                <a:solidFill>
                  <a:srgbClr val="F47421"/>
                </a:solidFill>
                <a:latin typeface=""/>
              </a:rPr>
              <a:t>The Standard NIEM Prescription Monitoring Program Information Exchange assists prescribers, health agencies, and law enforcement in identifying potential abuse and diversion </a:t>
            </a:r>
          </a:p>
        </p:txBody>
      </p:sp>
    </p:spTree>
    <p:extLst>
      <p:ext uri="{BB962C8B-B14F-4D97-AF65-F5344CB8AC3E}">
        <p14:creationId xmlns:p14="http://schemas.microsoft.com/office/powerpoint/2010/main" val="156234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3F85511-6ABB-9C48-A609-293C9FE1EA4C}"/>
              </a:ext>
            </a:extLst>
          </p:cNvPr>
          <p:cNvSpPr txBox="1">
            <a:spLocks/>
          </p:cNvSpPr>
          <p:nvPr/>
        </p:nvSpPr>
        <p:spPr>
          <a:xfrm>
            <a:off x="457200" y="1591930"/>
            <a:ext cx="7789244" cy="30140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3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Tx/>
              <a:buFont typeface="Arial"/>
              <a:buChar char="–"/>
              <a:defRPr sz="28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24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–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»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Summary of specific benefits and opportunities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You can participate in the NIEM State, Local, Tribal, and Territorial (SLTT) Tiger Team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Potential grant funding for your NIEM initiatives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We are here to help you be successful</a:t>
            </a:r>
            <a:br>
              <a:rPr lang="en-US" sz="2100" dirty="0"/>
            </a:br>
            <a:endParaRPr lang="en-US" sz="21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B7E827-D14F-4B76-B8F9-E3ED10417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&lt;Focused Close tailored to the specific audience&gt;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22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1377E-DC49-494C-84CF-BC08973E2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292" y="1453940"/>
            <a:ext cx="8089900" cy="811358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957994-B834-4B7F-AD95-8D9DA6DA4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6030FC-FB78-5E4D-92EA-5D9433591EA9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1A49AA8-D209-418C-B321-D1480DC42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520597"/>
              </p:ext>
            </p:extLst>
          </p:nvPr>
        </p:nvGraphicFramePr>
        <p:xfrm>
          <a:off x="713365" y="2193594"/>
          <a:ext cx="7799754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9877">
                  <a:extLst>
                    <a:ext uri="{9D8B030D-6E8A-4147-A177-3AD203B41FA5}">
                      <a16:colId xmlns:a16="http://schemas.microsoft.com/office/drawing/2014/main" val="344295238"/>
                    </a:ext>
                  </a:extLst>
                </a:gridCol>
                <a:gridCol w="3899877">
                  <a:extLst>
                    <a:ext uri="{9D8B030D-6E8A-4147-A177-3AD203B41FA5}">
                      <a16:colId xmlns:a16="http://schemas.microsoft.com/office/drawing/2014/main" val="237657075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5170"/>
                          </a:solidFill>
                        </a:rPr>
                        <a:t>State, Local, Tribal and Territorial (SLTT) Tiger Team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5170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5170"/>
                          </a:solidFill>
                        </a:rPr>
                        <a:t>Co-Chairs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00517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0478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5170"/>
                          </a:solidFill>
                        </a:rPr>
                        <a:t>Mike Phillips</a:t>
                      </a:r>
                    </a:p>
                    <a:p>
                      <a:r>
                        <a:rPr lang="en-US" dirty="0">
                          <a:solidFill>
                            <a:srgbClr val="005170"/>
                          </a:solidFill>
                        </a:rPr>
                        <a:t>Vice President</a:t>
                      </a:r>
                    </a:p>
                    <a:p>
                      <a:r>
                        <a:rPr lang="en-US" dirty="0">
                          <a:solidFill>
                            <a:srgbClr val="005170"/>
                          </a:solidFill>
                        </a:rPr>
                        <a:t>SLG Innovation</a:t>
                      </a:r>
                    </a:p>
                    <a:p>
                      <a:r>
                        <a:rPr lang="en-US" sz="1600" dirty="0">
                          <a:solidFill>
                            <a:srgbClr val="005170"/>
                          </a:solidFill>
                        </a:rPr>
                        <a:t>michaelphillips@siginnovation.com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0" dirty="0">
                          <a:solidFill>
                            <a:srgbClr val="005170"/>
                          </a:solidFill>
                        </a:rPr>
                        <a:t>Paul Wormeli</a:t>
                      </a:r>
                    </a:p>
                    <a:p>
                      <a:pPr algn="r"/>
                      <a:r>
                        <a:rPr lang="en-US" dirty="0">
                          <a:solidFill>
                            <a:srgbClr val="005170"/>
                          </a:solidFill>
                        </a:rPr>
                        <a:t>Innovation Strategist</a:t>
                      </a:r>
                    </a:p>
                    <a:p>
                      <a:pPr algn="r"/>
                      <a:r>
                        <a:rPr lang="en-US" dirty="0">
                          <a:solidFill>
                            <a:srgbClr val="005170"/>
                          </a:solidFill>
                        </a:rPr>
                        <a:t>Wormeli Consulting, LLC</a:t>
                      </a:r>
                    </a:p>
                    <a:p>
                      <a:pPr algn="r"/>
                      <a:r>
                        <a:rPr lang="en-US" sz="1600" dirty="0">
                          <a:solidFill>
                            <a:srgbClr val="005170"/>
                          </a:solidFill>
                        </a:rPr>
                        <a:t>pwormeli@wormeliconsulting.com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586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781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3F9EAA-206A-4D9B-B3A9-9258A8C0C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6030FC-FB78-5E4D-92EA-5D9433591EA9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BD20EDD-73AE-42B6-B8C9-E68276EDE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132" y="1210234"/>
            <a:ext cx="6525558" cy="345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68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1377E-DC49-494C-84CF-BC08973E2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292" y="2040280"/>
            <a:ext cx="8089900" cy="811358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1A49AA8-D209-418C-B321-D1480DC42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027937"/>
              </p:ext>
            </p:extLst>
          </p:nvPr>
        </p:nvGraphicFramePr>
        <p:xfrm>
          <a:off x="713365" y="3047879"/>
          <a:ext cx="7799754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9877">
                  <a:extLst>
                    <a:ext uri="{9D8B030D-6E8A-4147-A177-3AD203B41FA5}">
                      <a16:colId xmlns:a16="http://schemas.microsoft.com/office/drawing/2014/main" val="344295238"/>
                    </a:ext>
                  </a:extLst>
                </a:gridCol>
                <a:gridCol w="3899877">
                  <a:extLst>
                    <a:ext uri="{9D8B030D-6E8A-4147-A177-3AD203B41FA5}">
                      <a16:colId xmlns:a16="http://schemas.microsoft.com/office/drawing/2014/main" val="237657075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>
                          <a:solidFill>
                            <a:srgbClr val="005170"/>
                          </a:solidFill>
                        </a:rPr>
                        <a:t>State, Local, Tribal and Territorial (SLTT) Tiger Team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5170"/>
                          </a:solidFill>
                        </a:rPr>
                        <a:t>Co-Chairs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00517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0478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5170"/>
                          </a:solidFill>
                        </a:rPr>
                        <a:t>Mike Phillips</a:t>
                      </a:r>
                    </a:p>
                    <a:p>
                      <a:r>
                        <a:rPr lang="en-US" dirty="0">
                          <a:solidFill>
                            <a:srgbClr val="005170"/>
                          </a:solidFill>
                        </a:rPr>
                        <a:t>Vice President</a:t>
                      </a:r>
                    </a:p>
                    <a:p>
                      <a:r>
                        <a:rPr lang="en-US" dirty="0">
                          <a:solidFill>
                            <a:srgbClr val="005170"/>
                          </a:solidFill>
                        </a:rPr>
                        <a:t>SLG Innovation</a:t>
                      </a:r>
                    </a:p>
                    <a:p>
                      <a:r>
                        <a:rPr lang="en-US" sz="1600" dirty="0">
                          <a:solidFill>
                            <a:srgbClr val="005170"/>
                          </a:solidFill>
                        </a:rPr>
                        <a:t>michaelphillips@siginnovation.com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0" dirty="0">
                          <a:solidFill>
                            <a:srgbClr val="005170"/>
                          </a:solidFill>
                        </a:rPr>
                        <a:t>Paul Wormeli</a:t>
                      </a:r>
                    </a:p>
                    <a:p>
                      <a:pPr algn="r"/>
                      <a:r>
                        <a:rPr lang="en-US" dirty="0">
                          <a:solidFill>
                            <a:srgbClr val="005170"/>
                          </a:solidFill>
                        </a:rPr>
                        <a:t>Innovation Strategist</a:t>
                      </a:r>
                    </a:p>
                    <a:p>
                      <a:pPr algn="r"/>
                      <a:r>
                        <a:rPr lang="en-US" dirty="0">
                          <a:solidFill>
                            <a:srgbClr val="005170"/>
                          </a:solidFill>
                        </a:rPr>
                        <a:t>Wormeli Consulting, LLC</a:t>
                      </a:r>
                    </a:p>
                    <a:p>
                      <a:pPr algn="r"/>
                      <a:r>
                        <a:rPr lang="en-US" sz="1600" dirty="0">
                          <a:solidFill>
                            <a:srgbClr val="005170"/>
                          </a:solidFill>
                        </a:rPr>
                        <a:t>pwormeli@wormeliconsulting.com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586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406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175421-2D2A-4D0A-9CBA-3EB9AD5BA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2374024"/>
            <a:ext cx="8089900" cy="811358"/>
          </a:xfrm>
        </p:spPr>
        <p:txBody>
          <a:bodyPr/>
          <a:lstStyle/>
          <a:p>
            <a:r>
              <a:rPr lang="en-US" dirty="0">
                <a:solidFill>
                  <a:srgbClr val="F47421"/>
                </a:solidFill>
              </a:rPr>
              <a:t>Back up additional </a:t>
            </a:r>
            <a:r>
              <a:rPr lang="en-US" dirty="0" err="1">
                <a:solidFill>
                  <a:srgbClr val="F47421"/>
                </a:solidFill>
              </a:rPr>
              <a:t>sltt</a:t>
            </a:r>
            <a:r>
              <a:rPr lang="en-US" dirty="0">
                <a:solidFill>
                  <a:srgbClr val="F47421"/>
                </a:solidFill>
              </a:rPr>
              <a:t> related slides</a:t>
            </a:r>
          </a:p>
        </p:txBody>
      </p:sp>
    </p:spTree>
    <p:extLst>
      <p:ext uri="{BB962C8B-B14F-4D97-AF65-F5344CB8AC3E}">
        <p14:creationId xmlns:p14="http://schemas.microsoft.com/office/powerpoint/2010/main" val="2588996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91" name="Text Box 11">
            <a:extLst>
              <a:ext uri="{FF2B5EF4-FFF2-40B4-BE49-F238E27FC236}">
                <a16:creationId xmlns:a16="http://schemas.microsoft.com/office/drawing/2014/main" id="{58C10D7A-5999-45C0-8526-011F2E517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289" y="4834594"/>
            <a:ext cx="69094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rgbClr val="005170"/>
                </a:solidFill>
                <a:latin typeface="Arial" charset="0"/>
              </a:rPr>
              <a:t>Jurisdictions must bring about results with the sense of urgency this issue truly merits</a:t>
            </a:r>
          </a:p>
        </p:txBody>
      </p:sp>
      <p:sp>
        <p:nvSpPr>
          <p:cNvPr id="148493" name="Puzzle5">
            <a:extLst>
              <a:ext uri="{FF2B5EF4-FFF2-40B4-BE49-F238E27FC236}">
                <a16:creationId xmlns:a16="http://schemas.microsoft.com/office/drawing/2014/main" id="{6C156082-FF1A-4A6C-B1C7-13B1359A0BB5}"/>
              </a:ext>
            </a:extLst>
          </p:cNvPr>
          <p:cNvSpPr>
            <a:spLocks noChangeAspect="1" noEditPoints="1" noChangeArrowheads="1"/>
          </p:cNvSpPr>
          <p:nvPr/>
        </p:nvSpPr>
        <p:spPr bwMode="blackWhite">
          <a:xfrm>
            <a:off x="5227615" y="1700111"/>
            <a:ext cx="1849972" cy="1301856"/>
          </a:xfrm>
          <a:custGeom>
            <a:avLst/>
            <a:gdLst>
              <a:gd name="T0" fmla="*/ 4880 w 21600"/>
              <a:gd name="T1" fmla="*/ 6714 h 21600"/>
              <a:gd name="T2" fmla="*/ 16494 w 21600"/>
              <a:gd name="T3" fmla="*/ 13712 h 21600"/>
            </a:gdLst>
            <a:ahLst/>
            <a:cxnLst/>
            <a:rect l="T0" t="T1" r="T2" b="T3"/>
            <a:pathLst>
              <a:path w="21600" h="21600">
                <a:moveTo>
                  <a:pt x="4281" y="12397"/>
                </a:moveTo>
                <a:lnTo>
                  <a:pt x="4168" y="12510"/>
                </a:lnTo>
                <a:lnTo>
                  <a:pt x="4044" y="12623"/>
                </a:lnTo>
                <a:lnTo>
                  <a:pt x="3931" y="12680"/>
                </a:lnTo>
                <a:lnTo>
                  <a:pt x="3807" y="12736"/>
                </a:lnTo>
                <a:lnTo>
                  <a:pt x="3671" y="12736"/>
                </a:lnTo>
                <a:lnTo>
                  <a:pt x="3558" y="12736"/>
                </a:lnTo>
                <a:lnTo>
                  <a:pt x="3434" y="12708"/>
                </a:lnTo>
                <a:lnTo>
                  <a:pt x="3321" y="12651"/>
                </a:lnTo>
                <a:lnTo>
                  <a:pt x="3061" y="12538"/>
                </a:lnTo>
                <a:lnTo>
                  <a:pt x="2824" y="12383"/>
                </a:lnTo>
                <a:lnTo>
                  <a:pt x="2564" y="12185"/>
                </a:lnTo>
                <a:lnTo>
                  <a:pt x="2327" y="12029"/>
                </a:lnTo>
                <a:lnTo>
                  <a:pt x="2067" y="11860"/>
                </a:lnTo>
                <a:lnTo>
                  <a:pt x="1807" y="11718"/>
                </a:lnTo>
                <a:lnTo>
                  <a:pt x="1671" y="11704"/>
                </a:lnTo>
                <a:lnTo>
                  <a:pt x="1547" y="11676"/>
                </a:lnTo>
                <a:lnTo>
                  <a:pt x="1412" y="11676"/>
                </a:lnTo>
                <a:lnTo>
                  <a:pt x="1287" y="11676"/>
                </a:lnTo>
                <a:lnTo>
                  <a:pt x="1152" y="11704"/>
                </a:lnTo>
                <a:lnTo>
                  <a:pt x="1005" y="11775"/>
                </a:lnTo>
                <a:lnTo>
                  <a:pt x="869" y="11860"/>
                </a:lnTo>
                <a:lnTo>
                  <a:pt x="745" y="12001"/>
                </a:lnTo>
                <a:lnTo>
                  <a:pt x="587" y="12128"/>
                </a:lnTo>
                <a:lnTo>
                  <a:pt x="463" y="12326"/>
                </a:lnTo>
                <a:lnTo>
                  <a:pt x="305" y="12567"/>
                </a:lnTo>
                <a:lnTo>
                  <a:pt x="180" y="12835"/>
                </a:lnTo>
                <a:lnTo>
                  <a:pt x="112" y="13005"/>
                </a:lnTo>
                <a:lnTo>
                  <a:pt x="67" y="13189"/>
                </a:lnTo>
                <a:lnTo>
                  <a:pt x="45" y="13429"/>
                </a:lnTo>
                <a:lnTo>
                  <a:pt x="45" y="13683"/>
                </a:lnTo>
                <a:lnTo>
                  <a:pt x="67" y="13924"/>
                </a:lnTo>
                <a:lnTo>
                  <a:pt x="135" y="14192"/>
                </a:lnTo>
                <a:lnTo>
                  <a:pt x="225" y="14447"/>
                </a:lnTo>
                <a:lnTo>
                  <a:pt x="327" y="14687"/>
                </a:lnTo>
                <a:lnTo>
                  <a:pt x="485" y="14899"/>
                </a:lnTo>
                <a:lnTo>
                  <a:pt x="655" y="15097"/>
                </a:lnTo>
                <a:lnTo>
                  <a:pt x="768" y="15168"/>
                </a:lnTo>
                <a:lnTo>
                  <a:pt x="869" y="15252"/>
                </a:lnTo>
                <a:lnTo>
                  <a:pt x="982" y="15309"/>
                </a:lnTo>
                <a:lnTo>
                  <a:pt x="1118" y="15365"/>
                </a:lnTo>
                <a:lnTo>
                  <a:pt x="1242" y="15394"/>
                </a:lnTo>
                <a:lnTo>
                  <a:pt x="1389" y="15422"/>
                </a:lnTo>
                <a:lnTo>
                  <a:pt x="1547" y="15422"/>
                </a:lnTo>
                <a:lnTo>
                  <a:pt x="1717" y="15422"/>
                </a:lnTo>
                <a:lnTo>
                  <a:pt x="1897" y="15394"/>
                </a:lnTo>
                <a:lnTo>
                  <a:pt x="2067" y="15365"/>
                </a:lnTo>
                <a:lnTo>
                  <a:pt x="2259" y="15281"/>
                </a:lnTo>
                <a:lnTo>
                  <a:pt x="2462" y="15196"/>
                </a:lnTo>
                <a:lnTo>
                  <a:pt x="2779" y="15069"/>
                </a:lnTo>
                <a:lnTo>
                  <a:pt x="3038" y="14956"/>
                </a:lnTo>
                <a:lnTo>
                  <a:pt x="3298" y="14871"/>
                </a:lnTo>
                <a:lnTo>
                  <a:pt x="3547" y="14842"/>
                </a:lnTo>
                <a:lnTo>
                  <a:pt x="3648" y="14871"/>
                </a:lnTo>
                <a:lnTo>
                  <a:pt x="3761" y="14899"/>
                </a:lnTo>
                <a:lnTo>
                  <a:pt x="3841" y="14956"/>
                </a:lnTo>
                <a:lnTo>
                  <a:pt x="3953" y="15040"/>
                </a:lnTo>
                <a:lnTo>
                  <a:pt x="4044" y="15139"/>
                </a:lnTo>
                <a:lnTo>
                  <a:pt x="4123" y="15281"/>
                </a:lnTo>
                <a:lnTo>
                  <a:pt x="4213" y="15450"/>
                </a:lnTo>
                <a:lnTo>
                  <a:pt x="4281" y="15662"/>
                </a:lnTo>
                <a:lnTo>
                  <a:pt x="4360" y="15903"/>
                </a:lnTo>
                <a:lnTo>
                  <a:pt x="4428" y="16171"/>
                </a:lnTo>
                <a:lnTo>
                  <a:pt x="4473" y="16482"/>
                </a:lnTo>
                <a:lnTo>
                  <a:pt x="4541" y="16779"/>
                </a:lnTo>
                <a:lnTo>
                  <a:pt x="4586" y="17132"/>
                </a:lnTo>
                <a:lnTo>
                  <a:pt x="4609" y="17486"/>
                </a:lnTo>
                <a:lnTo>
                  <a:pt x="4620" y="17868"/>
                </a:lnTo>
                <a:lnTo>
                  <a:pt x="4620" y="18235"/>
                </a:lnTo>
                <a:lnTo>
                  <a:pt x="4620" y="18617"/>
                </a:lnTo>
                <a:lnTo>
                  <a:pt x="4620" y="19027"/>
                </a:lnTo>
                <a:lnTo>
                  <a:pt x="4586" y="19408"/>
                </a:lnTo>
                <a:lnTo>
                  <a:pt x="4541" y="19790"/>
                </a:lnTo>
                <a:lnTo>
                  <a:pt x="4496" y="20172"/>
                </a:lnTo>
                <a:lnTo>
                  <a:pt x="4405" y="20525"/>
                </a:lnTo>
                <a:lnTo>
                  <a:pt x="4326" y="20879"/>
                </a:lnTo>
                <a:lnTo>
                  <a:pt x="4236" y="21204"/>
                </a:lnTo>
                <a:lnTo>
                  <a:pt x="4778" y="21204"/>
                </a:lnTo>
                <a:lnTo>
                  <a:pt x="5298" y="21204"/>
                </a:lnTo>
                <a:lnTo>
                  <a:pt x="5817" y="21204"/>
                </a:lnTo>
                <a:lnTo>
                  <a:pt x="6269" y="21204"/>
                </a:lnTo>
                <a:lnTo>
                  <a:pt x="6710" y="21204"/>
                </a:lnTo>
                <a:lnTo>
                  <a:pt x="7094" y="21204"/>
                </a:lnTo>
                <a:lnTo>
                  <a:pt x="7444" y="21204"/>
                </a:lnTo>
                <a:lnTo>
                  <a:pt x="7704" y="21204"/>
                </a:lnTo>
                <a:lnTo>
                  <a:pt x="8054" y="21062"/>
                </a:lnTo>
                <a:lnTo>
                  <a:pt x="8337" y="20935"/>
                </a:lnTo>
                <a:lnTo>
                  <a:pt x="8597" y="20737"/>
                </a:lnTo>
                <a:lnTo>
                  <a:pt x="8834" y="20553"/>
                </a:lnTo>
                <a:lnTo>
                  <a:pt x="9003" y="20327"/>
                </a:lnTo>
                <a:lnTo>
                  <a:pt x="9184" y="20087"/>
                </a:lnTo>
                <a:lnTo>
                  <a:pt x="9286" y="19847"/>
                </a:lnTo>
                <a:lnTo>
                  <a:pt x="9376" y="19592"/>
                </a:lnTo>
                <a:lnTo>
                  <a:pt x="9444" y="19324"/>
                </a:lnTo>
                <a:lnTo>
                  <a:pt x="9466" y="19055"/>
                </a:lnTo>
                <a:lnTo>
                  <a:pt x="9466" y="18786"/>
                </a:lnTo>
                <a:lnTo>
                  <a:pt x="9421" y="18546"/>
                </a:lnTo>
                <a:lnTo>
                  <a:pt x="9353" y="18263"/>
                </a:lnTo>
                <a:lnTo>
                  <a:pt x="9241" y="18023"/>
                </a:lnTo>
                <a:lnTo>
                  <a:pt x="9139" y="17783"/>
                </a:lnTo>
                <a:lnTo>
                  <a:pt x="8958" y="17557"/>
                </a:lnTo>
                <a:lnTo>
                  <a:pt x="8811" y="17316"/>
                </a:lnTo>
                <a:lnTo>
                  <a:pt x="8676" y="17076"/>
                </a:lnTo>
                <a:lnTo>
                  <a:pt x="8597" y="16807"/>
                </a:lnTo>
                <a:lnTo>
                  <a:pt x="8506" y="16510"/>
                </a:lnTo>
                <a:lnTo>
                  <a:pt x="8484" y="16200"/>
                </a:lnTo>
                <a:lnTo>
                  <a:pt x="8484" y="15903"/>
                </a:lnTo>
                <a:lnTo>
                  <a:pt x="8506" y="15606"/>
                </a:lnTo>
                <a:lnTo>
                  <a:pt x="8574" y="15309"/>
                </a:lnTo>
                <a:lnTo>
                  <a:pt x="8676" y="15040"/>
                </a:lnTo>
                <a:lnTo>
                  <a:pt x="8811" y="14772"/>
                </a:lnTo>
                <a:lnTo>
                  <a:pt x="8902" y="14659"/>
                </a:lnTo>
                <a:lnTo>
                  <a:pt x="9003" y="14517"/>
                </a:lnTo>
                <a:lnTo>
                  <a:pt x="9094" y="14418"/>
                </a:lnTo>
                <a:lnTo>
                  <a:pt x="9218" y="14334"/>
                </a:lnTo>
                <a:lnTo>
                  <a:pt x="9331" y="14249"/>
                </a:lnTo>
                <a:lnTo>
                  <a:pt x="9466" y="14164"/>
                </a:lnTo>
                <a:lnTo>
                  <a:pt x="9613" y="14093"/>
                </a:lnTo>
                <a:lnTo>
                  <a:pt x="9760" y="14037"/>
                </a:lnTo>
                <a:lnTo>
                  <a:pt x="9918" y="13980"/>
                </a:lnTo>
                <a:lnTo>
                  <a:pt x="10088" y="13952"/>
                </a:lnTo>
                <a:lnTo>
                  <a:pt x="10291" y="13924"/>
                </a:lnTo>
                <a:lnTo>
                  <a:pt x="10483" y="13924"/>
                </a:lnTo>
                <a:lnTo>
                  <a:pt x="10698" y="13924"/>
                </a:lnTo>
                <a:lnTo>
                  <a:pt x="10890" y="13952"/>
                </a:lnTo>
                <a:lnTo>
                  <a:pt x="11071" y="14008"/>
                </a:lnTo>
                <a:lnTo>
                  <a:pt x="11240" y="14065"/>
                </a:lnTo>
                <a:lnTo>
                  <a:pt x="11387" y="14136"/>
                </a:lnTo>
                <a:lnTo>
                  <a:pt x="11545" y="14220"/>
                </a:lnTo>
                <a:lnTo>
                  <a:pt x="11669" y="14305"/>
                </a:lnTo>
                <a:lnTo>
                  <a:pt x="11782" y="14418"/>
                </a:lnTo>
                <a:lnTo>
                  <a:pt x="11895" y="14517"/>
                </a:lnTo>
                <a:lnTo>
                  <a:pt x="11974" y="14659"/>
                </a:lnTo>
                <a:lnTo>
                  <a:pt x="12065" y="14800"/>
                </a:lnTo>
                <a:lnTo>
                  <a:pt x="12133" y="14927"/>
                </a:lnTo>
                <a:lnTo>
                  <a:pt x="12234" y="15252"/>
                </a:lnTo>
                <a:lnTo>
                  <a:pt x="12302" y="15549"/>
                </a:lnTo>
                <a:lnTo>
                  <a:pt x="12325" y="15874"/>
                </a:lnTo>
                <a:lnTo>
                  <a:pt x="12325" y="16200"/>
                </a:lnTo>
                <a:lnTo>
                  <a:pt x="12279" y="16525"/>
                </a:lnTo>
                <a:lnTo>
                  <a:pt x="12212" y="16850"/>
                </a:lnTo>
                <a:lnTo>
                  <a:pt x="12133" y="17132"/>
                </a:lnTo>
                <a:lnTo>
                  <a:pt x="12042" y="17373"/>
                </a:lnTo>
                <a:lnTo>
                  <a:pt x="11918" y="17585"/>
                </a:lnTo>
                <a:lnTo>
                  <a:pt x="11782" y="17754"/>
                </a:lnTo>
                <a:lnTo>
                  <a:pt x="11647" y="17882"/>
                </a:lnTo>
                <a:lnTo>
                  <a:pt x="11523" y="18080"/>
                </a:lnTo>
                <a:lnTo>
                  <a:pt x="11432" y="18263"/>
                </a:lnTo>
                <a:lnTo>
                  <a:pt x="11353" y="18490"/>
                </a:lnTo>
                <a:lnTo>
                  <a:pt x="11285" y="18702"/>
                </a:lnTo>
                <a:lnTo>
                  <a:pt x="11240" y="18942"/>
                </a:lnTo>
                <a:lnTo>
                  <a:pt x="11217" y="19196"/>
                </a:lnTo>
                <a:lnTo>
                  <a:pt x="11217" y="19465"/>
                </a:lnTo>
                <a:lnTo>
                  <a:pt x="11263" y="19705"/>
                </a:lnTo>
                <a:lnTo>
                  <a:pt x="11330" y="19946"/>
                </a:lnTo>
                <a:lnTo>
                  <a:pt x="11410" y="20200"/>
                </a:lnTo>
                <a:lnTo>
                  <a:pt x="11545" y="20440"/>
                </a:lnTo>
                <a:lnTo>
                  <a:pt x="11715" y="20652"/>
                </a:lnTo>
                <a:lnTo>
                  <a:pt x="11918" y="20850"/>
                </a:lnTo>
                <a:lnTo>
                  <a:pt x="12155" y="21034"/>
                </a:lnTo>
                <a:lnTo>
                  <a:pt x="12438" y="21204"/>
                </a:lnTo>
                <a:lnTo>
                  <a:pt x="12562" y="21232"/>
                </a:lnTo>
                <a:lnTo>
                  <a:pt x="12889" y="21317"/>
                </a:lnTo>
                <a:lnTo>
                  <a:pt x="13364" y="21416"/>
                </a:lnTo>
                <a:lnTo>
                  <a:pt x="13997" y="21529"/>
                </a:lnTo>
                <a:lnTo>
                  <a:pt x="14347" y="21585"/>
                </a:lnTo>
                <a:lnTo>
                  <a:pt x="14686" y="21614"/>
                </a:lnTo>
                <a:lnTo>
                  <a:pt x="15058" y="21642"/>
                </a:lnTo>
                <a:lnTo>
                  <a:pt x="15443" y="21642"/>
                </a:lnTo>
                <a:lnTo>
                  <a:pt x="15815" y="21642"/>
                </a:lnTo>
                <a:lnTo>
                  <a:pt x="16211" y="21614"/>
                </a:lnTo>
                <a:lnTo>
                  <a:pt x="16550" y="21529"/>
                </a:lnTo>
                <a:lnTo>
                  <a:pt x="16923" y="21444"/>
                </a:lnTo>
                <a:lnTo>
                  <a:pt x="16855" y="21232"/>
                </a:lnTo>
                <a:lnTo>
                  <a:pt x="16810" y="20978"/>
                </a:lnTo>
                <a:lnTo>
                  <a:pt x="16776" y="20709"/>
                </a:lnTo>
                <a:lnTo>
                  <a:pt x="16753" y="20412"/>
                </a:lnTo>
                <a:lnTo>
                  <a:pt x="16730" y="19762"/>
                </a:lnTo>
                <a:lnTo>
                  <a:pt x="16730" y="19055"/>
                </a:lnTo>
                <a:lnTo>
                  <a:pt x="16753" y="18348"/>
                </a:lnTo>
                <a:lnTo>
                  <a:pt x="16787" y="17641"/>
                </a:lnTo>
                <a:lnTo>
                  <a:pt x="16855" y="16991"/>
                </a:lnTo>
                <a:lnTo>
                  <a:pt x="16923" y="16426"/>
                </a:lnTo>
                <a:lnTo>
                  <a:pt x="16968" y="16171"/>
                </a:lnTo>
                <a:lnTo>
                  <a:pt x="17035" y="15987"/>
                </a:lnTo>
                <a:lnTo>
                  <a:pt x="17115" y="15832"/>
                </a:lnTo>
                <a:lnTo>
                  <a:pt x="17228" y="15691"/>
                </a:lnTo>
                <a:lnTo>
                  <a:pt x="17352" y="15606"/>
                </a:lnTo>
                <a:lnTo>
                  <a:pt x="17487" y="15549"/>
                </a:lnTo>
                <a:lnTo>
                  <a:pt x="17634" y="15493"/>
                </a:lnTo>
                <a:lnTo>
                  <a:pt x="17792" y="15493"/>
                </a:lnTo>
                <a:lnTo>
                  <a:pt x="17939" y="15521"/>
                </a:lnTo>
                <a:lnTo>
                  <a:pt x="18097" y="15578"/>
                </a:lnTo>
                <a:lnTo>
                  <a:pt x="18267" y="15662"/>
                </a:lnTo>
                <a:lnTo>
                  <a:pt x="18414" y="15775"/>
                </a:lnTo>
                <a:lnTo>
                  <a:pt x="18594" y="15874"/>
                </a:lnTo>
                <a:lnTo>
                  <a:pt x="18741" y="16016"/>
                </a:lnTo>
                <a:lnTo>
                  <a:pt x="18900" y="16171"/>
                </a:lnTo>
                <a:lnTo>
                  <a:pt x="19024" y="16369"/>
                </a:lnTo>
                <a:lnTo>
                  <a:pt x="19159" y="16525"/>
                </a:lnTo>
                <a:lnTo>
                  <a:pt x="19329" y="16666"/>
                </a:lnTo>
                <a:lnTo>
                  <a:pt x="19498" y="16779"/>
                </a:lnTo>
                <a:lnTo>
                  <a:pt x="19702" y="16850"/>
                </a:lnTo>
                <a:lnTo>
                  <a:pt x="19894" y="16878"/>
                </a:lnTo>
                <a:lnTo>
                  <a:pt x="20086" y="16906"/>
                </a:lnTo>
                <a:lnTo>
                  <a:pt x="20300" y="16878"/>
                </a:lnTo>
                <a:lnTo>
                  <a:pt x="20504" y="16836"/>
                </a:lnTo>
                <a:lnTo>
                  <a:pt x="20696" y="16751"/>
                </a:lnTo>
                <a:lnTo>
                  <a:pt x="20888" y="16609"/>
                </a:lnTo>
                <a:lnTo>
                  <a:pt x="21069" y="16454"/>
                </a:lnTo>
                <a:lnTo>
                  <a:pt x="21215" y="16256"/>
                </a:lnTo>
                <a:lnTo>
                  <a:pt x="21374" y="16044"/>
                </a:lnTo>
                <a:lnTo>
                  <a:pt x="21475" y="15775"/>
                </a:lnTo>
                <a:lnTo>
                  <a:pt x="21566" y="15479"/>
                </a:lnTo>
                <a:lnTo>
                  <a:pt x="21633" y="15125"/>
                </a:lnTo>
                <a:lnTo>
                  <a:pt x="21633" y="14927"/>
                </a:lnTo>
                <a:lnTo>
                  <a:pt x="21633" y="14772"/>
                </a:lnTo>
                <a:lnTo>
                  <a:pt x="21633" y="14574"/>
                </a:lnTo>
                <a:lnTo>
                  <a:pt x="21611" y="14418"/>
                </a:lnTo>
                <a:lnTo>
                  <a:pt x="21566" y="14249"/>
                </a:lnTo>
                <a:lnTo>
                  <a:pt x="21520" y="14093"/>
                </a:lnTo>
                <a:lnTo>
                  <a:pt x="21453" y="13952"/>
                </a:lnTo>
                <a:lnTo>
                  <a:pt x="21385" y="13810"/>
                </a:lnTo>
                <a:lnTo>
                  <a:pt x="21238" y="13542"/>
                </a:lnTo>
                <a:lnTo>
                  <a:pt x="21069" y="13330"/>
                </a:lnTo>
                <a:lnTo>
                  <a:pt x="20843" y="13132"/>
                </a:lnTo>
                <a:lnTo>
                  <a:pt x="20628" y="13005"/>
                </a:lnTo>
                <a:lnTo>
                  <a:pt x="20391" y="12863"/>
                </a:lnTo>
                <a:lnTo>
                  <a:pt x="20153" y="12807"/>
                </a:lnTo>
                <a:lnTo>
                  <a:pt x="19916" y="12750"/>
                </a:lnTo>
                <a:lnTo>
                  <a:pt x="19679" y="12779"/>
                </a:lnTo>
                <a:lnTo>
                  <a:pt x="19464" y="12835"/>
                </a:lnTo>
                <a:lnTo>
                  <a:pt x="19261" y="12948"/>
                </a:lnTo>
                <a:lnTo>
                  <a:pt x="19182" y="13005"/>
                </a:lnTo>
                <a:lnTo>
                  <a:pt x="19092" y="13090"/>
                </a:lnTo>
                <a:lnTo>
                  <a:pt x="19024" y="13189"/>
                </a:lnTo>
                <a:lnTo>
                  <a:pt x="18945" y="13302"/>
                </a:lnTo>
                <a:lnTo>
                  <a:pt x="18809" y="13514"/>
                </a:lnTo>
                <a:lnTo>
                  <a:pt x="18662" y="13683"/>
                </a:lnTo>
                <a:lnTo>
                  <a:pt x="18504" y="13782"/>
                </a:lnTo>
                <a:lnTo>
                  <a:pt x="18335" y="13867"/>
                </a:lnTo>
                <a:lnTo>
                  <a:pt x="18176" y="13895"/>
                </a:lnTo>
                <a:lnTo>
                  <a:pt x="18007" y="13924"/>
                </a:lnTo>
                <a:lnTo>
                  <a:pt x="17838" y="13895"/>
                </a:lnTo>
                <a:lnTo>
                  <a:pt x="17679" y="13839"/>
                </a:lnTo>
                <a:lnTo>
                  <a:pt x="17533" y="13768"/>
                </a:lnTo>
                <a:lnTo>
                  <a:pt x="17374" y="13683"/>
                </a:lnTo>
                <a:lnTo>
                  <a:pt x="17250" y="13570"/>
                </a:lnTo>
                <a:lnTo>
                  <a:pt x="17137" y="13429"/>
                </a:lnTo>
                <a:lnTo>
                  <a:pt x="17058" y="13302"/>
                </a:lnTo>
                <a:lnTo>
                  <a:pt x="16968" y="13160"/>
                </a:lnTo>
                <a:lnTo>
                  <a:pt x="16923" y="13033"/>
                </a:lnTo>
                <a:lnTo>
                  <a:pt x="16923" y="12892"/>
                </a:lnTo>
                <a:lnTo>
                  <a:pt x="16923" y="12425"/>
                </a:lnTo>
                <a:lnTo>
                  <a:pt x="16923" y="11704"/>
                </a:lnTo>
                <a:lnTo>
                  <a:pt x="16923" y="10743"/>
                </a:lnTo>
                <a:lnTo>
                  <a:pt x="16923" y="9683"/>
                </a:lnTo>
                <a:lnTo>
                  <a:pt x="16923" y="8608"/>
                </a:lnTo>
                <a:lnTo>
                  <a:pt x="16923" y="7520"/>
                </a:lnTo>
                <a:lnTo>
                  <a:pt x="16923" y="6545"/>
                </a:lnTo>
                <a:lnTo>
                  <a:pt x="16923" y="5781"/>
                </a:lnTo>
                <a:lnTo>
                  <a:pt x="16708" y="5937"/>
                </a:lnTo>
                <a:lnTo>
                  <a:pt x="16448" y="6078"/>
                </a:lnTo>
                <a:lnTo>
                  <a:pt x="16188" y="6219"/>
                </a:lnTo>
                <a:lnTo>
                  <a:pt x="15883" y="6290"/>
                </a:lnTo>
                <a:lnTo>
                  <a:pt x="15578" y="6347"/>
                </a:lnTo>
                <a:lnTo>
                  <a:pt x="15251" y="6375"/>
                </a:lnTo>
                <a:lnTo>
                  <a:pt x="14900" y="6403"/>
                </a:lnTo>
                <a:lnTo>
                  <a:pt x="14584" y="6403"/>
                </a:lnTo>
                <a:lnTo>
                  <a:pt x="14234" y="6375"/>
                </a:lnTo>
                <a:lnTo>
                  <a:pt x="13884" y="6318"/>
                </a:lnTo>
                <a:lnTo>
                  <a:pt x="13556" y="6262"/>
                </a:lnTo>
                <a:lnTo>
                  <a:pt x="13240" y="6191"/>
                </a:lnTo>
                <a:lnTo>
                  <a:pt x="12935" y="6106"/>
                </a:lnTo>
                <a:lnTo>
                  <a:pt x="12652" y="5993"/>
                </a:lnTo>
                <a:lnTo>
                  <a:pt x="12392" y="5880"/>
                </a:lnTo>
                <a:lnTo>
                  <a:pt x="12155" y="5781"/>
                </a:lnTo>
                <a:lnTo>
                  <a:pt x="11974" y="5668"/>
                </a:lnTo>
                <a:lnTo>
                  <a:pt x="11828" y="5555"/>
                </a:lnTo>
                <a:lnTo>
                  <a:pt x="11692" y="5456"/>
                </a:lnTo>
                <a:lnTo>
                  <a:pt x="11590" y="5343"/>
                </a:lnTo>
                <a:lnTo>
                  <a:pt x="11500" y="5230"/>
                </a:lnTo>
                <a:lnTo>
                  <a:pt x="11432" y="5131"/>
                </a:lnTo>
                <a:lnTo>
                  <a:pt x="11410" y="4990"/>
                </a:lnTo>
                <a:lnTo>
                  <a:pt x="11387" y="4876"/>
                </a:lnTo>
                <a:lnTo>
                  <a:pt x="11387" y="4749"/>
                </a:lnTo>
                <a:lnTo>
                  <a:pt x="11410" y="4608"/>
                </a:lnTo>
                <a:lnTo>
                  <a:pt x="11477" y="4452"/>
                </a:lnTo>
                <a:lnTo>
                  <a:pt x="11545" y="4283"/>
                </a:lnTo>
                <a:lnTo>
                  <a:pt x="11737" y="3929"/>
                </a:lnTo>
                <a:lnTo>
                  <a:pt x="12020" y="3548"/>
                </a:lnTo>
                <a:lnTo>
                  <a:pt x="12178" y="3307"/>
                </a:lnTo>
                <a:lnTo>
                  <a:pt x="12279" y="3067"/>
                </a:lnTo>
                <a:lnTo>
                  <a:pt x="12370" y="2798"/>
                </a:lnTo>
                <a:lnTo>
                  <a:pt x="12438" y="2487"/>
                </a:lnTo>
                <a:lnTo>
                  <a:pt x="12471" y="2219"/>
                </a:lnTo>
                <a:lnTo>
                  <a:pt x="12471" y="1922"/>
                </a:lnTo>
                <a:lnTo>
                  <a:pt x="12438" y="1625"/>
                </a:lnTo>
                <a:lnTo>
                  <a:pt x="12370" y="1357"/>
                </a:lnTo>
                <a:lnTo>
                  <a:pt x="12279" y="1088"/>
                </a:lnTo>
                <a:lnTo>
                  <a:pt x="12133" y="834"/>
                </a:lnTo>
                <a:lnTo>
                  <a:pt x="12042" y="735"/>
                </a:lnTo>
                <a:lnTo>
                  <a:pt x="11952" y="621"/>
                </a:lnTo>
                <a:lnTo>
                  <a:pt x="11850" y="508"/>
                </a:lnTo>
                <a:lnTo>
                  <a:pt x="11737" y="424"/>
                </a:lnTo>
                <a:lnTo>
                  <a:pt x="11613" y="353"/>
                </a:lnTo>
                <a:lnTo>
                  <a:pt x="11477" y="268"/>
                </a:lnTo>
                <a:lnTo>
                  <a:pt x="11330" y="212"/>
                </a:lnTo>
                <a:lnTo>
                  <a:pt x="11172" y="155"/>
                </a:lnTo>
                <a:lnTo>
                  <a:pt x="11003" y="98"/>
                </a:lnTo>
                <a:lnTo>
                  <a:pt x="10833" y="70"/>
                </a:lnTo>
                <a:lnTo>
                  <a:pt x="10653" y="70"/>
                </a:lnTo>
                <a:lnTo>
                  <a:pt x="10438" y="70"/>
                </a:lnTo>
                <a:lnTo>
                  <a:pt x="10291" y="70"/>
                </a:lnTo>
                <a:lnTo>
                  <a:pt x="10110" y="98"/>
                </a:lnTo>
                <a:lnTo>
                  <a:pt x="9986" y="127"/>
                </a:lnTo>
                <a:lnTo>
                  <a:pt x="9828" y="183"/>
                </a:lnTo>
                <a:lnTo>
                  <a:pt x="9726" y="268"/>
                </a:lnTo>
                <a:lnTo>
                  <a:pt x="9591" y="325"/>
                </a:lnTo>
                <a:lnTo>
                  <a:pt x="9489" y="424"/>
                </a:lnTo>
                <a:lnTo>
                  <a:pt x="9399" y="508"/>
                </a:lnTo>
                <a:lnTo>
                  <a:pt x="9308" y="621"/>
                </a:lnTo>
                <a:lnTo>
                  <a:pt x="9218" y="735"/>
                </a:lnTo>
                <a:lnTo>
                  <a:pt x="9161" y="834"/>
                </a:lnTo>
                <a:lnTo>
                  <a:pt x="9094" y="975"/>
                </a:lnTo>
                <a:lnTo>
                  <a:pt x="9003" y="1243"/>
                </a:lnTo>
                <a:lnTo>
                  <a:pt x="8947" y="1540"/>
                </a:lnTo>
                <a:lnTo>
                  <a:pt x="8924" y="1837"/>
                </a:lnTo>
                <a:lnTo>
                  <a:pt x="8924" y="2162"/>
                </a:lnTo>
                <a:lnTo>
                  <a:pt x="8947" y="2487"/>
                </a:lnTo>
                <a:lnTo>
                  <a:pt x="9003" y="2798"/>
                </a:lnTo>
                <a:lnTo>
                  <a:pt x="9094" y="3124"/>
                </a:lnTo>
                <a:lnTo>
                  <a:pt x="9207" y="3420"/>
                </a:lnTo>
                <a:lnTo>
                  <a:pt x="9331" y="3689"/>
                </a:lnTo>
                <a:lnTo>
                  <a:pt x="9500" y="3929"/>
                </a:lnTo>
                <a:lnTo>
                  <a:pt x="9613" y="4127"/>
                </a:lnTo>
                <a:lnTo>
                  <a:pt x="9704" y="4311"/>
                </a:lnTo>
                <a:lnTo>
                  <a:pt x="9760" y="4509"/>
                </a:lnTo>
                <a:lnTo>
                  <a:pt x="9805" y="4693"/>
                </a:lnTo>
                <a:lnTo>
                  <a:pt x="9805" y="4876"/>
                </a:lnTo>
                <a:lnTo>
                  <a:pt x="9783" y="5074"/>
                </a:lnTo>
                <a:lnTo>
                  <a:pt x="9749" y="5258"/>
                </a:lnTo>
                <a:lnTo>
                  <a:pt x="9658" y="5428"/>
                </a:lnTo>
                <a:lnTo>
                  <a:pt x="9568" y="5555"/>
                </a:lnTo>
                <a:lnTo>
                  <a:pt x="9444" y="5668"/>
                </a:lnTo>
                <a:lnTo>
                  <a:pt x="9263" y="5753"/>
                </a:lnTo>
                <a:lnTo>
                  <a:pt x="9094" y="5809"/>
                </a:lnTo>
                <a:lnTo>
                  <a:pt x="8879" y="5809"/>
                </a:lnTo>
                <a:lnTo>
                  <a:pt x="8619" y="5781"/>
                </a:lnTo>
                <a:lnTo>
                  <a:pt x="8359" y="5696"/>
                </a:lnTo>
                <a:lnTo>
                  <a:pt x="8054" y="5555"/>
                </a:lnTo>
                <a:lnTo>
                  <a:pt x="7874" y="5484"/>
                </a:lnTo>
                <a:lnTo>
                  <a:pt x="7682" y="5428"/>
                </a:lnTo>
                <a:lnTo>
                  <a:pt x="7467" y="5371"/>
                </a:lnTo>
                <a:lnTo>
                  <a:pt x="7275" y="5343"/>
                </a:lnTo>
                <a:lnTo>
                  <a:pt x="6789" y="5343"/>
                </a:lnTo>
                <a:lnTo>
                  <a:pt x="6315" y="5371"/>
                </a:lnTo>
                <a:lnTo>
                  <a:pt x="5817" y="5428"/>
                </a:lnTo>
                <a:lnTo>
                  <a:pt x="5298" y="5541"/>
                </a:lnTo>
                <a:lnTo>
                  <a:pt x="4778" y="5640"/>
                </a:lnTo>
                <a:lnTo>
                  <a:pt x="4281" y="5781"/>
                </a:lnTo>
                <a:lnTo>
                  <a:pt x="4236" y="5937"/>
                </a:lnTo>
                <a:lnTo>
                  <a:pt x="4236" y="6234"/>
                </a:lnTo>
                <a:lnTo>
                  <a:pt x="4236" y="6587"/>
                </a:lnTo>
                <a:lnTo>
                  <a:pt x="4258" y="6997"/>
                </a:lnTo>
                <a:lnTo>
                  <a:pt x="4349" y="7972"/>
                </a:lnTo>
                <a:lnTo>
                  <a:pt x="4428" y="9061"/>
                </a:lnTo>
                <a:lnTo>
                  <a:pt x="4473" y="9612"/>
                </a:lnTo>
                <a:lnTo>
                  <a:pt x="4496" y="10149"/>
                </a:lnTo>
                <a:lnTo>
                  <a:pt x="4518" y="10672"/>
                </a:lnTo>
                <a:lnTo>
                  <a:pt x="4541" y="11125"/>
                </a:lnTo>
                <a:lnTo>
                  <a:pt x="4518" y="11563"/>
                </a:lnTo>
                <a:lnTo>
                  <a:pt x="4473" y="11916"/>
                </a:lnTo>
                <a:lnTo>
                  <a:pt x="4428" y="12072"/>
                </a:lnTo>
                <a:lnTo>
                  <a:pt x="4383" y="12213"/>
                </a:lnTo>
                <a:lnTo>
                  <a:pt x="4349" y="12326"/>
                </a:lnTo>
                <a:lnTo>
                  <a:pt x="4281" y="12397"/>
                </a:lnTo>
                <a:close/>
              </a:path>
            </a:pathLst>
          </a:custGeom>
          <a:solidFill>
            <a:srgbClr val="005170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300000" rev="0"/>
            </a:camera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rgbClr val="0000FF"/>
            </a:extrusionClr>
            <a:contourClr>
              <a:srgbClr val="0000FF"/>
            </a:contourClr>
          </a:sp3d>
        </p:spPr>
        <p:txBody>
          <a:bodyPr>
            <a:flatTx/>
          </a:bodyPr>
          <a:lstStyle>
            <a:lvl1pPr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Emergency Management</a:t>
            </a:r>
          </a:p>
        </p:txBody>
      </p:sp>
      <p:sp>
        <p:nvSpPr>
          <p:cNvPr id="148494" name="Puzzle2">
            <a:extLst>
              <a:ext uri="{FF2B5EF4-FFF2-40B4-BE49-F238E27FC236}">
                <a16:creationId xmlns:a16="http://schemas.microsoft.com/office/drawing/2014/main" id="{10CD7375-CADF-40D9-99EE-C8B63F3E2249}"/>
              </a:ext>
            </a:extLst>
          </p:cNvPr>
          <p:cNvSpPr>
            <a:spLocks noChangeAspect="1" noEditPoints="1" noChangeArrowheads="1"/>
          </p:cNvSpPr>
          <p:nvPr/>
        </p:nvSpPr>
        <p:spPr bwMode="blackWhite">
          <a:xfrm>
            <a:off x="1001329" y="1872679"/>
            <a:ext cx="2338849" cy="1129288"/>
          </a:xfrm>
          <a:custGeom>
            <a:avLst/>
            <a:gdLst>
              <a:gd name="T0" fmla="*/ 6542 w 21600"/>
              <a:gd name="T1" fmla="*/ 9180 h 21600"/>
              <a:gd name="T2" fmla="*/ 15685 w 21600"/>
              <a:gd name="T3" fmla="*/ 12569 h 21600"/>
            </a:gdLst>
            <a:ahLst/>
            <a:cxnLst/>
            <a:rect l="T0" t="T1" r="T2" b="T3"/>
            <a:pathLst>
              <a:path w="21600" h="21600">
                <a:moveTo>
                  <a:pt x="9365" y="20836"/>
                </a:moveTo>
                <a:lnTo>
                  <a:pt x="9534" y="20836"/>
                </a:lnTo>
                <a:lnTo>
                  <a:pt x="9690" y="20762"/>
                </a:lnTo>
                <a:lnTo>
                  <a:pt x="9814" y="20687"/>
                </a:lnTo>
                <a:lnTo>
                  <a:pt x="9926" y="20575"/>
                </a:lnTo>
                <a:lnTo>
                  <a:pt x="10015" y="20426"/>
                </a:lnTo>
                <a:lnTo>
                  <a:pt x="10071" y="20296"/>
                </a:lnTo>
                <a:lnTo>
                  <a:pt x="10116" y="20110"/>
                </a:lnTo>
                <a:lnTo>
                  <a:pt x="10139" y="19905"/>
                </a:lnTo>
                <a:lnTo>
                  <a:pt x="10139" y="19682"/>
                </a:lnTo>
                <a:lnTo>
                  <a:pt x="10116" y="19440"/>
                </a:lnTo>
                <a:lnTo>
                  <a:pt x="10071" y="19142"/>
                </a:lnTo>
                <a:lnTo>
                  <a:pt x="10015" y="18900"/>
                </a:lnTo>
                <a:lnTo>
                  <a:pt x="9903" y="18620"/>
                </a:lnTo>
                <a:lnTo>
                  <a:pt x="9791" y="18285"/>
                </a:lnTo>
                <a:lnTo>
                  <a:pt x="9646" y="17968"/>
                </a:lnTo>
                <a:lnTo>
                  <a:pt x="9478" y="17652"/>
                </a:lnTo>
                <a:lnTo>
                  <a:pt x="9388" y="17466"/>
                </a:lnTo>
                <a:lnTo>
                  <a:pt x="9321" y="17298"/>
                </a:lnTo>
                <a:lnTo>
                  <a:pt x="9265" y="17112"/>
                </a:lnTo>
                <a:lnTo>
                  <a:pt x="9197" y="16926"/>
                </a:lnTo>
                <a:lnTo>
                  <a:pt x="9130" y="16535"/>
                </a:lnTo>
                <a:lnTo>
                  <a:pt x="9108" y="16144"/>
                </a:lnTo>
                <a:lnTo>
                  <a:pt x="9108" y="15753"/>
                </a:lnTo>
                <a:lnTo>
                  <a:pt x="9175" y="15362"/>
                </a:lnTo>
                <a:lnTo>
                  <a:pt x="9242" y="14971"/>
                </a:lnTo>
                <a:lnTo>
                  <a:pt x="9365" y="14580"/>
                </a:lnTo>
                <a:lnTo>
                  <a:pt x="9500" y="14244"/>
                </a:lnTo>
                <a:lnTo>
                  <a:pt x="9668" y="13891"/>
                </a:lnTo>
                <a:lnTo>
                  <a:pt x="9858" y="13611"/>
                </a:lnTo>
                <a:lnTo>
                  <a:pt x="10071" y="13351"/>
                </a:lnTo>
                <a:lnTo>
                  <a:pt x="10295" y="13146"/>
                </a:lnTo>
                <a:lnTo>
                  <a:pt x="10553" y="12997"/>
                </a:lnTo>
                <a:lnTo>
                  <a:pt x="10811" y="12885"/>
                </a:lnTo>
                <a:lnTo>
                  <a:pt x="11068" y="12866"/>
                </a:lnTo>
                <a:lnTo>
                  <a:pt x="11348" y="12885"/>
                </a:lnTo>
                <a:lnTo>
                  <a:pt x="11606" y="12997"/>
                </a:lnTo>
                <a:lnTo>
                  <a:pt x="11841" y="13183"/>
                </a:lnTo>
                <a:lnTo>
                  <a:pt x="12054" y="13388"/>
                </a:lnTo>
                <a:lnTo>
                  <a:pt x="12245" y="13648"/>
                </a:lnTo>
                <a:lnTo>
                  <a:pt x="12413" y="13928"/>
                </a:lnTo>
                <a:lnTo>
                  <a:pt x="12547" y="14244"/>
                </a:lnTo>
                <a:lnTo>
                  <a:pt x="12682" y="14617"/>
                </a:lnTo>
                <a:lnTo>
                  <a:pt x="12760" y="15008"/>
                </a:lnTo>
                <a:lnTo>
                  <a:pt x="12827" y="15399"/>
                </a:lnTo>
                <a:lnTo>
                  <a:pt x="12850" y="15753"/>
                </a:lnTo>
                <a:lnTo>
                  <a:pt x="12850" y="16144"/>
                </a:lnTo>
                <a:lnTo>
                  <a:pt x="12805" y="16535"/>
                </a:lnTo>
                <a:lnTo>
                  <a:pt x="12738" y="16888"/>
                </a:lnTo>
                <a:lnTo>
                  <a:pt x="12659" y="17224"/>
                </a:lnTo>
                <a:lnTo>
                  <a:pt x="12502" y="17503"/>
                </a:lnTo>
                <a:lnTo>
                  <a:pt x="12222" y="18043"/>
                </a:lnTo>
                <a:lnTo>
                  <a:pt x="11965" y="18546"/>
                </a:lnTo>
                <a:lnTo>
                  <a:pt x="11864" y="18751"/>
                </a:lnTo>
                <a:lnTo>
                  <a:pt x="11774" y="18974"/>
                </a:lnTo>
                <a:lnTo>
                  <a:pt x="11707" y="19179"/>
                </a:lnTo>
                <a:lnTo>
                  <a:pt x="11662" y="19365"/>
                </a:lnTo>
                <a:lnTo>
                  <a:pt x="11629" y="19570"/>
                </a:lnTo>
                <a:lnTo>
                  <a:pt x="11629" y="19756"/>
                </a:lnTo>
                <a:lnTo>
                  <a:pt x="11629" y="19942"/>
                </a:lnTo>
                <a:lnTo>
                  <a:pt x="11640" y="20110"/>
                </a:lnTo>
                <a:lnTo>
                  <a:pt x="11707" y="20296"/>
                </a:lnTo>
                <a:lnTo>
                  <a:pt x="11797" y="20464"/>
                </a:lnTo>
                <a:lnTo>
                  <a:pt x="11886" y="20650"/>
                </a:lnTo>
                <a:lnTo>
                  <a:pt x="12032" y="20836"/>
                </a:lnTo>
                <a:lnTo>
                  <a:pt x="12200" y="21004"/>
                </a:lnTo>
                <a:lnTo>
                  <a:pt x="12413" y="21190"/>
                </a:lnTo>
                <a:lnTo>
                  <a:pt x="12659" y="21320"/>
                </a:lnTo>
                <a:lnTo>
                  <a:pt x="12951" y="21432"/>
                </a:lnTo>
                <a:lnTo>
                  <a:pt x="13275" y="21544"/>
                </a:lnTo>
                <a:lnTo>
                  <a:pt x="13600" y="21655"/>
                </a:lnTo>
                <a:lnTo>
                  <a:pt x="13970" y="21693"/>
                </a:lnTo>
                <a:lnTo>
                  <a:pt x="14329" y="21730"/>
                </a:lnTo>
                <a:lnTo>
                  <a:pt x="14698" y="21730"/>
                </a:lnTo>
                <a:lnTo>
                  <a:pt x="15057" y="21730"/>
                </a:lnTo>
                <a:lnTo>
                  <a:pt x="15426" y="21655"/>
                </a:lnTo>
                <a:lnTo>
                  <a:pt x="15774" y="21581"/>
                </a:lnTo>
                <a:lnTo>
                  <a:pt x="16110" y="21432"/>
                </a:lnTo>
                <a:lnTo>
                  <a:pt x="16435" y="21302"/>
                </a:lnTo>
                <a:lnTo>
                  <a:pt x="16715" y="21078"/>
                </a:lnTo>
                <a:lnTo>
                  <a:pt x="16950" y="20836"/>
                </a:lnTo>
                <a:lnTo>
                  <a:pt x="17017" y="20650"/>
                </a:lnTo>
                <a:lnTo>
                  <a:pt x="17062" y="20426"/>
                </a:lnTo>
                <a:lnTo>
                  <a:pt x="17107" y="20222"/>
                </a:lnTo>
                <a:lnTo>
                  <a:pt x="17129" y="19980"/>
                </a:lnTo>
                <a:lnTo>
                  <a:pt x="17141" y="19477"/>
                </a:lnTo>
                <a:lnTo>
                  <a:pt x="17141" y="18974"/>
                </a:lnTo>
                <a:lnTo>
                  <a:pt x="17129" y="18397"/>
                </a:lnTo>
                <a:lnTo>
                  <a:pt x="17085" y="17820"/>
                </a:lnTo>
                <a:lnTo>
                  <a:pt x="17040" y="17261"/>
                </a:lnTo>
                <a:lnTo>
                  <a:pt x="16973" y="16646"/>
                </a:lnTo>
                <a:lnTo>
                  <a:pt x="16827" y="15511"/>
                </a:lnTo>
                <a:lnTo>
                  <a:pt x="16715" y="14393"/>
                </a:lnTo>
                <a:lnTo>
                  <a:pt x="16692" y="13928"/>
                </a:lnTo>
                <a:lnTo>
                  <a:pt x="16670" y="13462"/>
                </a:lnTo>
                <a:lnTo>
                  <a:pt x="16692" y="13071"/>
                </a:lnTo>
                <a:lnTo>
                  <a:pt x="16760" y="12755"/>
                </a:lnTo>
                <a:lnTo>
                  <a:pt x="16827" y="12419"/>
                </a:lnTo>
                <a:lnTo>
                  <a:pt x="16928" y="12140"/>
                </a:lnTo>
                <a:lnTo>
                  <a:pt x="17062" y="11898"/>
                </a:lnTo>
                <a:lnTo>
                  <a:pt x="17185" y="11675"/>
                </a:lnTo>
                <a:lnTo>
                  <a:pt x="17342" y="11470"/>
                </a:lnTo>
                <a:lnTo>
                  <a:pt x="17488" y="11284"/>
                </a:lnTo>
                <a:lnTo>
                  <a:pt x="17667" y="11135"/>
                </a:lnTo>
                <a:lnTo>
                  <a:pt x="17835" y="11042"/>
                </a:lnTo>
                <a:lnTo>
                  <a:pt x="18003" y="10930"/>
                </a:lnTo>
                <a:lnTo>
                  <a:pt x="18182" y="10893"/>
                </a:lnTo>
                <a:lnTo>
                  <a:pt x="18351" y="10893"/>
                </a:lnTo>
                <a:lnTo>
                  <a:pt x="18519" y="10967"/>
                </a:lnTo>
                <a:lnTo>
                  <a:pt x="18675" y="11042"/>
                </a:lnTo>
                <a:lnTo>
                  <a:pt x="18821" y="11172"/>
                </a:lnTo>
                <a:lnTo>
                  <a:pt x="18978" y="11358"/>
                </a:lnTo>
                <a:lnTo>
                  <a:pt x="19101" y="11600"/>
                </a:lnTo>
                <a:lnTo>
                  <a:pt x="19236" y="11861"/>
                </a:lnTo>
                <a:lnTo>
                  <a:pt x="19404" y="12028"/>
                </a:lnTo>
                <a:lnTo>
                  <a:pt x="19572" y="12177"/>
                </a:lnTo>
                <a:lnTo>
                  <a:pt x="19785" y="12289"/>
                </a:lnTo>
                <a:lnTo>
                  <a:pt x="19986" y="12289"/>
                </a:lnTo>
                <a:lnTo>
                  <a:pt x="20199" y="12289"/>
                </a:lnTo>
                <a:lnTo>
                  <a:pt x="20412" y="12215"/>
                </a:lnTo>
                <a:lnTo>
                  <a:pt x="20602" y="12103"/>
                </a:lnTo>
                <a:lnTo>
                  <a:pt x="20804" y="11973"/>
                </a:lnTo>
                <a:lnTo>
                  <a:pt x="20995" y="11786"/>
                </a:lnTo>
                <a:lnTo>
                  <a:pt x="21163" y="11563"/>
                </a:lnTo>
                <a:lnTo>
                  <a:pt x="21319" y="11321"/>
                </a:lnTo>
                <a:lnTo>
                  <a:pt x="21420" y="11079"/>
                </a:lnTo>
                <a:lnTo>
                  <a:pt x="21532" y="10744"/>
                </a:lnTo>
                <a:lnTo>
                  <a:pt x="21577" y="10427"/>
                </a:lnTo>
                <a:lnTo>
                  <a:pt x="21600" y="10111"/>
                </a:lnTo>
                <a:lnTo>
                  <a:pt x="21577" y="9608"/>
                </a:lnTo>
                <a:lnTo>
                  <a:pt x="21532" y="9142"/>
                </a:lnTo>
                <a:lnTo>
                  <a:pt x="21420" y="8751"/>
                </a:lnTo>
                <a:lnTo>
                  <a:pt x="21319" y="8397"/>
                </a:lnTo>
                <a:lnTo>
                  <a:pt x="21163" y="8062"/>
                </a:lnTo>
                <a:lnTo>
                  <a:pt x="20995" y="7820"/>
                </a:lnTo>
                <a:lnTo>
                  <a:pt x="20804" y="7597"/>
                </a:lnTo>
                <a:lnTo>
                  <a:pt x="20602" y="7429"/>
                </a:lnTo>
                <a:lnTo>
                  <a:pt x="20412" y="7317"/>
                </a:lnTo>
                <a:lnTo>
                  <a:pt x="20199" y="7206"/>
                </a:lnTo>
                <a:lnTo>
                  <a:pt x="19986" y="7168"/>
                </a:lnTo>
                <a:lnTo>
                  <a:pt x="19785" y="7206"/>
                </a:lnTo>
                <a:lnTo>
                  <a:pt x="19572" y="7243"/>
                </a:lnTo>
                <a:lnTo>
                  <a:pt x="19404" y="7355"/>
                </a:lnTo>
                <a:lnTo>
                  <a:pt x="19236" y="7504"/>
                </a:lnTo>
                <a:lnTo>
                  <a:pt x="19101" y="7708"/>
                </a:lnTo>
                <a:lnTo>
                  <a:pt x="18978" y="7895"/>
                </a:lnTo>
                <a:lnTo>
                  <a:pt x="18799" y="8025"/>
                </a:lnTo>
                <a:lnTo>
                  <a:pt x="18631" y="8174"/>
                </a:lnTo>
                <a:lnTo>
                  <a:pt x="18440" y="8248"/>
                </a:lnTo>
                <a:lnTo>
                  <a:pt x="18239" y="8286"/>
                </a:lnTo>
                <a:lnTo>
                  <a:pt x="18048" y="8323"/>
                </a:lnTo>
                <a:lnTo>
                  <a:pt x="17858" y="8323"/>
                </a:lnTo>
                <a:lnTo>
                  <a:pt x="17667" y="8248"/>
                </a:lnTo>
                <a:lnTo>
                  <a:pt x="17465" y="8174"/>
                </a:lnTo>
                <a:lnTo>
                  <a:pt x="17275" y="8062"/>
                </a:lnTo>
                <a:lnTo>
                  <a:pt x="17107" y="7969"/>
                </a:lnTo>
                <a:lnTo>
                  <a:pt x="16950" y="7783"/>
                </a:lnTo>
                <a:lnTo>
                  <a:pt x="16827" y="7597"/>
                </a:lnTo>
                <a:lnTo>
                  <a:pt x="16715" y="7429"/>
                </a:lnTo>
                <a:lnTo>
                  <a:pt x="16648" y="7168"/>
                </a:lnTo>
                <a:lnTo>
                  <a:pt x="16614" y="6926"/>
                </a:lnTo>
                <a:lnTo>
                  <a:pt x="16592" y="6498"/>
                </a:lnTo>
                <a:lnTo>
                  <a:pt x="16592" y="5772"/>
                </a:lnTo>
                <a:lnTo>
                  <a:pt x="16625" y="4915"/>
                </a:lnTo>
                <a:lnTo>
                  <a:pt x="16670" y="3928"/>
                </a:lnTo>
                <a:lnTo>
                  <a:pt x="16737" y="2960"/>
                </a:lnTo>
                <a:lnTo>
                  <a:pt x="16804" y="1992"/>
                </a:lnTo>
                <a:lnTo>
                  <a:pt x="16883" y="1173"/>
                </a:lnTo>
                <a:lnTo>
                  <a:pt x="16950" y="521"/>
                </a:lnTo>
                <a:lnTo>
                  <a:pt x="16928" y="521"/>
                </a:lnTo>
                <a:lnTo>
                  <a:pt x="16905" y="521"/>
                </a:lnTo>
                <a:lnTo>
                  <a:pt x="16244" y="484"/>
                </a:lnTo>
                <a:lnTo>
                  <a:pt x="15617" y="428"/>
                </a:lnTo>
                <a:lnTo>
                  <a:pt x="15046" y="353"/>
                </a:lnTo>
                <a:lnTo>
                  <a:pt x="14508" y="279"/>
                </a:lnTo>
                <a:lnTo>
                  <a:pt x="14026" y="167"/>
                </a:lnTo>
                <a:lnTo>
                  <a:pt x="13623" y="93"/>
                </a:lnTo>
                <a:lnTo>
                  <a:pt x="13320" y="18"/>
                </a:lnTo>
                <a:lnTo>
                  <a:pt x="13107" y="18"/>
                </a:lnTo>
                <a:lnTo>
                  <a:pt x="12973" y="18"/>
                </a:lnTo>
                <a:lnTo>
                  <a:pt x="12850" y="130"/>
                </a:lnTo>
                <a:lnTo>
                  <a:pt x="12715" y="279"/>
                </a:lnTo>
                <a:lnTo>
                  <a:pt x="12614" y="446"/>
                </a:lnTo>
                <a:lnTo>
                  <a:pt x="12502" y="670"/>
                </a:lnTo>
                <a:lnTo>
                  <a:pt x="12413" y="912"/>
                </a:lnTo>
                <a:lnTo>
                  <a:pt x="12357" y="1210"/>
                </a:lnTo>
                <a:lnTo>
                  <a:pt x="12312" y="1526"/>
                </a:lnTo>
                <a:lnTo>
                  <a:pt x="12267" y="1843"/>
                </a:lnTo>
                <a:lnTo>
                  <a:pt x="12245" y="2215"/>
                </a:lnTo>
                <a:lnTo>
                  <a:pt x="12267" y="2532"/>
                </a:lnTo>
                <a:lnTo>
                  <a:pt x="12312" y="2886"/>
                </a:lnTo>
                <a:lnTo>
                  <a:pt x="12379" y="3240"/>
                </a:lnTo>
                <a:lnTo>
                  <a:pt x="12458" y="3556"/>
                </a:lnTo>
                <a:lnTo>
                  <a:pt x="12570" y="3891"/>
                </a:lnTo>
                <a:lnTo>
                  <a:pt x="12738" y="4171"/>
                </a:lnTo>
                <a:lnTo>
                  <a:pt x="12917" y="4487"/>
                </a:lnTo>
                <a:lnTo>
                  <a:pt x="13040" y="4860"/>
                </a:lnTo>
                <a:lnTo>
                  <a:pt x="13152" y="5251"/>
                </a:lnTo>
                <a:lnTo>
                  <a:pt x="13208" y="5604"/>
                </a:lnTo>
                <a:lnTo>
                  <a:pt x="13253" y="5995"/>
                </a:lnTo>
                <a:lnTo>
                  <a:pt x="13231" y="6386"/>
                </a:lnTo>
                <a:lnTo>
                  <a:pt x="13208" y="6740"/>
                </a:lnTo>
                <a:lnTo>
                  <a:pt x="13130" y="7094"/>
                </a:lnTo>
                <a:lnTo>
                  <a:pt x="13040" y="7429"/>
                </a:lnTo>
                <a:lnTo>
                  <a:pt x="12895" y="7746"/>
                </a:lnTo>
                <a:lnTo>
                  <a:pt x="12715" y="8025"/>
                </a:lnTo>
                <a:lnTo>
                  <a:pt x="12525" y="8286"/>
                </a:lnTo>
                <a:lnTo>
                  <a:pt x="12312" y="8491"/>
                </a:lnTo>
                <a:lnTo>
                  <a:pt x="12054" y="8677"/>
                </a:lnTo>
                <a:lnTo>
                  <a:pt x="11752" y="8788"/>
                </a:lnTo>
                <a:lnTo>
                  <a:pt x="11449" y="8826"/>
                </a:lnTo>
                <a:lnTo>
                  <a:pt x="11281" y="8826"/>
                </a:lnTo>
                <a:lnTo>
                  <a:pt x="11124" y="8826"/>
                </a:lnTo>
                <a:lnTo>
                  <a:pt x="11001" y="8788"/>
                </a:lnTo>
                <a:lnTo>
                  <a:pt x="10844" y="8714"/>
                </a:lnTo>
                <a:lnTo>
                  <a:pt x="10721" y="8640"/>
                </a:lnTo>
                <a:lnTo>
                  <a:pt x="10609" y="8565"/>
                </a:lnTo>
                <a:lnTo>
                  <a:pt x="10486" y="8453"/>
                </a:lnTo>
                <a:lnTo>
                  <a:pt x="10374" y="8323"/>
                </a:lnTo>
                <a:lnTo>
                  <a:pt x="10183" y="8062"/>
                </a:lnTo>
                <a:lnTo>
                  <a:pt x="10038" y="7746"/>
                </a:lnTo>
                <a:lnTo>
                  <a:pt x="9903" y="7392"/>
                </a:lnTo>
                <a:lnTo>
                  <a:pt x="9791" y="7001"/>
                </a:lnTo>
                <a:lnTo>
                  <a:pt x="9735" y="6610"/>
                </a:lnTo>
                <a:lnTo>
                  <a:pt x="9690" y="6219"/>
                </a:lnTo>
                <a:lnTo>
                  <a:pt x="9668" y="5772"/>
                </a:lnTo>
                <a:lnTo>
                  <a:pt x="9690" y="5381"/>
                </a:lnTo>
                <a:lnTo>
                  <a:pt x="9758" y="4990"/>
                </a:lnTo>
                <a:lnTo>
                  <a:pt x="9836" y="4636"/>
                </a:lnTo>
                <a:lnTo>
                  <a:pt x="9948" y="4320"/>
                </a:lnTo>
                <a:lnTo>
                  <a:pt x="10071" y="4022"/>
                </a:lnTo>
                <a:lnTo>
                  <a:pt x="10206" y="3817"/>
                </a:lnTo>
                <a:lnTo>
                  <a:pt x="10318" y="3593"/>
                </a:lnTo>
                <a:lnTo>
                  <a:pt x="10396" y="3351"/>
                </a:lnTo>
                <a:lnTo>
                  <a:pt x="10463" y="3109"/>
                </a:lnTo>
                <a:lnTo>
                  <a:pt x="10508" y="2848"/>
                </a:lnTo>
                <a:lnTo>
                  <a:pt x="10531" y="2606"/>
                </a:lnTo>
                <a:lnTo>
                  <a:pt x="10508" y="2346"/>
                </a:lnTo>
                <a:lnTo>
                  <a:pt x="10463" y="2141"/>
                </a:lnTo>
                <a:lnTo>
                  <a:pt x="10396" y="1880"/>
                </a:lnTo>
                <a:lnTo>
                  <a:pt x="10295" y="1638"/>
                </a:lnTo>
                <a:lnTo>
                  <a:pt x="10161" y="1415"/>
                </a:lnTo>
                <a:lnTo>
                  <a:pt x="9970" y="1210"/>
                </a:lnTo>
                <a:lnTo>
                  <a:pt x="9758" y="986"/>
                </a:lnTo>
                <a:lnTo>
                  <a:pt x="9500" y="819"/>
                </a:lnTo>
                <a:lnTo>
                  <a:pt x="9197" y="670"/>
                </a:lnTo>
                <a:lnTo>
                  <a:pt x="8850" y="521"/>
                </a:lnTo>
                <a:lnTo>
                  <a:pt x="8480" y="446"/>
                </a:lnTo>
                <a:lnTo>
                  <a:pt x="8010" y="428"/>
                </a:lnTo>
                <a:lnTo>
                  <a:pt x="7427" y="428"/>
                </a:lnTo>
                <a:lnTo>
                  <a:pt x="6834" y="446"/>
                </a:lnTo>
                <a:lnTo>
                  <a:pt x="6206" y="521"/>
                </a:lnTo>
                <a:lnTo>
                  <a:pt x="5624" y="633"/>
                </a:lnTo>
                <a:lnTo>
                  <a:pt x="5131" y="744"/>
                </a:lnTo>
                <a:lnTo>
                  <a:pt x="4750" y="856"/>
                </a:lnTo>
                <a:lnTo>
                  <a:pt x="4873" y="1564"/>
                </a:lnTo>
                <a:lnTo>
                  <a:pt x="5052" y="2495"/>
                </a:lnTo>
                <a:lnTo>
                  <a:pt x="5198" y="3556"/>
                </a:lnTo>
                <a:lnTo>
                  <a:pt x="5321" y="4673"/>
                </a:lnTo>
                <a:lnTo>
                  <a:pt x="5366" y="5213"/>
                </a:lnTo>
                <a:lnTo>
                  <a:pt x="5411" y="5753"/>
                </a:lnTo>
                <a:lnTo>
                  <a:pt x="5433" y="6275"/>
                </a:lnTo>
                <a:lnTo>
                  <a:pt x="5433" y="6740"/>
                </a:lnTo>
                <a:lnTo>
                  <a:pt x="5388" y="7168"/>
                </a:lnTo>
                <a:lnTo>
                  <a:pt x="5343" y="7541"/>
                </a:lnTo>
                <a:lnTo>
                  <a:pt x="5310" y="7708"/>
                </a:lnTo>
                <a:lnTo>
                  <a:pt x="5265" y="7857"/>
                </a:lnTo>
                <a:lnTo>
                  <a:pt x="5220" y="7969"/>
                </a:lnTo>
                <a:lnTo>
                  <a:pt x="5153" y="8062"/>
                </a:lnTo>
                <a:lnTo>
                  <a:pt x="5030" y="8248"/>
                </a:lnTo>
                <a:lnTo>
                  <a:pt x="4873" y="8397"/>
                </a:lnTo>
                <a:lnTo>
                  <a:pt x="4750" y="8528"/>
                </a:lnTo>
                <a:lnTo>
                  <a:pt x="4593" y="8640"/>
                </a:lnTo>
                <a:lnTo>
                  <a:pt x="4447" y="8714"/>
                </a:lnTo>
                <a:lnTo>
                  <a:pt x="4290" y="8751"/>
                </a:lnTo>
                <a:lnTo>
                  <a:pt x="4122" y="8788"/>
                </a:lnTo>
                <a:lnTo>
                  <a:pt x="3977" y="8788"/>
                </a:lnTo>
                <a:lnTo>
                  <a:pt x="3820" y="8751"/>
                </a:lnTo>
                <a:lnTo>
                  <a:pt x="3697" y="8714"/>
                </a:lnTo>
                <a:lnTo>
                  <a:pt x="3540" y="8677"/>
                </a:lnTo>
                <a:lnTo>
                  <a:pt x="3417" y="8602"/>
                </a:lnTo>
                <a:lnTo>
                  <a:pt x="3282" y="8491"/>
                </a:lnTo>
                <a:lnTo>
                  <a:pt x="3159" y="8360"/>
                </a:lnTo>
                <a:lnTo>
                  <a:pt x="3047" y="8248"/>
                </a:lnTo>
                <a:lnTo>
                  <a:pt x="2957" y="8062"/>
                </a:lnTo>
                <a:lnTo>
                  <a:pt x="2812" y="7857"/>
                </a:lnTo>
                <a:lnTo>
                  <a:pt x="2643" y="7671"/>
                </a:lnTo>
                <a:lnTo>
                  <a:pt x="2442" y="7541"/>
                </a:lnTo>
                <a:lnTo>
                  <a:pt x="2207" y="7466"/>
                </a:lnTo>
                <a:lnTo>
                  <a:pt x="1994" y="7429"/>
                </a:lnTo>
                <a:lnTo>
                  <a:pt x="1736" y="7429"/>
                </a:lnTo>
                <a:lnTo>
                  <a:pt x="1501" y="7466"/>
                </a:lnTo>
                <a:lnTo>
                  <a:pt x="1265" y="7559"/>
                </a:lnTo>
                <a:lnTo>
                  <a:pt x="1030" y="7708"/>
                </a:lnTo>
                <a:lnTo>
                  <a:pt x="817" y="7932"/>
                </a:lnTo>
                <a:lnTo>
                  <a:pt x="593" y="8211"/>
                </a:lnTo>
                <a:lnTo>
                  <a:pt x="425" y="8528"/>
                </a:lnTo>
                <a:lnTo>
                  <a:pt x="358" y="8714"/>
                </a:lnTo>
                <a:lnTo>
                  <a:pt x="280" y="8919"/>
                </a:lnTo>
                <a:lnTo>
                  <a:pt x="235" y="9142"/>
                </a:lnTo>
                <a:lnTo>
                  <a:pt x="168" y="9347"/>
                </a:lnTo>
                <a:lnTo>
                  <a:pt x="123" y="9608"/>
                </a:lnTo>
                <a:lnTo>
                  <a:pt x="100" y="9887"/>
                </a:lnTo>
                <a:lnTo>
                  <a:pt x="78" y="10185"/>
                </a:lnTo>
                <a:lnTo>
                  <a:pt x="78" y="10464"/>
                </a:lnTo>
                <a:lnTo>
                  <a:pt x="78" y="10706"/>
                </a:lnTo>
                <a:lnTo>
                  <a:pt x="100" y="10967"/>
                </a:lnTo>
                <a:lnTo>
                  <a:pt x="123" y="11172"/>
                </a:lnTo>
                <a:lnTo>
                  <a:pt x="168" y="11395"/>
                </a:lnTo>
                <a:lnTo>
                  <a:pt x="212" y="11600"/>
                </a:lnTo>
                <a:lnTo>
                  <a:pt x="280" y="11786"/>
                </a:lnTo>
                <a:lnTo>
                  <a:pt x="336" y="11973"/>
                </a:lnTo>
                <a:lnTo>
                  <a:pt x="425" y="12140"/>
                </a:lnTo>
                <a:lnTo>
                  <a:pt x="582" y="12419"/>
                </a:lnTo>
                <a:lnTo>
                  <a:pt x="773" y="12680"/>
                </a:lnTo>
                <a:lnTo>
                  <a:pt x="985" y="12866"/>
                </a:lnTo>
                <a:lnTo>
                  <a:pt x="1198" y="12997"/>
                </a:lnTo>
                <a:lnTo>
                  <a:pt x="1434" y="13108"/>
                </a:lnTo>
                <a:lnTo>
                  <a:pt x="1646" y="13183"/>
                </a:lnTo>
                <a:lnTo>
                  <a:pt x="1893" y="13183"/>
                </a:lnTo>
                <a:lnTo>
                  <a:pt x="2106" y="13146"/>
                </a:lnTo>
                <a:lnTo>
                  <a:pt x="2296" y="13071"/>
                </a:lnTo>
                <a:lnTo>
                  <a:pt x="2464" y="12960"/>
                </a:lnTo>
                <a:lnTo>
                  <a:pt x="2621" y="12792"/>
                </a:lnTo>
                <a:lnTo>
                  <a:pt x="2722" y="12606"/>
                </a:lnTo>
                <a:lnTo>
                  <a:pt x="2834" y="12419"/>
                </a:lnTo>
                <a:lnTo>
                  <a:pt x="2957" y="12289"/>
                </a:lnTo>
                <a:lnTo>
                  <a:pt x="3114" y="12177"/>
                </a:lnTo>
                <a:lnTo>
                  <a:pt x="3260" y="12103"/>
                </a:lnTo>
                <a:lnTo>
                  <a:pt x="3439" y="12103"/>
                </a:lnTo>
                <a:lnTo>
                  <a:pt x="3607" y="12103"/>
                </a:lnTo>
                <a:lnTo>
                  <a:pt x="3753" y="12177"/>
                </a:lnTo>
                <a:lnTo>
                  <a:pt x="3932" y="12252"/>
                </a:lnTo>
                <a:lnTo>
                  <a:pt x="4100" y="12364"/>
                </a:lnTo>
                <a:lnTo>
                  <a:pt x="4257" y="12494"/>
                </a:lnTo>
                <a:lnTo>
                  <a:pt x="4380" y="12643"/>
                </a:lnTo>
                <a:lnTo>
                  <a:pt x="4514" y="12829"/>
                </a:lnTo>
                <a:lnTo>
                  <a:pt x="4593" y="13034"/>
                </a:lnTo>
                <a:lnTo>
                  <a:pt x="4682" y="13257"/>
                </a:lnTo>
                <a:lnTo>
                  <a:pt x="4727" y="13462"/>
                </a:lnTo>
                <a:lnTo>
                  <a:pt x="4750" y="13686"/>
                </a:lnTo>
                <a:lnTo>
                  <a:pt x="4727" y="14282"/>
                </a:lnTo>
                <a:lnTo>
                  <a:pt x="4682" y="15045"/>
                </a:lnTo>
                <a:lnTo>
                  <a:pt x="4638" y="15976"/>
                </a:lnTo>
                <a:lnTo>
                  <a:pt x="4615" y="16926"/>
                </a:lnTo>
                <a:lnTo>
                  <a:pt x="4593" y="17968"/>
                </a:lnTo>
                <a:lnTo>
                  <a:pt x="4593" y="19011"/>
                </a:lnTo>
                <a:lnTo>
                  <a:pt x="4615" y="19514"/>
                </a:lnTo>
                <a:lnTo>
                  <a:pt x="4638" y="19980"/>
                </a:lnTo>
                <a:lnTo>
                  <a:pt x="4682" y="20426"/>
                </a:lnTo>
                <a:lnTo>
                  <a:pt x="4750" y="20836"/>
                </a:lnTo>
                <a:lnTo>
                  <a:pt x="4873" y="20929"/>
                </a:lnTo>
                <a:lnTo>
                  <a:pt x="5063" y="21004"/>
                </a:lnTo>
                <a:lnTo>
                  <a:pt x="5287" y="21078"/>
                </a:lnTo>
                <a:lnTo>
                  <a:pt x="5500" y="21115"/>
                </a:lnTo>
                <a:lnTo>
                  <a:pt x="6060" y="21115"/>
                </a:lnTo>
                <a:lnTo>
                  <a:pt x="6654" y="21078"/>
                </a:lnTo>
                <a:lnTo>
                  <a:pt x="7326" y="21004"/>
                </a:lnTo>
                <a:lnTo>
                  <a:pt x="8010" y="20929"/>
                </a:lnTo>
                <a:lnTo>
                  <a:pt x="8704" y="20855"/>
                </a:lnTo>
                <a:lnTo>
                  <a:pt x="9365" y="20836"/>
                </a:lnTo>
                <a:close/>
              </a:path>
            </a:pathLst>
          </a:custGeom>
          <a:solidFill>
            <a:srgbClr val="00CCFF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300000" rev="0"/>
            </a:camera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rgbClr val="00CCFF"/>
            </a:extrusionClr>
            <a:contourClr>
              <a:srgbClr val="00C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Transportation</a:t>
            </a:r>
          </a:p>
        </p:txBody>
      </p:sp>
      <p:sp>
        <p:nvSpPr>
          <p:cNvPr id="148495" name="Puzzle5">
            <a:extLst>
              <a:ext uri="{FF2B5EF4-FFF2-40B4-BE49-F238E27FC236}">
                <a16:creationId xmlns:a16="http://schemas.microsoft.com/office/drawing/2014/main" id="{66995704-99EA-41D8-B3D3-6B6A0AE337D4}"/>
              </a:ext>
            </a:extLst>
          </p:cNvPr>
          <p:cNvSpPr>
            <a:spLocks noChangeAspect="1" noEditPoints="1" noChangeArrowheads="1"/>
          </p:cNvSpPr>
          <p:nvPr/>
        </p:nvSpPr>
        <p:spPr bwMode="blackWhite">
          <a:xfrm>
            <a:off x="3340178" y="1347881"/>
            <a:ext cx="1987043" cy="1301855"/>
          </a:xfrm>
          <a:custGeom>
            <a:avLst/>
            <a:gdLst>
              <a:gd name="T0" fmla="*/ 4880 w 21600"/>
              <a:gd name="T1" fmla="*/ 6714 h 21600"/>
              <a:gd name="T2" fmla="*/ 16494 w 21600"/>
              <a:gd name="T3" fmla="*/ 13712 h 21600"/>
            </a:gdLst>
            <a:ahLst/>
            <a:cxnLst/>
            <a:rect l="T0" t="T1" r="T2" b="T3"/>
            <a:pathLst>
              <a:path w="21600" h="21600">
                <a:moveTo>
                  <a:pt x="4281" y="12397"/>
                </a:moveTo>
                <a:lnTo>
                  <a:pt x="4168" y="12510"/>
                </a:lnTo>
                <a:lnTo>
                  <a:pt x="4044" y="12623"/>
                </a:lnTo>
                <a:lnTo>
                  <a:pt x="3931" y="12680"/>
                </a:lnTo>
                <a:lnTo>
                  <a:pt x="3807" y="12736"/>
                </a:lnTo>
                <a:lnTo>
                  <a:pt x="3671" y="12736"/>
                </a:lnTo>
                <a:lnTo>
                  <a:pt x="3558" y="12736"/>
                </a:lnTo>
                <a:lnTo>
                  <a:pt x="3434" y="12708"/>
                </a:lnTo>
                <a:lnTo>
                  <a:pt x="3321" y="12651"/>
                </a:lnTo>
                <a:lnTo>
                  <a:pt x="3061" y="12538"/>
                </a:lnTo>
                <a:lnTo>
                  <a:pt x="2824" y="12383"/>
                </a:lnTo>
                <a:lnTo>
                  <a:pt x="2564" y="12185"/>
                </a:lnTo>
                <a:lnTo>
                  <a:pt x="2327" y="12029"/>
                </a:lnTo>
                <a:lnTo>
                  <a:pt x="2067" y="11860"/>
                </a:lnTo>
                <a:lnTo>
                  <a:pt x="1807" y="11718"/>
                </a:lnTo>
                <a:lnTo>
                  <a:pt x="1671" y="11704"/>
                </a:lnTo>
                <a:lnTo>
                  <a:pt x="1547" y="11676"/>
                </a:lnTo>
                <a:lnTo>
                  <a:pt x="1412" y="11676"/>
                </a:lnTo>
                <a:lnTo>
                  <a:pt x="1287" y="11676"/>
                </a:lnTo>
                <a:lnTo>
                  <a:pt x="1152" y="11704"/>
                </a:lnTo>
                <a:lnTo>
                  <a:pt x="1005" y="11775"/>
                </a:lnTo>
                <a:lnTo>
                  <a:pt x="869" y="11860"/>
                </a:lnTo>
                <a:lnTo>
                  <a:pt x="745" y="12001"/>
                </a:lnTo>
                <a:lnTo>
                  <a:pt x="587" y="12128"/>
                </a:lnTo>
                <a:lnTo>
                  <a:pt x="463" y="12326"/>
                </a:lnTo>
                <a:lnTo>
                  <a:pt x="305" y="12567"/>
                </a:lnTo>
                <a:lnTo>
                  <a:pt x="180" y="12835"/>
                </a:lnTo>
                <a:lnTo>
                  <a:pt x="112" y="13005"/>
                </a:lnTo>
                <a:lnTo>
                  <a:pt x="67" y="13189"/>
                </a:lnTo>
                <a:lnTo>
                  <a:pt x="45" y="13429"/>
                </a:lnTo>
                <a:lnTo>
                  <a:pt x="45" y="13683"/>
                </a:lnTo>
                <a:lnTo>
                  <a:pt x="67" y="13924"/>
                </a:lnTo>
                <a:lnTo>
                  <a:pt x="135" y="14192"/>
                </a:lnTo>
                <a:lnTo>
                  <a:pt x="225" y="14447"/>
                </a:lnTo>
                <a:lnTo>
                  <a:pt x="327" y="14687"/>
                </a:lnTo>
                <a:lnTo>
                  <a:pt x="485" y="14899"/>
                </a:lnTo>
                <a:lnTo>
                  <a:pt x="655" y="15097"/>
                </a:lnTo>
                <a:lnTo>
                  <a:pt x="768" y="15168"/>
                </a:lnTo>
                <a:lnTo>
                  <a:pt x="869" y="15252"/>
                </a:lnTo>
                <a:lnTo>
                  <a:pt x="982" y="15309"/>
                </a:lnTo>
                <a:lnTo>
                  <a:pt x="1118" y="15365"/>
                </a:lnTo>
                <a:lnTo>
                  <a:pt x="1242" y="15394"/>
                </a:lnTo>
                <a:lnTo>
                  <a:pt x="1389" y="15422"/>
                </a:lnTo>
                <a:lnTo>
                  <a:pt x="1547" y="15422"/>
                </a:lnTo>
                <a:lnTo>
                  <a:pt x="1717" y="15422"/>
                </a:lnTo>
                <a:lnTo>
                  <a:pt x="1897" y="15394"/>
                </a:lnTo>
                <a:lnTo>
                  <a:pt x="2067" y="15365"/>
                </a:lnTo>
                <a:lnTo>
                  <a:pt x="2259" y="15281"/>
                </a:lnTo>
                <a:lnTo>
                  <a:pt x="2462" y="15196"/>
                </a:lnTo>
                <a:lnTo>
                  <a:pt x="2779" y="15069"/>
                </a:lnTo>
                <a:lnTo>
                  <a:pt x="3038" y="14956"/>
                </a:lnTo>
                <a:lnTo>
                  <a:pt x="3298" y="14871"/>
                </a:lnTo>
                <a:lnTo>
                  <a:pt x="3547" y="14842"/>
                </a:lnTo>
                <a:lnTo>
                  <a:pt x="3648" y="14871"/>
                </a:lnTo>
                <a:lnTo>
                  <a:pt x="3761" y="14899"/>
                </a:lnTo>
                <a:lnTo>
                  <a:pt x="3841" y="14956"/>
                </a:lnTo>
                <a:lnTo>
                  <a:pt x="3953" y="15040"/>
                </a:lnTo>
                <a:lnTo>
                  <a:pt x="4044" y="15139"/>
                </a:lnTo>
                <a:lnTo>
                  <a:pt x="4123" y="15281"/>
                </a:lnTo>
                <a:lnTo>
                  <a:pt x="4213" y="15450"/>
                </a:lnTo>
                <a:lnTo>
                  <a:pt x="4281" y="15662"/>
                </a:lnTo>
                <a:lnTo>
                  <a:pt x="4360" y="15903"/>
                </a:lnTo>
                <a:lnTo>
                  <a:pt x="4428" y="16171"/>
                </a:lnTo>
                <a:lnTo>
                  <a:pt x="4473" y="16482"/>
                </a:lnTo>
                <a:lnTo>
                  <a:pt x="4541" y="16779"/>
                </a:lnTo>
                <a:lnTo>
                  <a:pt x="4586" y="17132"/>
                </a:lnTo>
                <a:lnTo>
                  <a:pt x="4609" y="17486"/>
                </a:lnTo>
                <a:lnTo>
                  <a:pt x="4620" y="17868"/>
                </a:lnTo>
                <a:lnTo>
                  <a:pt x="4620" y="18235"/>
                </a:lnTo>
                <a:lnTo>
                  <a:pt x="4620" y="18617"/>
                </a:lnTo>
                <a:lnTo>
                  <a:pt x="4620" y="19027"/>
                </a:lnTo>
                <a:lnTo>
                  <a:pt x="4586" y="19408"/>
                </a:lnTo>
                <a:lnTo>
                  <a:pt x="4541" y="19790"/>
                </a:lnTo>
                <a:lnTo>
                  <a:pt x="4496" y="20172"/>
                </a:lnTo>
                <a:lnTo>
                  <a:pt x="4405" y="20525"/>
                </a:lnTo>
                <a:lnTo>
                  <a:pt x="4326" y="20879"/>
                </a:lnTo>
                <a:lnTo>
                  <a:pt x="4236" y="21204"/>
                </a:lnTo>
                <a:lnTo>
                  <a:pt x="4778" y="21204"/>
                </a:lnTo>
                <a:lnTo>
                  <a:pt x="5298" y="21204"/>
                </a:lnTo>
                <a:lnTo>
                  <a:pt x="5817" y="21204"/>
                </a:lnTo>
                <a:lnTo>
                  <a:pt x="6269" y="21204"/>
                </a:lnTo>
                <a:lnTo>
                  <a:pt x="6710" y="21204"/>
                </a:lnTo>
                <a:lnTo>
                  <a:pt x="7094" y="21204"/>
                </a:lnTo>
                <a:lnTo>
                  <a:pt x="7444" y="21204"/>
                </a:lnTo>
                <a:lnTo>
                  <a:pt x="7704" y="21204"/>
                </a:lnTo>
                <a:lnTo>
                  <a:pt x="8054" y="21062"/>
                </a:lnTo>
                <a:lnTo>
                  <a:pt x="8337" y="20935"/>
                </a:lnTo>
                <a:lnTo>
                  <a:pt x="8597" y="20737"/>
                </a:lnTo>
                <a:lnTo>
                  <a:pt x="8834" y="20553"/>
                </a:lnTo>
                <a:lnTo>
                  <a:pt x="9003" y="20327"/>
                </a:lnTo>
                <a:lnTo>
                  <a:pt x="9184" y="20087"/>
                </a:lnTo>
                <a:lnTo>
                  <a:pt x="9286" y="19847"/>
                </a:lnTo>
                <a:lnTo>
                  <a:pt x="9376" y="19592"/>
                </a:lnTo>
                <a:lnTo>
                  <a:pt x="9444" y="19324"/>
                </a:lnTo>
                <a:lnTo>
                  <a:pt x="9466" y="19055"/>
                </a:lnTo>
                <a:lnTo>
                  <a:pt x="9466" y="18786"/>
                </a:lnTo>
                <a:lnTo>
                  <a:pt x="9421" y="18546"/>
                </a:lnTo>
                <a:lnTo>
                  <a:pt x="9353" y="18263"/>
                </a:lnTo>
                <a:lnTo>
                  <a:pt x="9241" y="18023"/>
                </a:lnTo>
                <a:lnTo>
                  <a:pt x="9139" y="17783"/>
                </a:lnTo>
                <a:lnTo>
                  <a:pt x="8958" y="17557"/>
                </a:lnTo>
                <a:lnTo>
                  <a:pt x="8811" y="17316"/>
                </a:lnTo>
                <a:lnTo>
                  <a:pt x="8676" y="17076"/>
                </a:lnTo>
                <a:lnTo>
                  <a:pt x="8597" y="16807"/>
                </a:lnTo>
                <a:lnTo>
                  <a:pt x="8506" y="16510"/>
                </a:lnTo>
                <a:lnTo>
                  <a:pt x="8484" y="16200"/>
                </a:lnTo>
                <a:lnTo>
                  <a:pt x="8484" y="15903"/>
                </a:lnTo>
                <a:lnTo>
                  <a:pt x="8506" y="15606"/>
                </a:lnTo>
                <a:lnTo>
                  <a:pt x="8574" y="15309"/>
                </a:lnTo>
                <a:lnTo>
                  <a:pt x="8676" y="15040"/>
                </a:lnTo>
                <a:lnTo>
                  <a:pt x="8811" y="14772"/>
                </a:lnTo>
                <a:lnTo>
                  <a:pt x="8902" y="14659"/>
                </a:lnTo>
                <a:lnTo>
                  <a:pt x="9003" y="14517"/>
                </a:lnTo>
                <a:lnTo>
                  <a:pt x="9094" y="14418"/>
                </a:lnTo>
                <a:lnTo>
                  <a:pt x="9218" y="14334"/>
                </a:lnTo>
                <a:lnTo>
                  <a:pt x="9331" y="14249"/>
                </a:lnTo>
                <a:lnTo>
                  <a:pt x="9466" y="14164"/>
                </a:lnTo>
                <a:lnTo>
                  <a:pt x="9613" y="14093"/>
                </a:lnTo>
                <a:lnTo>
                  <a:pt x="9760" y="14037"/>
                </a:lnTo>
                <a:lnTo>
                  <a:pt x="9918" y="13980"/>
                </a:lnTo>
                <a:lnTo>
                  <a:pt x="10088" y="13952"/>
                </a:lnTo>
                <a:lnTo>
                  <a:pt x="10291" y="13924"/>
                </a:lnTo>
                <a:lnTo>
                  <a:pt x="10483" y="13924"/>
                </a:lnTo>
                <a:lnTo>
                  <a:pt x="10698" y="13924"/>
                </a:lnTo>
                <a:lnTo>
                  <a:pt x="10890" y="13952"/>
                </a:lnTo>
                <a:lnTo>
                  <a:pt x="11071" y="14008"/>
                </a:lnTo>
                <a:lnTo>
                  <a:pt x="11240" y="14065"/>
                </a:lnTo>
                <a:lnTo>
                  <a:pt x="11387" y="14136"/>
                </a:lnTo>
                <a:lnTo>
                  <a:pt x="11545" y="14220"/>
                </a:lnTo>
                <a:lnTo>
                  <a:pt x="11669" y="14305"/>
                </a:lnTo>
                <a:lnTo>
                  <a:pt x="11782" y="14418"/>
                </a:lnTo>
                <a:lnTo>
                  <a:pt x="11895" y="14517"/>
                </a:lnTo>
                <a:lnTo>
                  <a:pt x="11974" y="14659"/>
                </a:lnTo>
                <a:lnTo>
                  <a:pt x="12065" y="14800"/>
                </a:lnTo>
                <a:lnTo>
                  <a:pt x="12133" y="14927"/>
                </a:lnTo>
                <a:lnTo>
                  <a:pt x="12234" y="15252"/>
                </a:lnTo>
                <a:lnTo>
                  <a:pt x="12302" y="15549"/>
                </a:lnTo>
                <a:lnTo>
                  <a:pt x="12325" y="15874"/>
                </a:lnTo>
                <a:lnTo>
                  <a:pt x="12325" y="16200"/>
                </a:lnTo>
                <a:lnTo>
                  <a:pt x="12279" y="16525"/>
                </a:lnTo>
                <a:lnTo>
                  <a:pt x="12212" y="16850"/>
                </a:lnTo>
                <a:lnTo>
                  <a:pt x="12133" y="17132"/>
                </a:lnTo>
                <a:lnTo>
                  <a:pt x="12042" y="17373"/>
                </a:lnTo>
                <a:lnTo>
                  <a:pt x="11918" y="17585"/>
                </a:lnTo>
                <a:lnTo>
                  <a:pt x="11782" y="17754"/>
                </a:lnTo>
                <a:lnTo>
                  <a:pt x="11647" y="17882"/>
                </a:lnTo>
                <a:lnTo>
                  <a:pt x="11523" y="18080"/>
                </a:lnTo>
                <a:lnTo>
                  <a:pt x="11432" y="18263"/>
                </a:lnTo>
                <a:lnTo>
                  <a:pt x="11353" y="18490"/>
                </a:lnTo>
                <a:lnTo>
                  <a:pt x="11285" y="18702"/>
                </a:lnTo>
                <a:lnTo>
                  <a:pt x="11240" y="18942"/>
                </a:lnTo>
                <a:lnTo>
                  <a:pt x="11217" y="19196"/>
                </a:lnTo>
                <a:lnTo>
                  <a:pt x="11217" y="19465"/>
                </a:lnTo>
                <a:lnTo>
                  <a:pt x="11263" y="19705"/>
                </a:lnTo>
                <a:lnTo>
                  <a:pt x="11330" y="19946"/>
                </a:lnTo>
                <a:lnTo>
                  <a:pt x="11410" y="20200"/>
                </a:lnTo>
                <a:lnTo>
                  <a:pt x="11545" y="20440"/>
                </a:lnTo>
                <a:lnTo>
                  <a:pt x="11715" y="20652"/>
                </a:lnTo>
                <a:lnTo>
                  <a:pt x="11918" y="20850"/>
                </a:lnTo>
                <a:lnTo>
                  <a:pt x="12155" y="21034"/>
                </a:lnTo>
                <a:lnTo>
                  <a:pt x="12438" y="21204"/>
                </a:lnTo>
                <a:lnTo>
                  <a:pt x="12562" y="21232"/>
                </a:lnTo>
                <a:lnTo>
                  <a:pt x="12889" y="21317"/>
                </a:lnTo>
                <a:lnTo>
                  <a:pt x="13364" y="21416"/>
                </a:lnTo>
                <a:lnTo>
                  <a:pt x="13997" y="21529"/>
                </a:lnTo>
                <a:lnTo>
                  <a:pt x="14347" y="21585"/>
                </a:lnTo>
                <a:lnTo>
                  <a:pt x="14686" y="21614"/>
                </a:lnTo>
                <a:lnTo>
                  <a:pt x="15058" y="21642"/>
                </a:lnTo>
                <a:lnTo>
                  <a:pt x="15443" y="21642"/>
                </a:lnTo>
                <a:lnTo>
                  <a:pt x="15815" y="21642"/>
                </a:lnTo>
                <a:lnTo>
                  <a:pt x="16211" y="21614"/>
                </a:lnTo>
                <a:lnTo>
                  <a:pt x="16550" y="21529"/>
                </a:lnTo>
                <a:lnTo>
                  <a:pt x="16923" y="21444"/>
                </a:lnTo>
                <a:lnTo>
                  <a:pt x="16855" y="21232"/>
                </a:lnTo>
                <a:lnTo>
                  <a:pt x="16810" y="20978"/>
                </a:lnTo>
                <a:lnTo>
                  <a:pt x="16776" y="20709"/>
                </a:lnTo>
                <a:lnTo>
                  <a:pt x="16753" y="20412"/>
                </a:lnTo>
                <a:lnTo>
                  <a:pt x="16730" y="19762"/>
                </a:lnTo>
                <a:lnTo>
                  <a:pt x="16730" y="19055"/>
                </a:lnTo>
                <a:lnTo>
                  <a:pt x="16753" y="18348"/>
                </a:lnTo>
                <a:lnTo>
                  <a:pt x="16787" y="17641"/>
                </a:lnTo>
                <a:lnTo>
                  <a:pt x="16855" y="16991"/>
                </a:lnTo>
                <a:lnTo>
                  <a:pt x="16923" y="16426"/>
                </a:lnTo>
                <a:lnTo>
                  <a:pt x="16968" y="16171"/>
                </a:lnTo>
                <a:lnTo>
                  <a:pt x="17035" y="15987"/>
                </a:lnTo>
                <a:lnTo>
                  <a:pt x="17115" y="15832"/>
                </a:lnTo>
                <a:lnTo>
                  <a:pt x="17228" y="15691"/>
                </a:lnTo>
                <a:lnTo>
                  <a:pt x="17352" y="15606"/>
                </a:lnTo>
                <a:lnTo>
                  <a:pt x="17487" y="15549"/>
                </a:lnTo>
                <a:lnTo>
                  <a:pt x="17634" y="15493"/>
                </a:lnTo>
                <a:lnTo>
                  <a:pt x="17792" y="15493"/>
                </a:lnTo>
                <a:lnTo>
                  <a:pt x="17939" y="15521"/>
                </a:lnTo>
                <a:lnTo>
                  <a:pt x="18097" y="15578"/>
                </a:lnTo>
                <a:lnTo>
                  <a:pt x="18267" y="15662"/>
                </a:lnTo>
                <a:lnTo>
                  <a:pt x="18414" y="15775"/>
                </a:lnTo>
                <a:lnTo>
                  <a:pt x="18594" y="15874"/>
                </a:lnTo>
                <a:lnTo>
                  <a:pt x="18741" y="16016"/>
                </a:lnTo>
                <a:lnTo>
                  <a:pt x="18900" y="16171"/>
                </a:lnTo>
                <a:lnTo>
                  <a:pt x="19024" y="16369"/>
                </a:lnTo>
                <a:lnTo>
                  <a:pt x="19159" y="16525"/>
                </a:lnTo>
                <a:lnTo>
                  <a:pt x="19329" y="16666"/>
                </a:lnTo>
                <a:lnTo>
                  <a:pt x="19498" y="16779"/>
                </a:lnTo>
                <a:lnTo>
                  <a:pt x="19702" y="16850"/>
                </a:lnTo>
                <a:lnTo>
                  <a:pt x="19894" y="16878"/>
                </a:lnTo>
                <a:lnTo>
                  <a:pt x="20086" y="16906"/>
                </a:lnTo>
                <a:lnTo>
                  <a:pt x="20300" y="16878"/>
                </a:lnTo>
                <a:lnTo>
                  <a:pt x="20504" y="16836"/>
                </a:lnTo>
                <a:lnTo>
                  <a:pt x="20696" y="16751"/>
                </a:lnTo>
                <a:lnTo>
                  <a:pt x="20888" y="16609"/>
                </a:lnTo>
                <a:lnTo>
                  <a:pt x="21069" y="16454"/>
                </a:lnTo>
                <a:lnTo>
                  <a:pt x="21215" y="16256"/>
                </a:lnTo>
                <a:lnTo>
                  <a:pt x="21374" y="16044"/>
                </a:lnTo>
                <a:lnTo>
                  <a:pt x="21475" y="15775"/>
                </a:lnTo>
                <a:lnTo>
                  <a:pt x="21566" y="15479"/>
                </a:lnTo>
                <a:lnTo>
                  <a:pt x="21633" y="15125"/>
                </a:lnTo>
                <a:lnTo>
                  <a:pt x="21633" y="14927"/>
                </a:lnTo>
                <a:lnTo>
                  <a:pt x="21633" y="14772"/>
                </a:lnTo>
                <a:lnTo>
                  <a:pt x="21633" y="14574"/>
                </a:lnTo>
                <a:lnTo>
                  <a:pt x="21611" y="14418"/>
                </a:lnTo>
                <a:lnTo>
                  <a:pt x="21566" y="14249"/>
                </a:lnTo>
                <a:lnTo>
                  <a:pt x="21520" y="14093"/>
                </a:lnTo>
                <a:lnTo>
                  <a:pt x="21453" y="13952"/>
                </a:lnTo>
                <a:lnTo>
                  <a:pt x="21385" y="13810"/>
                </a:lnTo>
                <a:lnTo>
                  <a:pt x="21238" y="13542"/>
                </a:lnTo>
                <a:lnTo>
                  <a:pt x="21069" y="13330"/>
                </a:lnTo>
                <a:lnTo>
                  <a:pt x="20843" y="13132"/>
                </a:lnTo>
                <a:lnTo>
                  <a:pt x="20628" y="13005"/>
                </a:lnTo>
                <a:lnTo>
                  <a:pt x="20391" y="12863"/>
                </a:lnTo>
                <a:lnTo>
                  <a:pt x="20153" y="12807"/>
                </a:lnTo>
                <a:lnTo>
                  <a:pt x="19916" y="12750"/>
                </a:lnTo>
                <a:lnTo>
                  <a:pt x="19679" y="12779"/>
                </a:lnTo>
                <a:lnTo>
                  <a:pt x="19464" y="12835"/>
                </a:lnTo>
                <a:lnTo>
                  <a:pt x="19261" y="12948"/>
                </a:lnTo>
                <a:lnTo>
                  <a:pt x="19182" y="13005"/>
                </a:lnTo>
                <a:lnTo>
                  <a:pt x="19092" y="13090"/>
                </a:lnTo>
                <a:lnTo>
                  <a:pt x="19024" y="13189"/>
                </a:lnTo>
                <a:lnTo>
                  <a:pt x="18945" y="13302"/>
                </a:lnTo>
                <a:lnTo>
                  <a:pt x="18809" y="13514"/>
                </a:lnTo>
                <a:lnTo>
                  <a:pt x="18662" y="13683"/>
                </a:lnTo>
                <a:lnTo>
                  <a:pt x="18504" y="13782"/>
                </a:lnTo>
                <a:lnTo>
                  <a:pt x="18335" y="13867"/>
                </a:lnTo>
                <a:lnTo>
                  <a:pt x="18176" y="13895"/>
                </a:lnTo>
                <a:lnTo>
                  <a:pt x="18007" y="13924"/>
                </a:lnTo>
                <a:lnTo>
                  <a:pt x="17838" y="13895"/>
                </a:lnTo>
                <a:lnTo>
                  <a:pt x="17679" y="13839"/>
                </a:lnTo>
                <a:lnTo>
                  <a:pt x="17533" y="13768"/>
                </a:lnTo>
                <a:lnTo>
                  <a:pt x="17374" y="13683"/>
                </a:lnTo>
                <a:lnTo>
                  <a:pt x="17250" y="13570"/>
                </a:lnTo>
                <a:lnTo>
                  <a:pt x="17137" y="13429"/>
                </a:lnTo>
                <a:lnTo>
                  <a:pt x="17058" y="13302"/>
                </a:lnTo>
                <a:lnTo>
                  <a:pt x="16968" y="13160"/>
                </a:lnTo>
                <a:lnTo>
                  <a:pt x="16923" y="13033"/>
                </a:lnTo>
                <a:lnTo>
                  <a:pt x="16923" y="12892"/>
                </a:lnTo>
                <a:lnTo>
                  <a:pt x="16923" y="12425"/>
                </a:lnTo>
                <a:lnTo>
                  <a:pt x="16923" y="11704"/>
                </a:lnTo>
                <a:lnTo>
                  <a:pt x="16923" y="10743"/>
                </a:lnTo>
                <a:lnTo>
                  <a:pt x="16923" y="9683"/>
                </a:lnTo>
                <a:lnTo>
                  <a:pt x="16923" y="8608"/>
                </a:lnTo>
                <a:lnTo>
                  <a:pt x="16923" y="7520"/>
                </a:lnTo>
                <a:lnTo>
                  <a:pt x="16923" y="6545"/>
                </a:lnTo>
                <a:lnTo>
                  <a:pt x="16923" y="5781"/>
                </a:lnTo>
                <a:lnTo>
                  <a:pt x="16708" y="5937"/>
                </a:lnTo>
                <a:lnTo>
                  <a:pt x="16448" y="6078"/>
                </a:lnTo>
                <a:lnTo>
                  <a:pt x="16188" y="6219"/>
                </a:lnTo>
                <a:lnTo>
                  <a:pt x="15883" y="6290"/>
                </a:lnTo>
                <a:lnTo>
                  <a:pt x="15578" y="6347"/>
                </a:lnTo>
                <a:lnTo>
                  <a:pt x="15251" y="6375"/>
                </a:lnTo>
                <a:lnTo>
                  <a:pt x="14900" y="6403"/>
                </a:lnTo>
                <a:lnTo>
                  <a:pt x="14584" y="6403"/>
                </a:lnTo>
                <a:lnTo>
                  <a:pt x="14234" y="6375"/>
                </a:lnTo>
                <a:lnTo>
                  <a:pt x="13884" y="6318"/>
                </a:lnTo>
                <a:lnTo>
                  <a:pt x="13556" y="6262"/>
                </a:lnTo>
                <a:lnTo>
                  <a:pt x="13240" y="6191"/>
                </a:lnTo>
                <a:lnTo>
                  <a:pt x="12935" y="6106"/>
                </a:lnTo>
                <a:lnTo>
                  <a:pt x="12652" y="5993"/>
                </a:lnTo>
                <a:lnTo>
                  <a:pt x="12392" y="5880"/>
                </a:lnTo>
                <a:lnTo>
                  <a:pt x="12155" y="5781"/>
                </a:lnTo>
                <a:lnTo>
                  <a:pt x="11974" y="5668"/>
                </a:lnTo>
                <a:lnTo>
                  <a:pt x="11828" y="5555"/>
                </a:lnTo>
                <a:lnTo>
                  <a:pt x="11692" y="5456"/>
                </a:lnTo>
                <a:lnTo>
                  <a:pt x="11590" y="5343"/>
                </a:lnTo>
                <a:lnTo>
                  <a:pt x="11500" y="5230"/>
                </a:lnTo>
                <a:lnTo>
                  <a:pt x="11432" y="5131"/>
                </a:lnTo>
                <a:lnTo>
                  <a:pt x="11410" y="4990"/>
                </a:lnTo>
                <a:lnTo>
                  <a:pt x="11387" y="4876"/>
                </a:lnTo>
                <a:lnTo>
                  <a:pt x="11387" y="4749"/>
                </a:lnTo>
                <a:lnTo>
                  <a:pt x="11410" y="4608"/>
                </a:lnTo>
                <a:lnTo>
                  <a:pt x="11477" y="4452"/>
                </a:lnTo>
                <a:lnTo>
                  <a:pt x="11545" y="4283"/>
                </a:lnTo>
                <a:lnTo>
                  <a:pt x="11737" y="3929"/>
                </a:lnTo>
                <a:lnTo>
                  <a:pt x="12020" y="3548"/>
                </a:lnTo>
                <a:lnTo>
                  <a:pt x="12178" y="3307"/>
                </a:lnTo>
                <a:lnTo>
                  <a:pt x="12279" y="3067"/>
                </a:lnTo>
                <a:lnTo>
                  <a:pt x="12370" y="2798"/>
                </a:lnTo>
                <a:lnTo>
                  <a:pt x="12438" y="2487"/>
                </a:lnTo>
                <a:lnTo>
                  <a:pt x="12471" y="2219"/>
                </a:lnTo>
                <a:lnTo>
                  <a:pt x="12471" y="1922"/>
                </a:lnTo>
                <a:lnTo>
                  <a:pt x="12438" y="1625"/>
                </a:lnTo>
                <a:lnTo>
                  <a:pt x="12370" y="1357"/>
                </a:lnTo>
                <a:lnTo>
                  <a:pt x="12279" y="1088"/>
                </a:lnTo>
                <a:lnTo>
                  <a:pt x="12133" y="834"/>
                </a:lnTo>
                <a:lnTo>
                  <a:pt x="12042" y="735"/>
                </a:lnTo>
                <a:lnTo>
                  <a:pt x="11952" y="621"/>
                </a:lnTo>
                <a:lnTo>
                  <a:pt x="11850" y="508"/>
                </a:lnTo>
                <a:lnTo>
                  <a:pt x="11737" y="424"/>
                </a:lnTo>
                <a:lnTo>
                  <a:pt x="11613" y="353"/>
                </a:lnTo>
                <a:lnTo>
                  <a:pt x="11477" y="268"/>
                </a:lnTo>
                <a:lnTo>
                  <a:pt x="11330" y="212"/>
                </a:lnTo>
                <a:lnTo>
                  <a:pt x="11172" y="155"/>
                </a:lnTo>
                <a:lnTo>
                  <a:pt x="11003" y="98"/>
                </a:lnTo>
                <a:lnTo>
                  <a:pt x="10833" y="70"/>
                </a:lnTo>
                <a:lnTo>
                  <a:pt x="10653" y="70"/>
                </a:lnTo>
                <a:lnTo>
                  <a:pt x="10438" y="70"/>
                </a:lnTo>
                <a:lnTo>
                  <a:pt x="10291" y="70"/>
                </a:lnTo>
                <a:lnTo>
                  <a:pt x="10110" y="98"/>
                </a:lnTo>
                <a:lnTo>
                  <a:pt x="9986" y="127"/>
                </a:lnTo>
                <a:lnTo>
                  <a:pt x="9828" y="183"/>
                </a:lnTo>
                <a:lnTo>
                  <a:pt x="9726" y="268"/>
                </a:lnTo>
                <a:lnTo>
                  <a:pt x="9591" y="325"/>
                </a:lnTo>
                <a:lnTo>
                  <a:pt x="9489" y="424"/>
                </a:lnTo>
                <a:lnTo>
                  <a:pt x="9399" y="508"/>
                </a:lnTo>
                <a:lnTo>
                  <a:pt x="9308" y="621"/>
                </a:lnTo>
                <a:lnTo>
                  <a:pt x="9218" y="735"/>
                </a:lnTo>
                <a:lnTo>
                  <a:pt x="9161" y="834"/>
                </a:lnTo>
                <a:lnTo>
                  <a:pt x="9094" y="975"/>
                </a:lnTo>
                <a:lnTo>
                  <a:pt x="9003" y="1243"/>
                </a:lnTo>
                <a:lnTo>
                  <a:pt x="8947" y="1540"/>
                </a:lnTo>
                <a:lnTo>
                  <a:pt x="8924" y="1837"/>
                </a:lnTo>
                <a:lnTo>
                  <a:pt x="8924" y="2162"/>
                </a:lnTo>
                <a:lnTo>
                  <a:pt x="8947" y="2487"/>
                </a:lnTo>
                <a:lnTo>
                  <a:pt x="9003" y="2798"/>
                </a:lnTo>
                <a:lnTo>
                  <a:pt x="9094" y="3124"/>
                </a:lnTo>
                <a:lnTo>
                  <a:pt x="9207" y="3420"/>
                </a:lnTo>
                <a:lnTo>
                  <a:pt x="9331" y="3689"/>
                </a:lnTo>
                <a:lnTo>
                  <a:pt x="9500" y="3929"/>
                </a:lnTo>
                <a:lnTo>
                  <a:pt x="9613" y="4127"/>
                </a:lnTo>
                <a:lnTo>
                  <a:pt x="9704" y="4311"/>
                </a:lnTo>
                <a:lnTo>
                  <a:pt x="9760" y="4509"/>
                </a:lnTo>
                <a:lnTo>
                  <a:pt x="9805" y="4693"/>
                </a:lnTo>
                <a:lnTo>
                  <a:pt x="9805" y="4876"/>
                </a:lnTo>
                <a:lnTo>
                  <a:pt x="9783" y="5074"/>
                </a:lnTo>
                <a:lnTo>
                  <a:pt x="9749" y="5258"/>
                </a:lnTo>
                <a:lnTo>
                  <a:pt x="9658" y="5428"/>
                </a:lnTo>
                <a:lnTo>
                  <a:pt x="9568" y="5555"/>
                </a:lnTo>
                <a:lnTo>
                  <a:pt x="9444" y="5668"/>
                </a:lnTo>
                <a:lnTo>
                  <a:pt x="9263" y="5753"/>
                </a:lnTo>
                <a:lnTo>
                  <a:pt x="9094" y="5809"/>
                </a:lnTo>
                <a:lnTo>
                  <a:pt x="8879" y="5809"/>
                </a:lnTo>
                <a:lnTo>
                  <a:pt x="8619" y="5781"/>
                </a:lnTo>
                <a:lnTo>
                  <a:pt x="8359" y="5696"/>
                </a:lnTo>
                <a:lnTo>
                  <a:pt x="8054" y="5555"/>
                </a:lnTo>
                <a:lnTo>
                  <a:pt x="7874" y="5484"/>
                </a:lnTo>
                <a:lnTo>
                  <a:pt x="7682" y="5428"/>
                </a:lnTo>
                <a:lnTo>
                  <a:pt x="7467" y="5371"/>
                </a:lnTo>
                <a:lnTo>
                  <a:pt x="7275" y="5343"/>
                </a:lnTo>
                <a:lnTo>
                  <a:pt x="6789" y="5343"/>
                </a:lnTo>
                <a:lnTo>
                  <a:pt x="6315" y="5371"/>
                </a:lnTo>
                <a:lnTo>
                  <a:pt x="5817" y="5428"/>
                </a:lnTo>
                <a:lnTo>
                  <a:pt x="5298" y="5541"/>
                </a:lnTo>
                <a:lnTo>
                  <a:pt x="4778" y="5640"/>
                </a:lnTo>
                <a:lnTo>
                  <a:pt x="4281" y="5781"/>
                </a:lnTo>
                <a:lnTo>
                  <a:pt x="4236" y="5937"/>
                </a:lnTo>
                <a:lnTo>
                  <a:pt x="4236" y="6234"/>
                </a:lnTo>
                <a:lnTo>
                  <a:pt x="4236" y="6587"/>
                </a:lnTo>
                <a:lnTo>
                  <a:pt x="4258" y="6997"/>
                </a:lnTo>
                <a:lnTo>
                  <a:pt x="4349" y="7972"/>
                </a:lnTo>
                <a:lnTo>
                  <a:pt x="4428" y="9061"/>
                </a:lnTo>
                <a:lnTo>
                  <a:pt x="4473" y="9612"/>
                </a:lnTo>
                <a:lnTo>
                  <a:pt x="4496" y="10149"/>
                </a:lnTo>
                <a:lnTo>
                  <a:pt x="4518" y="10672"/>
                </a:lnTo>
                <a:lnTo>
                  <a:pt x="4541" y="11125"/>
                </a:lnTo>
                <a:lnTo>
                  <a:pt x="4518" y="11563"/>
                </a:lnTo>
                <a:lnTo>
                  <a:pt x="4473" y="11916"/>
                </a:lnTo>
                <a:lnTo>
                  <a:pt x="4428" y="12072"/>
                </a:lnTo>
                <a:lnTo>
                  <a:pt x="4383" y="12213"/>
                </a:lnTo>
                <a:lnTo>
                  <a:pt x="4349" y="12326"/>
                </a:lnTo>
                <a:lnTo>
                  <a:pt x="4281" y="12397"/>
                </a:lnTo>
                <a:close/>
              </a:path>
            </a:pathLst>
          </a:custGeom>
          <a:solidFill>
            <a:schemeClr val="bg2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30000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bg2"/>
            </a:extrusionClr>
            <a:contourClr>
              <a:schemeClr val="bg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Intelligence</a:t>
            </a:r>
          </a:p>
          <a:p>
            <a:pPr algn="ctr"/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48496" name="Puzzle4">
            <a:extLst>
              <a:ext uri="{FF2B5EF4-FFF2-40B4-BE49-F238E27FC236}">
                <a16:creationId xmlns:a16="http://schemas.microsoft.com/office/drawing/2014/main" id="{9D920595-D8BA-4AF6-BFA0-09BD5915B1F7}"/>
              </a:ext>
            </a:extLst>
          </p:cNvPr>
          <p:cNvSpPr>
            <a:spLocks noChangeAspect="1" noEditPoints="1" noChangeArrowheads="1"/>
          </p:cNvSpPr>
          <p:nvPr/>
        </p:nvSpPr>
        <p:spPr bwMode="blackWhite">
          <a:xfrm>
            <a:off x="2479917" y="3028036"/>
            <a:ext cx="878727" cy="1405963"/>
          </a:xfrm>
          <a:custGeom>
            <a:avLst/>
            <a:gdLst>
              <a:gd name="T0" fmla="*/ 1548 w 21600"/>
              <a:gd name="T1" fmla="*/ 5444 h 21600"/>
              <a:gd name="T2" fmla="*/ 20203 w 21600"/>
              <a:gd name="T3" fmla="*/ 9103 h 21600"/>
            </a:gdLst>
            <a:ahLst/>
            <a:cxnLst/>
            <a:rect l="T0" t="T1" r="T2" b="T3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300000" rev="0"/>
            </a:camera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Cyber</a:t>
            </a:r>
          </a:p>
        </p:txBody>
      </p:sp>
      <p:sp>
        <p:nvSpPr>
          <p:cNvPr id="148497" name="Puzzle3">
            <a:extLst>
              <a:ext uri="{FF2B5EF4-FFF2-40B4-BE49-F238E27FC236}">
                <a16:creationId xmlns:a16="http://schemas.microsoft.com/office/drawing/2014/main" id="{2C533246-28F3-4610-A1AA-F862CA06EBAF}"/>
              </a:ext>
            </a:extLst>
          </p:cNvPr>
          <p:cNvSpPr>
            <a:spLocks noChangeAspect="1" noEditPoints="1" noChangeArrowheads="1"/>
          </p:cNvSpPr>
          <p:nvPr/>
        </p:nvSpPr>
        <p:spPr bwMode="blackWhite">
          <a:xfrm>
            <a:off x="5899881" y="3326075"/>
            <a:ext cx="1032383" cy="1421136"/>
          </a:xfrm>
          <a:custGeom>
            <a:avLst/>
            <a:gdLst>
              <a:gd name="T0" fmla="*/ 1054 w 21600"/>
              <a:gd name="T1" fmla="*/ 7565 h 21600"/>
              <a:gd name="T2" fmla="*/ 19866 w 21600"/>
              <a:gd name="T3" fmla="*/ 11296 h 21600"/>
            </a:gdLst>
            <a:ahLst/>
            <a:cxnLst/>
            <a:rect l="T0" t="T1" r="T2" b="T3"/>
            <a:pathLst>
              <a:path w="21600" h="21600">
                <a:moveTo>
                  <a:pt x="6580" y="20830"/>
                </a:moveTo>
                <a:lnTo>
                  <a:pt x="7062" y="20960"/>
                </a:lnTo>
                <a:lnTo>
                  <a:pt x="7474" y="21026"/>
                </a:lnTo>
                <a:lnTo>
                  <a:pt x="7885" y="21052"/>
                </a:lnTo>
                <a:lnTo>
                  <a:pt x="8207" y="21052"/>
                </a:lnTo>
                <a:lnTo>
                  <a:pt x="8511" y="21000"/>
                </a:lnTo>
                <a:lnTo>
                  <a:pt x="8779" y="20934"/>
                </a:lnTo>
                <a:lnTo>
                  <a:pt x="8994" y="20830"/>
                </a:lnTo>
                <a:lnTo>
                  <a:pt x="9119" y="20700"/>
                </a:lnTo>
                <a:lnTo>
                  <a:pt x="9262" y="20556"/>
                </a:lnTo>
                <a:lnTo>
                  <a:pt x="9333" y="20400"/>
                </a:lnTo>
                <a:lnTo>
                  <a:pt x="9369" y="20230"/>
                </a:lnTo>
                <a:lnTo>
                  <a:pt x="9369" y="20034"/>
                </a:lnTo>
                <a:lnTo>
                  <a:pt x="9298" y="19852"/>
                </a:lnTo>
                <a:lnTo>
                  <a:pt x="9190" y="19682"/>
                </a:lnTo>
                <a:lnTo>
                  <a:pt x="9065" y="19500"/>
                </a:lnTo>
                <a:lnTo>
                  <a:pt x="8886" y="19330"/>
                </a:lnTo>
                <a:lnTo>
                  <a:pt x="8618" y="19108"/>
                </a:lnTo>
                <a:lnTo>
                  <a:pt x="8403" y="18847"/>
                </a:lnTo>
                <a:lnTo>
                  <a:pt x="8243" y="18573"/>
                </a:lnTo>
                <a:lnTo>
                  <a:pt x="8100" y="18300"/>
                </a:lnTo>
                <a:lnTo>
                  <a:pt x="7992" y="18000"/>
                </a:lnTo>
                <a:lnTo>
                  <a:pt x="7956" y="17700"/>
                </a:lnTo>
                <a:lnTo>
                  <a:pt x="7956" y="17426"/>
                </a:lnTo>
                <a:lnTo>
                  <a:pt x="7992" y="17126"/>
                </a:lnTo>
                <a:lnTo>
                  <a:pt x="8100" y="16878"/>
                </a:lnTo>
                <a:lnTo>
                  <a:pt x="8243" y="16630"/>
                </a:lnTo>
                <a:lnTo>
                  <a:pt x="8332" y="16500"/>
                </a:lnTo>
                <a:lnTo>
                  <a:pt x="8439" y="16369"/>
                </a:lnTo>
                <a:lnTo>
                  <a:pt x="8582" y="16278"/>
                </a:lnTo>
                <a:lnTo>
                  <a:pt x="8707" y="16173"/>
                </a:lnTo>
                <a:lnTo>
                  <a:pt x="8850" y="16095"/>
                </a:lnTo>
                <a:lnTo>
                  <a:pt x="9029" y="16017"/>
                </a:lnTo>
                <a:lnTo>
                  <a:pt x="9226" y="15952"/>
                </a:lnTo>
                <a:lnTo>
                  <a:pt x="9405" y="15873"/>
                </a:lnTo>
                <a:lnTo>
                  <a:pt x="9637" y="15847"/>
                </a:lnTo>
                <a:lnTo>
                  <a:pt x="9852" y="15795"/>
                </a:lnTo>
                <a:lnTo>
                  <a:pt x="10120" y="15769"/>
                </a:lnTo>
                <a:lnTo>
                  <a:pt x="10370" y="15769"/>
                </a:lnTo>
                <a:lnTo>
                  <a:pt x="10710" y="15769"/>
                </a:lnTo>
                <a:lnTo>
                  <a:pt x="10978" y="15769"/>
                </a:lnTo>
                <a:lnTo>
                  <a:pt x="11264" y="15795"/>
                </a:lnTo>
                <a:lnTo>
                  <a:pt x="11533" y="15847"/>
                </a:lnTo>
                <a:lnTo>
                  <a:pt x="11765" y="15900"/>
                </a:lnTo>
                <a:lnTo>
                  <a:pt x="12015" y="15952"/>
                </a:lnTo>
                <a:lnTo>
                  <a:pt x="12212" y="16017"/>
                </a:lnTo>
                <a:lnTo>
                  <a:pt x="12427" y="16095"/>
                </a:lnTo>
                <a:lnTo>
                  <a:pt x="12605" y="16173"/>
                </a:lnTo>
                <a:lnTo>
                  <a:pt x="12766" y="16278"/>
                </a:lnTo>
                <a:lnTo>
                  <a:pt x="12909" y="16369"/>
                </a:lnTo>
                <a:lnTo>
                  <a:pt x="13035" y="16473"/>
                </a:lnTo>
                <a:lnTo>
                  <a:pt x="13249" y="16695"/>
                </a:lnTo>
                <a:lnTo>
                  <a:pt x="13428" y="16943"/>
                </a:lnTo>
                <a:lnTo>
                  <a:pt x="13517" y="17204"/>
                </a:lnTo>
                <a:lnTo>
                  <a:pt x="13589" y="17478"/>
                </a:lnTo>
                <a:lnTo>
                  <a:pt x="13589" y="17752"/>
                </a:lnTo>
                <a:lnTo>
                  <a:pt x="13517" y="18026"/>
                </a:lnTo>
                <a:lnTo>
                  <a:pt x="13428" y="18273"/>
                </a:lnTo>
                <a:lnTo>
                  <a:pt x="13285" y="18521"/>
                </a:lnTo>
                <a:lnTo>
                  <a:pt x="13106" y="18756"/>
                </a:lnTo>
                <a:lnTo>
                  <a:pt x="12874" y="18978"/>
                </a:lnTo>
                <a:lnTo>
                  <a:pt x="12427" y="19356"/>
                </a:lnTo>
                <a:lnTo>
                  <a:pt x="12123" y="19682"/>
                </a:lnTo>
                <a:lnTo>
                  <a:pt x="12015" y="19800"/>
                </a:lnTo>
                <a:lnTo>
                  <a:pt x="11908" y="19956"/>
                </a:lnTo>
                <a:lnTo>
                  <a:pt x="11872" y="20073"/>
                </a:lnTo>
                <a:lnTo>
                  <a:pt x="11872" y="20204"/>
                </a:lnTo>
                <a:lnTo>
                  <a:pt x="11872" y="20334"/>
                </a:lnTo>
                <a:lnTo>
                  <a:pt x="11944" y="20426"/>
                </a:lnTo>
                <a:lnTo>
                  <a:pt x="12051" y="20530"/>
                </a:lnTo>
                <a:lnTo>
                  <a:pt x="12176" y="20634"/>
                </a:lnTo>
                <a:lnTo>
                  <a:pt x="12319" y="20726"/>
                </a:lnTo>
                <a:lnTo>
                  <a:pt x="12534" y="20830"/>
                </a:lnTo>
                <a:lnTo>
                  <a:pt x="12766" y="20934"/>
                </a:lnTo>
                <a:lnTo>
                  <a:pt x="13070" y="21026"/>
                </a:lnTo>
                <a:lnTo>
                  <a:pt x="13428" y="21130"/>
                </a:lnTo>
                <a:lnTo>
                  <a:pt x="13875" y="21234"/>
                </a:lnTo>
                <a:lnTo>
                  <a:pt x="14322" y="21326"/>
                </a:lnTo>
                <a:lnTo>
                  <a:pt x="14787" y="21404"/>
                </a:lnTo>
                <a:lnTo>
                  <a:pt x="15305" y="21482"/>
                </a:lnTo>
                <a:lnTo>
                  <a:pt x="15824" y="21534"/>
                </a:lnTo>
                <a:lnTo>
                  <a:pt x="16378" y="21586"/>
                </a:lnTo>
                <a:lnTo>
                  <a:pt x="16897" y="21613"/>
                </a:lnTo>
                <a:lnTo>
                  <a:pt x="17433" y="21613"/>
                </a:lnTo>
                <a:lnTo>
                  <a:pt x="17988" y="21613"/>
                </a:lnTo>
                <a:lnTo>
                  <a:pt x="18506" y="21586"/>
                </a:lnTo>
                <a:lnTo>
                  <a:pt x="18989" y="21508"/>
                </a:lnTo>
                <a:lnTo>
                  <a:pt x="19436" y="21430"/>
                </a:lnTo>
                <a:lnTo>
                  <a:pt x="19883" y="21326"/>
                </a:lnTo>
                <a:lnTo>
                  <a:pt x="20258" y="21208"/>
                </a:lnTo>
                <a:lnTo>
                  <a:pt x="20598" y="21026"/>
                </a:lnTo>
                <a:lnTo>
                  <a:pt x="20527" y="20726"/>
                </a:lnTo>
                <a:lnTo>
                  <a:pt x="20455" y="20426"/>
                </a:lnTo>
                <a:lnTo>
                  <a:pt x="20401" y="20100"/>
                </a:lnTo>
                <a:lnTo>
                  <a:pt x="20401" y="19747"/>
                </a:lnTo>
                <a:lnTo>
                  <a:pt x="20366" y="19030"/>
                </a:lnTo>
                <a:lnTo>
                  <a:pt x="20401" y="18300"/>
                </a:lnTo>
                <a:lnTo>
                  <a:pt x="20455" y="17595"/>
                </a:lnTo>
                <a:lnTo>
                  <a:pt x="20527" y="16969"/>
                </a:lnTo>
                <a:lnTo>
                  <a:pt x="20598" y="16447"/>
                </a:lnTo>
                <a:lnTo>
                  <a:pt x="20598" y="16017"/>
                </a:lnTo>
                <a:lnTo>
                  <a:pt x="20598" y="15873"/>
                </a:lnTo>
                <a:lnTo>
                  <a:pt x="20491" y="15717"/>
                </a:lnTo>
                <a:lnTo>
                  <a:pt x="20401" y="15573"/>
                </a:lnTo>
                <a:lnTo>
                  <a:pt x="20223" y="15417"/>
                </a:lnTo>
                <a:lnTo>
                  <a:pt x="20044" y="15300"/>
                </a:lnTo>
                <a:lnTo>
                  <a:pt x="19811" y="15195"/>
                </a:lnTo>
                <a:lnTo>
                  <a:pt x="19561" y="15091"/>
                </a:lnTo>
                <a:lnTo>
                  <a:pt x="19329" y="15026"/>
                </a:lnTo>
                <a:lnTo>
                  <a:pt x="19060" y="14973"/>
                </a:lnTo>
                <a:lnTo>
                  <a:pt x="18774" y="14921"/>
                </a:lnTo>
                <a:lnTo>
                  <a:pt x="18542" y="14921"/>
                </a:lnTo>
                <a:lnTo>
                  <a:pt x="18256" y="14921"/>
                </a:lnTo>
                <a:lnTo>
                  <a:pt x="18023" y="14973"/>
                </a:lnTo>
                <a:lnTo>
                  <a:pt x="17791" y="15052"/>
                </a:lnTo>
                <a:lnTo>
                  <a:pt x="17576" y="15143"/>
                </a:lnTo>
                <a:lnTo>
                  <a:pt x="17398" y="15273"/>
                </a:lnTo>
                <a:lnTo>
                  <a:pt x="17201" y="15391"/>
                </a:lnTo>
                <a:lnTo>
                  <a:pt x="16950" y="15521"/>
                </a:lnTo>
                <a:lnTo>
                  <a:pt x="16682" y="15600"/>
                </a:lnTo>
                <a:lnTo>
                  <a:pt x="16378" y="15652"/>
                </a:lnTo>
                <a:lnTo>
                  <a:pt x="16039" y="15678"/>
                </a:lnTo>
                <a:lnTo>
                  <a:pt x="15681" y="15652"/>
                </a:lnTo>
                <a:lnTo>
                  <a:pt x="15305" y="15626"/>
                </a:lnTo>
                <a:lnTo>
                  <a:pt x="14966" y="15547"/>
                </a:lnTo>
                <a:lnTo>
                  <a:pt x="14626" y="15443"/>
                </a:lnTo>
                <a:lnTo>
                  <a:pt x="14286" y="15300"/>
                </a:lnTo>
                <a:lnTo>
                  <a:pt x="13964" y="15143"/>
                </a:lnTo>
                <a:lnTo>
                  <a:pt x="13696" y="14947"/>
                </a:lnTo>
                <a:lnTo>
                  <a:pt x="13589" y="14817"/>
                </a:lnTo>
                <a:lnTo>
                  <a:pt x="13482" y="14700"/>
                </a:lnTo>
                <a:lnTo>
                  <a:pt x="13392" y="14569"/>
                </a:lnTo>
                <a:lnTo>
                  <a:pt x="13321" y="14426"/>
                </a:lnTo>
                <a:lnTo>
                  <a:pt x="13249" y="14269"/>
                </a:lnTo>
                <a:lnTo>
                  <a:pt x="13213" y="14126"/>
                </a:lnTo>
                <a:lnTo>
                  <a:pt x="13178" y="13943"/>
                </a:lnTo>
                <a:lnTo>
                  <a:pt x="13178" y="13773"/>
                </a:lnTo>
                <a:lnTo>
                  <a:pt x="13178" y="13565"/>
                </a:lnTo>
                <a:lnTo>
                  <a:pt x="13213" y="13369"/>
                </a:lnTo>
                <a:lnTo>
                  <a:pt x="13249" y="13173"/>
                </a:lnTo>
                <a:lnTo>
                  <a:pt x="13321" y="12991"/>
                </a:lnTo>
                <a:lnTo>
                  <a:pt x="13392" y="12847"/>
                </a:lnTo>
                <a:lnTo>
                  <a:pt x="13482" y="12691"/>
                </a:lnTo>
                <a:lnTo>
                  <a:pt x="13589" y="12547"/>
                </a:lnTo>
                <a:lnTo>
                  <a:pt x="13732" y="12417"/>
                </a:lnTo>
                <a:lnTo>
                  <a:pt x="14000" y="12195"/>
                </a:lnTo>
                <a:lnTo>
                  <a:pt x="14340" y="11986"/>
                </a:lnTo>
                <a:lnTo>
                  <a:pt x="14698" y="11843"/>
                </a:lnTo>
                <a:lnTo>
                  <a:pt x="15073" y="11739"/>
                </a:lnTo>
                <a:lnTo>
                  <a:pt x="15449" y="11660"/>
                </a:lnTo>
                <a:lnTo>
                  <a:pt x="15824" y="11621"/>
                </a:lnTo>
                <a:lnTo>
                  <a:pt x="16200" y="11621"/>
                </a:lnTo>
                <a:lnTo>
                  <a:pt x="16575" y="11660"/>
                </a:lnTo>
                <a:lnTo>
                  <a:pt x="16933" y="11713"/>
                </a:lnTo>
                <a:lnTo>
                  <a:pt x="17272" y="11817"/>
                </a:lnTo>
                <a:lnTo>
                  <a:pt x="17541" y="11947"/>
                </a:lnTo>
                <a:lnTo>
                  <a:pt x="17791" y="12091"/>
                </a:lnTo>
                <a:lnTo>
                  <a:pt x="17916" y="12195"/>
                </a:lnTo>
                <a:lnTo>
                  <a:pt x="18095" y="12286"/>
                </a:lnTo>
                <a:lnTo>
                  <a:pt x="18292" y="12391"/>
                </a:lnTo>
                <a:lnTo>
                  <a:pt x="18470" y="12443"/>
                </a:lnTo>
                <a:lnTo>
                  <a:pt x="18703" y="12521"/>
                </a:lnTo>
                <a:lnTo>
                  <a:pt x="18917" y="12547"/>
                </a:lnTo>
                <a:lnTo>
                  <a:pt x="19150" y="12573"/>
                </a:lnTo>
                <a:lnTo>
                  <a:pt x="19400" y="12586"/>
                </a:lnTo>
                <a:lnTo>
                  <a:pt x="19633" y="12586"/>
                </a:lnTo>
                <a:lnTo>
                  <a:pt x="19883" y="12573"/>
                </a:lnTo>
                <a:lnTo>
                  <a:pt x="20115" y="12521"/>
                </a:lnTo>
                <a:lnTo>
                  <a:pt x="20366" y="12469"/>
                </a:lnTo>
                <a:lnTo>
                  <a:pt x="20598" y="12417"/>
                </a:lnTo>
                <a:lnTo>
                  <a:pt x="20849" y="12313"/>
                </a:lnTo>
                <a:lnTo>
                  <a:pt x="21045" y="12221"/>
                </a:lnTo>
                <a:lnTo>
                  <a:pt x="21296" y="12091"/>
                </a:lnTo>
                <a:lnTo>
                  <a:pt x="21349" y="12013"/>
                </a:lnTo>
                <a:lnTo>
                  <a:pt x="21456" y="11947"/>
                </a:lnTo>
                <a:lnTo>
                  <a:pt x="21528" y="11843"/>
                </a:lnTo>
                <a:lnTo>
                  <a:pt x="21564" y="11713"/>
                </a:lnTo>
                <a:lnTo>
                  <a:pt x="21671" y="11465"/>
                </a:lnTo>
                <a:lnTo>
                  <a:pt x="21707" y="11165"/>
                </a:lnTo>
                <a:lnTo>
                  <a:pt x="21707" y="10813"/>
                </a:lnTo>
                <a:lnTo>
                  <a:pt x="21707" y="10460"/>
                </a:lnTo>
                <a:lnTo>
                  <a:pt x="21635" y="10082"/>
                </a:lnTo>
                <a:lnTo>
                  <a:pt x="21564" y="9717"/>
                </a:lnTo>
                <a:lnTo>
                  <a:pt x="21349" y="8908"/>
                </a:lnTo>
                <a:lnTo>
                  <a:pt x="21117" y="8191"/>
                </a:lnTo>
                <a:lnTo>
                  <a:pt x="20849" y="7539"/>
                </a:lnTo>
                <a:lnTo>
                  <a:pt x="20598" y="7030"/>
                </a:lnTo>
                <a:lnTo>
                  <a:pt x="20044" y="7108"/>
                </a:lnTo>
                <a:lnTo>
                  <a:pt x="19472" y="7160"/>
                </a:lnTo>
                <a:lnTo>
                  <a:pt x="18882" y="7213"/>
                </a:lnTo>
                <a:lnTo>
                  <a:pt x="18256" y="7213"/>
                </a:lnTo>
                <a:lnTo>
                  <a:pt x="17684" y="7213"/>
                </a:lnTo>
                <a:lnTo>
                  <a:pt x="17094" y="7186"/>
                </a:lnTo>
                <a:lnTo>
                  <a:pt x="16503" y="7160"/>
                </a:lnTo>
                <a:lnTo>
                  <a:pt x="16003" y="7108"/>
                </a:lnTo>
                <a:lnTo>
                  <a:pt x="15001" y="7004"/>
                </a:lnTo>
                <a:lnTo>
                  <a:pt x="14215" y="6913"/>
                </a:lnTo>
                <a:lnTo>
                  <a:pt x="13696" y="6834"/>
                </a:lnTo>
                <a:lnTo>
                  <a:pt x="13517" y="6808"/>
                </a:lnTo>
                <a:lnTo>
                  <a:pt x="13070" y="6652"/>
                </a:lnTo>
                <a:lnTo>
                  <a:pt x="12695" y="6482"/>
                </a:lnTo>
                <a:lnTo>
                  <a:pt x="12355" y="6313"/>
                </a:lnTo>
                <a:lnTo>
                  <a:pt x="12123" y="6104"/>
                </a:lnTo>
                <a:lnTo>
                  <a:pt x="11908" y="5882"/>
                </a:lnTo>
                <a:lnTo>
                  <a:pt x="11765" y="5660"/>
                </a:lnTo>
                <a:lnTo>
                  <a:pt x="11676" y="5426"/>
                </a:lnTo>
                <a:lnTo>
                  <a:pt x="11604" y="5204"/>
                </a:lnTo>
                <a:lnTo>
                  <a:pt x="11604" y="4956"/>
                </a:lnTo>
                <a:lnTo>
                  <a:pt x="11640" y="4734"/>
                </a:lnTo>
                <a:lnTo>
                  <a:pt x="11711" y="4500"/>
                </a:lnTo>
                <a:lnTo>
                  <a:pt x="11801" y="4304"/>
                </a:lnTo>
                <a:lnTo>
                  <a:pt x="11908" y="4108"/>
                </a:lnTo>
                <a:lnTo>
                  <a:pt x="12087" y="3926"/>
                </a:lnTo>
                <a:lnTo>
                  <a:pt x="12284" y="3756"/>
                </a:lnTo>
                <a:lnTo>
                  <a:pt x="12498" y="3626"/>
                </a:lnTo>
                <a:lnTo>
                  <a:pt x="12695" y="3482"/>
                </a:lnTo>
                <a:lnTo>
                  <a:pt x="12874" y="3273"/>
                </a:lnTo>
                <a:lnTo>
                  <a:pt x="13035" y="3052"/>
                </a:lnTo>
                <a:lnTo>
                  <a:pt x="13178" y="2778"/>
                </a:lnTo>
                <a:lnTo>
                  <a:pt x="13285" y="2504"/>
                </a:lnTo>
                <a:lnTo>
                  <a:pt x="13321" y="2204"/>
                </a:lnTo>
                <a:lnTo>
                  <a:pt x="13356" y="1904"/>
                </a:lnTo>
                <a:lnTo>
                  <a:pt x="13285" y="1604"/>
                </a:lnTo>
                <a:lnTo>
                  <a:pt x="13178" y="1304"/>
                </a:lnTo>
                <a:lnTo>
                  <a:pt x="13035" y="1017"/>
                </a:lnTo>
                <a:lnTo>
                  <a:pt x="12945" y="900"/>
                </a:lnTo>
                <a:lnTo>
                  <a:pt x="12802" y="769"/>
                </a:lnTo>
                <a:lnTo>
                  <a:pt x="12659" y="652"/>
                </a:lnTo>
                <a:lnTo>
                  <a:pt x="12498" y="547"/>
                </a:lnTo>
                <a:lnTo>
                  <a:pt x="12319" y="443"/>
                </a:lnTo>
                <a:lnTo>
                  <a:pt x="12123" y="352"/>
                </a:lnTo>
                <a:lnTo>
                  <a:pt x="11872" y="273"/>
                </a:lnTo>
                <a:lnTo>
                  <a:pt x="11640" y="221"/>
                </a:lnTo>
                <a:lnTo>
                  <a:pt x="11354" y="143"/>
                </a:lnTo>
                <a:lnTo>
                  <a:pt x="11086" y="117"/>
                </a:lnTo>
                <a:lnTo>
                  <a:pt x="10782" y="91"/>
                </a:lnTo>
                <a:lnTo>
                  <a:pt x="10424" y="91"/>
                </a:lnTo>
                <a:lnTo>
                  <a:pt x="10120" y="91"/>
                </a:lnTo>
                <a:lnTo>
                  <a:pt x="9816" y="117"/>
                </a:lnTo>
                <a:lnTo>
                  <a:pt x="9548" y="143"/>
                </a:lnTo>
                <a:lnTo>
                  <a:pt x="9298" y="195"/>
                </a:lnTo>
                <a:lnTo>
                  <a:pt x="9065" y="247"/>
                </a:lnTo>
                <a:lnTo>
                  <a:pt x="8815" y="300"/>
                </a:lnTo>
                <a:lnTo>
                  <a:pt x="8618" y="378"/>
                </a:lnTo>
                <a:lnTo>
                  <a:pt x="8403" y="469"/>
                </a:lnTo>
                <a:lnTo>
                  <a:pt x="8243" y="547"/>
                </a:lnTo>
                <a:lnTo>
                  <a:pt x="8064" y="652"/>
                </a:lnTo>
                <a:lnTo>
                  <a:pt x="7921" y="743"/>
                </a:lnTo>
                <a:lnTo>
                  <a:pt x="7796" y="873"/>
                </a:lnTo>
                <a:lnTo>
                  <a:pt x="7581" y="1095"/>
                </a:lnTo>
                <a:lnTo>
                  <a:pt x="7402" y="1369"/>
                </a:lnTo>
                <a:lnTo>
                  <a:pt x="7313" y="1630"/>
                </a:lnTo>
                <a:lnTo>
                  <a:pt x="7277" y="1930"/>
                </a:lnTo>
                <a:lnTo>
                  <a:pt x="7277" y="2204"/>
                </a:lnTo>
                <a:lnTo>
                  <a:pt x="7313" y="2478"/>
                </a:lnTo>
                <a:lnTo>
                  <a:pt x="7402" y="2752"/>
                </a:lnTo>
                <a:lnTo>
                  <a:pt x="7581" y="3000"/>
                </a:lnTo>
                <a:lnTo>
                  <a:pt x="7796" y="3221"/>
                </a:lnTo>
                <a:lnTo>
                  <a:pt x="8028" y="3456"/>
                </a:lnTo>
                <a:lnTo>
                  <a:pt x="8260" y="3652"/>
                </a:lnTo>
                <a:lnTo>
                  <a:pt x="8475" y="3873"/>
                </a:lnTo>
                <a:lnTo>
                  <a:pt x="8654" y="4108"/>
                </a:lnTo>
                <a:lnTo>
                  <a:pt x="8743" y="4330"/>
                </a:lnTo>
                <a:lnTo>
                  <a:pt x="8815" y="4578"/>
                </a:lnTo>
                <a:lnTo>
                  <a:pt x="8815" y="4826"/>
                </a:lnTo>
                <a:lnTo>
                  <a:pt x="8779" y="5073"/>
                </a:lnTo>
                <a:lnTo>
                  <a:pt x="8690" y="5308"/>
                </a:lnTo>
                <a:lnTo>
                  <a:pt x="8547" y="5556"/>
                </a:lnTo>
                <a:lnTo>
                  <a:pt x="8332" y="5778"/>
                </a:lnTo>
                <a:lnTo>
                  <a:pt x="8100" y="5986"/>
                </a:lnTo>
                <a:lnTo>
                  <a:pt x="7796" y="6208"/>
                </a:lnTo>
                <a:lnTo>
                  <a:pt x="7438" y="6378"/>
                </a:lnTo>
                <a:lnTo>
                  <a:pt x="7027" y="6534"/>
                </a:lnTo>
                <a:lnTo>
                  <a:pt x="6544" y="6678"/>
                </a:lnTo>
                <a:lnTo>
                  <a:pt x="6043" y="6808"/>
                </a:lnTo>
                <a:lnTo>
                  <a:pt x="5632" y="6808"/>
                </a:lnTo>
                <a:lnTo>
                  <a:pt x="5078" y="6808"/>
                </a:lnTo>
                <a:lnTo>
                  <a:pt x="4488" y="6808"/>
                </a:lnTo>
                <a:lnTo>
                  <a:pt x="3808" y="6808"/>
                </a:lnTo>
                <a:lnTo>
                  <a:pt x="3075" y="6808"/>
                </a:lnTo>
                <a:lnTo>
                  <a:pt x="2288" y="6808"/>
                </a:lnTo>
                <a:lnTo>
                  <a:pt x="1466" y="6808"/>
                </a:lnTo>
                <a:lnTo>
                  <a:pt x="607" y="6808"/>
                </a:lnTo>
                <a:lnTo>
                  <a:pt x="500" y="7239"/>
                </a:lnTo>
                <a:lnTo>
                  <a:pt x="375" y="7839"/>
                </a:lnTo>
                <a:lnTo>
                  <a:pt x="268" y="8491"/>
                </a:lnTo>
                <a:lnTo>
                  <a:pt x="160" y="9182"/>
                </a:lnTo>
                <a:lnTo>
                  <a:pt x="53" y="9860"/>
                </a:lnTo>
                <a:lnTo>
                  <a:pt x="17" y="10486"/>
                </a:lnTo>
                <a:lnTo>
                  <a:pt x="17" y="10969"/>
                </a:lnTo>
                <a:lnTo>
                  <a:pt x="17" y="11295"/>
                </a:lnTo>
                <a:lnTo>
                  <a:pt x="125" y="11465"/>
                </a:lnTo>
                <a:lnTo>
                  <a:pt x="232" y="11634"/>
                </a:lnTo>
                <a:lnTo>
                  <a:pt x="411" y="11765"/>
                </a:lnTo>
                <a:lnTo>
                  <a:pt x="607" y="11895"/>
                </a:lnTo>
                <a:lnTo>
                  <a:pt x="858" y="12013"/>
                </a:lnTo>
                <a:lnTo>
                  <a:pt x="1126" y="12091"/>
                </a:lnTo>
                <a:lnTo>
                  <a:pt x="1430" y="12169"/>
                </a:lnTo>
                <a:lnTo>
                  <a:pt x="1716" y="12221"/>
                </a:lnTo>
                <a:lnTo>
                  <a:pt x="2056" y="12247"/>
                </a:lnTo>
                <a:lnTo>
                  <a:pt x="2360" y="12260"/>
                </a:lnTo>
                <a:lnTo>
                  <a:pt x="2664" y="12247"/>
                </a:lnTo>
                <a:lnTo>
                  <a:pt x="2986" y="12221"/>
                </a:lnTo>
                <a:lnTo>
                  <a:pt x="3290" y="12169"/>
                </a:lnTo>
                <a:lnTo>
                  <a:pt x="3558" y="12065"/>
                </a:lnTo>
                <a:lnTo>
                  <a:pt x="3808" y="11960"/>
                </a:lnTo>
                <a:lnTo>
                  <a:pt x="4041" y="11843"/>
                </a:lnTo>
                <a:lnTo>
                  <a:pt x="4255" y="11686"/>
                </a:lnTo>
                <a:lnTo>
                  <a:pt x="4523" y="11595"/>
                </a:lnTo>
                <a:lnTo>
                  <a:pt x="4792" y="11517"/>
                </a:lnTo>
                <a:lnTo>
                  <a:pt x="5113" y="11491"/>
                </a:lnTo>
                <a:lnTo>
                  <a:pt x="5453" y="11465"/>
                </a:lnTo>
                <a:lnTo>
                  <a:pt x="5757" y="11491"/>
                </a:lnTo>
                <a:lnTo>
                  <a:pt x="6097" y="11543"/>
                </a:lnTo>
                <a:lnTo>
                  <a:pt x="6454" y="11634"/>
                </a:lnTo>
                <a:lnTo>
                  <a:pt x="6758" y="11765"/>
                </a:lnTo>
                <a:lnTo>
                  <a:pt x="7062" y="11921"/>
                </a:lnTo>
                <a:lnTo>
                  <a:pt x="7313" y="12091"/>
                </a:lnTo>
                <a:lnTo>
                  <a:pt x="7545" y="12313"/>
                </a:lnTo>
                <a:lnTo>
                  <a:pt x="7760" y="12573"/>
                </a:lnTo>
                <a:lnTo>
                  <a:pt x="7885" y="12847"/>
                </a:lnTo>
                <a:lnTo>
                  <a:pt x="7992" y="13173"/>
                </a:lnTo>
                <a:lnTo>
                  <a:pt x="8028" y="13500"/>
                </a:lnTo>
                <a:lnTo>
                  <a:pt x="7992" y="13747"/>
                </a:lnTo>
                <a:lnTo>
                  <a:pt x="7885" y="13969"/>
                </a:lnTo>
                <a:lnTo>
                  <a:pt x="7760" y="14191"/>
                </a:lnTo>
                <a:lnTo>
                  <a:pt x="7545" y="14373"/>
                </a:lnTo>
                <a:lnTo>
                  <a:pt x="7313" y="14543"/>
                </a:lnTo>
                <a:lnTo>
                  <a:pt x="7062" y="14700"/>
                </a:lnTo>
                <a:lnTo>
                  <a:pt x="6758" y="14817"/>
                </a:lnTo>
                <a:lnTo>
                  <a:pt x="6454" y="14921"/>
                </a:lnTo>
                <a:lnTo>
                  <a:pt x="6097" y="15000"/>
                </a:lnTo>
                <a:lnTo>
                  <a:pt x="5757" y="15052"/>
                </a:lnTo>
                <a:lnTo>
                  <a:pt x="5453" y="15052"/>
                </a:lnTo>
                <a:lnTo>
                  <a:pt x="5113" y="15026"/>
                </a:lnTo>
                <a:lnTo>
                  <a:pt x="4792" y="14973"/>
                </a:lnTo>
                <a:lnTo>
                  <a:pt x="4523" y="14869"/>
                </a:lnTo>
                <a:lnTo>
                  <a:pt x="4255" y="14752"/>
                </a:lnTo>
                <a:lnTo>
                  <a:pt x="4041" y="14569"/>
                </a:lnTo>
                <a:lnTo>
                  <a:pt x="3844" y="14400"/>
                </a:lnTo>
                <a:lnTo>
                  <a:pt x="3594" y="14269"/>
                </a:lnTo>
                <a:lnTo>
                  <a:pt x="3361" y="14165"/>
                </a:lnTo>
                <a:lnTo>
                  <a:pt x="3111" y="14100"/>
                </a:lnTo>
                <a:lnTo>
                  <a:pt x="2843" y="14073"/>
                </a:lnTo>
                <a:lnTo>
                  <a:pt x="2574" y="14073"/>
                </a:lnTo>
                <a:lnTo>
                  <a:pt x="2288" y="14100"/>
                </a:lnTo>
                <a:lnTo>
                  <a:pt x="2020" y="14139"/>
                </a:lnTo>
                <a:lnTo>
                  <a:pt x="1734" y="14243"/>
                </a:lnTo>
                <a:lnTo>
                  <a:pt x="1466" y="14347"/>
                </a:lnTo>
                <a:lnTo>
                  <a:pt x="1233" y="14465"/>
                </a:lnTo>
                <a:lnTo>
                  <a:pt x="983" y="14621"/>
                </a:lnTo>
                <a:lnTo>
                  <a:pt x="786" y="14765"/>
                </a:lnTo>
                <a:lnTo>
                  <a:pt x="572" y="14947"/>
                </a:lnTo>
                <a:lnTo>
                  <a:pt x="411" y="15143"/>
                </a:lnTo>
                <a:lnTo>
                  <a:pt x="303" y="15378"/>
                </a:lnTo>
                <a:lnTo>
                  <a:pt x="196" y="15600"/>
                </a:lnTo>
                <a:lnTo>
                  <a:pt x="160" y="15873"/>
                </a:lnTo>
                <a:lnTo>
                  <a:pt x="196" y="16200"/>
                </a:lnTo>
                <a:lnTo>
                  <a:pt x="232" y="16526"/>
                </a:lnTo>
                <a:lnTo>
                  <a:pt x="411" y="17295"/>
                </a:lnTo>
                <a:lnTo>
                  <a:pt x="607" y="18104"/>
                </a:lnTo>
                <a:lnTo>
                  <a:pt x="715" y="18508"/>
                </a:lnTo>
                <a:lnTo>
                  <a:pt x="822" y="18926"/>
                </a:lnTo>
                <a:lnTo>
                  <a:pt x="876" y="19330"/>
                </a:lnTo>
                <a:lnTo>
                  <a:pt x="911" y="19734"/>
                </a:lnTo>
                <a:lnTo>
                  <a:pt x="911" y="20073"/>
                </a:lnTo>
                <a:lnTo>
                  <a:pt x="876" y="20426"/>
                </a:lnTo>
                <a:lnTo>
                  <a:pt x="858" y="20608"/>
                </a:lnTo>
                <a:lnTo>
                  <a:pt x="786" y="20752"/>
                </a:lnTo>
                <a:lnTo>
                  <a:pt x="715" y="20908"/>
                </a:lnTo>
                <a:lnTo>
                  <a:pt x="607" y="21026"/>
                </a:lnTo>
                <a:lnTo>
                  <a:pt x="1394" y="20934"/>
                </a:lnTo>
                <a:lnTo>
                  <a:pt x="2217" y="20804"/>
                </a:lnTo>
                <a:lnTo>
                  <a:pt x="3039" y="20726"/>
                </a:lnTo>
                <a:lnTo>
                  <a:pt x="3844" y="20660"/>
                </a:lnTo>
                <a:lnTo>
                  <a:pt x="4595" y="20634"/>
                </a:lnTo>
                <a:lnTo>
                  <a:pt x="5310" y="20634"/>
                </a:lnTo>
                <a:lnTo>
                  <a:pt x="5650" y="20660"/>
                </a:lnTo>
                <a:lnTo>
                  <a:pt x="6007" y="20700"/>
                </a:lnTo>
                <a:lnTo>
                  <a:pt x="6276" y="20752"/>
                </a:lnTo>
                <a:lnTo>
                  <a:pt x="6580" y="20830"/>
                </a:lnTo>
                <a:close/>
              </a:path>
            </a:pathLst>
          </a:custGeom>
          <a:solidFill>
            <a:srgbClr val="005170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300000" rev="0"/>
            </a:camera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  <a:contourClr>
              <a:schemeClr val="bg2"/>
            </a:contourClr>
          </a:sp3d>
        </p:spPr>
        <p:txBody>
          <a:bodyPr anchor="ctr" anchorCtr="1">
            <a:flatTx/>
          </a:bodyPr>
          <a:lstStyle>
            <a:lvl1pPr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Screening</a:t>
            </a:r>
          </a:p>
        </p:txBody>
      </p:sp>
      <p:sp>
        <p:nvSpPr>
          <p:cNvPr id="148498" name="Puzzle2">
            <a:extLst>
              <a:ext uri="{FF2B5EF4-FFF2-40B4-BE49-F238E27FC236}">
                <a16:creationId xmlns:a16="http://schemas.microsoft.com/office/drawing/2014/main" id="{235F152E-A8C7-46A0-9706-B64BD46FF3E5}"/>
              </a:ext>
            </a:extLst>
          </p:cNvPr>
          <p:cNvSpPr>
            <a:spLocks noChangeAspect="1" noEditPoints="1" noChangeArrowheads="1"/>
          </p:cNvSpPr>
          <p:nvPr/>
        </p:nvSpPr>
        <p:spPr bwMode="blackWhite">
          <a:xfrm>
            <a:off x="3325305" y="3033612"/>
            <a:ext cx="2761792" cy="1113835"/>
          </a:xfrm>
          <a:custGeom>
            <a:avLst/>
            <a:gdLst>
              <a:gd name="T0" fmla="*/ 6542 w 21600"/>
              <a:gd name="T1" fmla="*/ 9180 h 21600"/>
              <a:gd name="T2" fmla="*/ 15685 w 21600"/>
              <a:gd name="T3" fmla="*/ 12569 h 21600"/>
            </a:gdLst>
            <a:ahLst/>
            <a:cxnLst/>
            <a:rect l="T0" t="T1" r="T2" b="T3"/>
            <a:pathLst>
              <a:path w="21600" h="21600">
                <a:moveTo>
                  <a:pt x="9365" y="20836"/>
                </a:moveTo>
                <a:lnTo>
                  <a:pt x="9534" y="20836"/>
                </a:lnTo>
                <a:lnTo>
                  <a:pt x="9690" y="20762"/>
                </a:lnTo>
                <a:lnTo>
                  <a:pt x="9814" y="20687"/>
                </a:lnTo>
                <a:lnTo>
                  <a:pt x="9926" y="20575"/>
                </a:lnTo>
                <a:lnTo>
                  <a:pt x="10015" y="20426"/>
                </a:lnTo>
                <a:lnTo>
                  <a:pt x="10071" y="20296"/>
                </a:lnTo>
                <a:lnTo>
                  <a:pt x="10116" y="20110"/>
                </a:lnTo>
                <a:lnTo>
                  <a:pt x="10139" y="19905"/>
                </a:lnTo>
                <a:lnTo>
                  <a:pt x="10139" y="19682"/>
                </a:lnTo>
                <a:lnTo>
                  <a:pt x="10116" y="19440"/>
                </a:lnTo>
                <a:lnTo>
                  <a:pt x="10071" y="19142"/>
                </a:lnTo>
                <a:lnTo>
                  <a:pt x="10015" y="18900"/>
                </a:lnTo>
                <a:lnTo>
                  <a:pt x="9903" y="18620"/>
                </a:lnTo>
                <a:lnTo>
                  <a:pt x="9791" y="18285"/>
                </a:lnTo>
                <a:lnTo>
                  <a:pt x="9646" y="17968"/>
                </a:lnTo>
                <a:lnTo>
                  <a:pt x="9478" y="17652"/>
                </a:lnTo>
                <a:lnTo>
                  <a:pt x="9388" y="17466"/>
                </a:lnTo>
                <a:lnTo>
                  <a:pt x="9321" y="17298"/>
                </a:lnTo>
                <a:lnTo>
                  <a:pt x="9265" y="17112"/>
                </a:lnTo>
                <a:lnTo>
                  <a:pt x="9197" y="16926"/>
                </a:lnTo>
                <a:lnTo>
                  <a:pt x="9130" y="16535"/>
                </a:lnTo>
                <a:lnTo>
                  <a:pt x="9108" y="16144"/>
                </a:lnTo>
                <a:lnTo>
                  <a:pt x="9108" y="15753"/>
                </a:lnTo>
                <a:lnTo>
                  <a:pt x="9175" y="15362"/>
                </a:lnTo>
                <a:lnTo>
                  <a:pt x="9242" y="14971"/>
                </a:lnTo>
                <a:lnTo>
                  <a:pt x="9365" y="14580"/>
                </a:lnTo>
                <a:lnTo>
                  <a:pt x="9500" y="14244"/>
                </a:lnTo>
                <a:lnTo>
                  <a:pt x="9668" y="13891"/>
                </a:lnTo>
                <a:lnTo>
                  <a:pt x="9858" y="13611"/>
                </a:lnTo>
                <a:lnTo>
                  <a:pt x="10071" y="13351"/>
                </a:lnTo>
                <a:lnTo>
                  <a:pt x="10295" y="13146"/>
                </a:lnTo>
                <a:lnTo>
                  <a:pt x="10553" y="12997"/>
                </a:lnTo>
                <a:lnTo>
                  <a:pt x="10811" y="12885"/>
                </a:lnTo>
                <a:lnTo>
                  <a:pt x="11068" y="12866"/>
                </a:lnTo>
                <a:lnTo>
                  <a:pt x="11348" y="12885"/>
                </a:lnTo>
                <a:lnTo>
                  <a:pt x="11606" y="12997"/>
                </a:lnTo>
                <a:lnTo>
                  <a:pt x="11841" y="13183"/>
                </a:lnTo>
                <a:lnTo>
                  <a:pt x="12054" y="13388"/>
                </a:lnTo>
                <a:lnTo>
                  <a:pt x="12245" y="13648"/>
                </a:lnTo>
                <a:lnTo>
                  <a:pt x="12413" y="13928"/>
                </a:lnTo>
                <a:lnTo>
                  <a:pt x="12547" y="14244"/>
                </a:lnTo>
                <a:lnTo>
                  <a:pt x="12682" y="14617"/>
                </a:lnTo>
                <a:lnTo>
                  <a:pt x="12760" y="15008"/>
                </a:lnTo>
                <a:lnTo>
                  <a:pt x="12827" y="15399"/>
                </a:lnTo>
                <a:lnTo>
                  <a:pt x="12850" y="15753"/>
                </a:lnTo>
                <a:lnTo>
                  <a:pt x="12850" y="16144"/>
                </a:lnTo>
                <a:lnTo>
                  <a:pt x="12805" y="16535"/>
                </a:lnTo>
                <a:lnTo>
                  <a:pt x="12738" y="16888"/>
                </a:lnTo>
                <a:lnTo>
                  <a:pt x="12659" y="17224"/>
                </a:lnTo>
                <a:lnTo>
                  <a:pt x="12502" y="17503"/>
                </a:lnTo>
                <a:lnTo>
                  <a:pt x="12222" y="18043"/>
                </a:lnTo>
                <a:lnTo>
                  <a:pt x="11965" y="18546"/>
                </a:lnTo>
                <a:lnTo>
                  <a:pt x="11864" y="18751"/>
                </a:lnTo>
                <a:lnTo>
                  <a:pt x="11774" y="18974"/>
                </a:lnTo>
                <a:lnTo>
                  <a:pt x="11707" y="19179"/>
                </a:lnTo>
                <a:lnTo>
                  <a:pt x="11662" y="19365"/>
                </a:lnTo>
                <a:lnTo>
                  <a:pt x="11629" y="19570"/>
                </a:lnTo>
                <a:lnTo>
                  <a:pt x="11629" y="19756"/>
                </a:lnTo>
                <a:lnTo>
                  <a:pt x="11629" y="19942"/>
                </a:lnTo>
                <a:lnTo>
                  <a:pt x="11640" y="20110"/>
                </a:lnTo>
                <a:lnTo>
                  <a:pt x="11707" y="20296"/>
                </a:lnTo>
                <a:lnTo>
                  <a:pt x="11797" y="20464"/>
                </a:lnTo>
                <a:lnTo>
                  <a:pt x="11886" y="20650"/>
                </a:lnTo>
                <a:lnTo>
                  <a:pt x="12032" y="20836"/>
                </a:lnTo>
                <a:lnTo>
                  <a:pt x="12200" y="21004"/>
                </a:lnTo>
                <a:lnTo>
                  <a:pt x="12413" y="21190"/>
                </a:lnTo>
                <a:lnTo>
                  <a:pt x="12659" y="21320"/>
                </a:lnTo>
                <a:lnTo>
                  <a:pt x="12951" y="21432"/>
                </a:lnTo>
                <a:lnTo>
                  <a:pt x="13275" y="21544"/>
                </a:lnTo>
                <a:lnTo>
                  <a:pt x="13600" y="21655"/>
                </a:lnTo>
                <a:lnTo>
                  <a:pt x="13970" y="21693"/>
                </a:lnTo>
                <a:lnTo>
                  <a:pt x="14329" y="21730"/>
                </a:lnTo>
                <a:lnTo>
                  <a:pt x="14698" y="21730"/>
                </a:lnTo>
                <a:lnTo>
                  <a:pt x="15057" y="21730"/>
                </a:lnTo>
                <a:lnTo>
                  <a:pt x="15426" y="21655"/>
                </a:lnTo>
                <a:lnTo>
                  <a:pt x="15774" y="21581"/>
                </a:lnTo>
                <a:lnTo>
                  <a:pt x="16110" y="21432"/>
                </a:lnTo>
                <a:lnTo>
                  <a:pt x="16435" y="21302"/>
                </a:lnTo>
                <a:lnTo>
                  <a:pt x="16715" y="21078"/>
                </a:lnTo>
                <a:lnTo>
                  <a:pt x="16950" y="20836"/>
                </a:lnTo>
                <a:lnTo>
                  <a:pt x="17017" y="20650"/>
                </a:lnTo>
                <a:lnTo>
                  <a:pt x="17062" y="20426"/>
                </a:lnTo>
                <a:lnTo>
                  <a:pt x="17107" y="20222"/>
                </a:lnTo>
                <a:lnTo>
                  <a:pt x="17129" y="19980"/>
                </a:lnTo>
                <a:lnTo>
                  <a:pt x="17141" y="19477"/>
                </a:lnTo>
                <a:lnTo>
                  <a:pt x="17141" y="18974"/>
                </a:lnTo>
                <a:lnTo>
                  <a:pt x="17129" y="18397"/>
                </a:lnTo>
                <a:lnTo>
                  <a:pt x="17085" y="17820"/>
                </a:lnTo>
                <a:lnTo>
                  <a:pt x="17040" y="17261"/>
                </a:lnTo>
                <a:lnTo>
                  <a:pt x="16973" y="16646"/>
                </a:lnTo>
                <a:lnTo>
                  <a:pt x="16827" y="15511"/>
                </a:lnTo>
                <a:lnTo>
                  <a:pt x="16715" y="14393"/>
                </a:lnTo>
                <a:lnTo>
                  <a:pt x="16692" y="13928"/>
                </a:lnTo>
                <a:lnTo>
                  <a:pt x="16670" y="13462"/>
                </a:lnTo>
                <a:lnTo>
                  <a:pt x="16692" y="13071"/>
                </a:lnTo>
                <a:lnTo>
                  <a:pt x="16760" y="12755"/>
                </a:lnTo>
                <a:lnTo>
                  <a:pt x="16827" y="12419"/>
                </a:lnTo>
                <a:lnTo>
                  <a:pt x="16928" y="12140"/>
                </a:lnTo>
                <a:lnTo>
                  <a:pt x="17062" y="11898"/>
                </a:lnTo>
                <a:lnTo>
                  <a:pt x="17185" y="11675"/>
                </a:lnTo>
                <a:lnTo>
                  <a:pt x="17342" y="11470"/>
                </a:lnTo>
                <a:lnTo>
                  <a:pt x="17488" y="11284"/>
                </a:lnTo>
                <a:lnTo>
                  <a:pt x="17667" y="11135"/>
                </a:lnTo>
                <a:lnTo>
                  <a:pt x="17835" y="11042"/>
                </a:lnTo>
                <a:lnTo>
                  <a:pt x="18003" y="10930"/>
                </a:lnTo>
                <a:lnTo>
                  <a:pt x="18182" y="10893"/>
                </a:lnTo>
                <a:lnTo>
                  <a:pt x="18351" y="10893"/>
                </a:lnTo>
                <a:lnTo>
                  <a:pt x="18519" y="10967"/>
                </a:lnTo>
                <a:lnTo>
                  <a:pt x="18675" y="11042"/>
                </a:lnTo>
                <a:lnTo>
                  <a:pt x="18821" y="11172"/>
                </a:lnTo>
                <a:lnTo>
                  <a:pt x="18978" y="11358"/>
                </a:lnTo>
                <a:lnTo>
                  <a:pt x="19101" y="11600"/>
                </a:lnTo>
                <a:lnTo>
                  <a:pt x="19236" y="11861"/>
                </a:lnTo>
                <a:lnTo>
                  <a:pt x="19404" y="12028"/>
                </a:lnTo>
                <a:lnTo>
                  <a:pt x="19572" y="12177"/>
                </a:lnTo>
                <a:lnTo>
                  <a:pt x="19785" y="12289"/>
                </a:lnTo>
                <a:lnTo>
                  <a:pt x="19986" y="12289"/>
                </a:lnTo>
                <a:lnTo>
                  <a:pt x="20199" y="12289"/>
                </a:lnTo>
                <a:lnTo>
                  <a:pt x="20412" y="12215"/>
                </a:lnTo>
                <a:lnTo>
                  <a:pt x="20602" y="12103"/>
                </a:lnTo>
                <a:lnTo>
                  <a:pt x="20804" y="11973"/>
                </a:lnTo>
                <a:lnTo>
                  <a:pt x="20995" y="11786"/>
                </a:lnTo>
                <a:lnTo>
                  <a:pt x="21163" y="11563"/>
                </a:lnTo>
                <a:lnTo>
                  <a:pt x="21319" y="11321"/>
                </a:lnTo>
                <a:lnTo>
                  <a:pt x="21420" y="11079"/>
                </a:lnTo>
                <a:lnTo>
                  <a:pt x="21532" y="10744"/>
                </a:lnTo>
                <a:lnTo>
                  <a:pt x="21577" y="10427"/>
                </a:lnTo>
                <a:lnTo>
                  <a:pt x="21600" y="10111"/>
                </a:lnTo>
                <a:lnTo>
                  <a:pt x="21577" y="9608"/>
                </a:lnTo>
                <a:lnTo>
                  <a:pt x="21532" y="9142"/>
                </a:lnTo>
                <a:lnTo>
                  <a:pt x="21420" y="8751"/>
                </a:lnTo>
                <a:lnTo>
                  <a:pt x="21319" y="8397"/>
                </a:lnTo>
                <a:lnTo>
                  <a:pt x="21163" y="8062"/>
                </a:lnTo>
                <a:lnTo>
                  <a:pt x="20995" y="7820"/>
                </a:lnTo>
                <a:lnTo>
                  <a:pt x="20804" y="7597"/>
                </a:lnTo>
                <a:lnTo>
                  <a:pt x="20602" y="7429"/>
                </a:lnTo>
                <a:lnTo>
                  <a:pt x="20412" y="7317"/>
                </a:lnTo>
                <a:lnTo>
                  <a:pt x="20199" y="7206"/>
                </a:lnTo>
                <a:lnTo>
                  <a:pt x="19986" y="7168"/>
                </a:lnTo>
                <a:lnTo>
                  <a:pt x="19785" y="7206"/>
                </a:lnTo>
                <a:lnTo>
                  <a:pt x="19572" y="7243"/>
                </a:lnTo>
                <a:lnTo>
                  <a:pt x="19404" y="7355"/>
                </a:lnTo>
                <a:lnTo>
                  <a:pt x="19236" y="7504"/>
                </a:lnTo>
                <a:lnTo>
                  <a:pt x="19101" y="7708"/>
                </a:lnTo>
                <a:lnTo>
                  <a:pt x="18978" y="7895"/>
                </a:lnTo>
                <a:lnTo>
                  <a:pt x="18799" y="8025"/>
                </a:lnTo>
                <a:lnTo>
                  <a:pt x="18631" y="8174"/>
                </a:lnTo>
                <a:lnTo>
                  <a:pt x="18440" y="8248"/>
                </a:lnTo>
                <a:lnTo>
                  <a:pt x="18239" y="8286"/>
                </a:lnTo>
                <a:lnTo>
                  <a:pt x="18048" y="8323"/>
                </a:lnTo>
                <a:lnTo>
                  <a:pt x="17858" y="8323"/>
                </a:lnTo>
                <a:lnTo>
                  <a:pt x="17667" y="8248"/>
                </a:lnTo>
                <a:lnTo>
                  <a:pt x="17465" y="8174"/>
                </a:lnTo>
                <a:lnTo>
                  <a:pt x="17275" y="8062"/>
                </a:lnTo>
                <a:lnTo>
                  <a:pt x="17107" y="7969"/>
                </a:lnTo>
                <a:lnTo>
                  <a:pt x="16950" y="7783"/>
                </a:lnTo>
                <a:lnTo>
                  <a:pt x="16827" y="7597"/>
                </a:lnTo>
                <a:lnTo>
                  <a:pt x="16715" y="7429"/>
                </a:lnTo>
                <a:lnTo>
                  <a:pt x="16648" y="7168"/>
                </a:lnTo>
                <a:lnTo>
                  <a:pt x="16614" y="6926"/>
                </a:lnTo>
                <a:lnTo>
                  <a:pt x="16592" y="6498"/>
                </a:lnTo>
                <a:lnTo>
                  <a:pt x="16592" y="5772"/>
                </a:lnTo>
                <a:lnTo>
                  <a:pt x="16625" y="4915"/>
                </a:lnTo>
                <a:lnTo>
                  <a:pt x="16670" y="3928"/>
                </a:lnTo>
                <a:lnTo>
                  <a:pt x="16737" y="2960"/>
                </a:lnTo>
                <a:lnTo>
                  <a:pt x="16804" y="1992"/>
                </a:lnTo>
                <a:lnTo>
                  <a:pt x="16883" y="1173"/>
                </a:lnTo>
                <a:lnTo>
                  <a:pt x="16950" y="521"/>
                </a:lnTo>
                <a:lnTo>
                  <a:pt x="16928" y="521"/>
                </a:lnTo>
                <a:lnTo>
                  <a:pt x="16905" y="521"/>
                </a:lnTo>
                <a:lnTo>
                  <a:pt x="16244" y="484"/>
                </a:lnTo>
                <a:lnTo>
                  <a:pt x="15617" y="428"/>
                </a:lnTo>
                <a:lnTo>
                  <a:pt x="15046" y="353"/>
                </a:lnTo>
                <a:lnTo>
                  <a:pt x="14508" y="279"/>
                </a:lnTo>
                <a:lnTo>
                  <a:pt x="14026" y="167"/>
                </a:lnTo>
                <a:lnTo>
                  <a:pt x="13623" y="93"/>
                </a:lnTo>
                <a:lnTo>
                  <a:pt x="13320" y="18"/>
                </a:lnTo>
                <a:lnTo>
                  <a:pt x="13107" y="18"/>
                </a:lnTo>
                <a:lnTo>
                  <a:pt x="12973" y="18"/>
                </a:lnTo>
                <a:lnTo>
                  <a:pt x="12850" y="130"/>
                </a:lnTo>
                <a:lnTo>
                  <a:pt x="12715" y="279"/>
                </a:lnTo>
                <a:lnTo>
                  <a:pt x="12614" y="446"/>
                </a:lnTo>
                <a:lnTo>
                  <a:pt x="12502" y="670"/>
                </a:lnTo>
                <a:lnTo>
                  <a:pt x="12413" y="912"/>
                </a:lnTo>
                <a:lnTo>
                  <a:pt x="12357" y="1210"/>
                </a:lnTo>
                <a:lnTo>
                  <a:pt x="12312" y="1526"/>
                </a:lnTo>
                <a:lnTo>
                  <a:pt x="12267" y="1843"/>
                </a:lnTo>
                <a:lnTo>
                  <a:pt x="12245" y="2215"/>
                </a:lnTo>
                <a:lnTo>
                  <a:pt x="12267" y="2532"/>
                </a:lnTo>
                <a:lnTo>
                  <a:pt x="12312" y="2886"/>
                </a:lnTo>
                <a:lnTo>
                  <a:pt x="12379" y="3240"/>
                </a:lnTo>
                <a:lnTo>
                  <a:pt x="12458" y="3556"/>
                </a:lnTo>
                <a:lnTo>
                  <a:pt x="12570" y="3891"/>
                </a:lnTo>
                <a:lnTo>
                  <a:pt x="12738" y="4171"/>
                </a:lnTo>
                <a:lnTo>
                  <a:pt x="12917" y="4487"/>
                </a:lnTo>
                <a:lnTo>
                  <a:pt x="13040" y="4860"/>
                </a:lnTo>
                <a:lnTo>
                  <a:pt x="13152" y="5251"/>
                </a:lnTo>
                <a:lnTo>
                  <a:pt x="13208" y="5604"/>
                </a:lnTo>
                <a:lnTo>
                  <a:pt x="13253" y="5995"/>
                </a:lnTo>
                <a:lnTo>
                  <a:pt x="13231" y="6386"/>
                </a:lnTo>
                <a:lnTo>
                  <a:pt x="13208" y="6740"/>
                </a:lnTo>
                <a:lnTo>
                  <a:pt x="13130" y="7094"/>
                </a:lnTo>
                <a:lnTo>
                  <a:pt x="13040" y="7429"/>
                </a:lnTo>
                <a:lnTo>
                  <a:pt x="12895" y="7746"/>
                </a:lnTo>
                <a:lnTo>
                  <a:pt x="12715" y="8025"/>
                </a:lnTo>
                <a:lnTo>
                  <a:pt x="12525" y="8286"/>
                </a:lnTo>
                <a:lnTo>
                  <a:pt x="12312" y="8491"/>
                </a:lnTo>
                <a:lnTo>
                  <a:pt x="12054" y="8677"/>
                </a:lnTo>
                <a:lnTo>
                  <a:pt x="11752" y="8788"/>
                </a:lnTo>
                <a:lnTo>
                  <a:pt x="11449" y="8826"/>
                </a:lnTo>
                <a:lnTo>
                  <a:pt x="11281" y="8826"/>
                </a:lnTo>
                <a:lnTo>
                  <a:pt x="11124" y="8826"/>
                </a:lnTo>
                <a:lnTo>
                  <a:pt x="11001" y="8788"/>
                </a:lnTo>
                <a:lnTo>
                  <a:pt x="10844" y="8714"/>
                </a:lnTo>
                <a:lnTo>
                  <a:pt x="10721" y="8640"/>
                </a:lnTo>
                <a:lnTo>
                  <a:pt x="10609" y="8565"/>
                </a:lnTo>
                <a:lnTo>
                  <a:pt x="10486" y="8453"/>
                </a:lnTo>
                <a:lnTo>
                  <a:pt x="10374" y="8323"/>
                </a:lnTo>
                <a:lnTo>
                  <a:pt x="10183" y="8062"/>
                </a:lnTo>
                <a:lnTo>
                  <a:pt x="10038" y="7746"/>
                </a:lnTo>
                <a:lnTo>
                  <a:pt x="9903" y="7392"/>
                </a:lnTo>
                <a:lnTo>
                  <a:pt x="9791" y="7001"/>
                </a:lnTo>
                <a:lnTo>
                  <a:pt x="9735" y="6610"/>
                </a:lnTo>
                <a:lnTo>
                  <a:pt x="9690" y="6219"/>
                </a:lnTo>
                <a:lnTo>
                  <a:pt x="9668" y="5772"/>
                </a:lnTo>
                <a:lnTo>
                  <a:pt x="9690" y="5381"/>
                </a:lnTo>
                <a:lnTo>
                  <a:pt x="9758" y="4990"/>
                </a:lnTo>
                <a:lnTo>
                  <a:pt x="9836" y="4636"/>
                </a:lnTo>
                <a:lnTo>
                  <a:pt x="9948" y="4320"/>
                </a:lnTo>
                <a:lnTo>
                  <a:pt x="10071" y="4022"/>
                </a:lnTo>
                <a:lnTo>
                  <a:pt x="10206" y="3817"/>
                </a:lnTo>
                <a:lnTo>
                  <a:pt x="10318" y="3593"/>
                </a:lnTo>
                <a:lnTo>
                  <a:pt x="10396" y="3351"/>
                </a:lnTo>
                <a:lnTo>
                  <a:pt x="10463" y="3109"/>
                </a:lnTo>
                <a:lnTo>
                  <a:pt x="10508" y="2848"/>
                </a:lnTo>
                <a:lnTo>
                  <a:pt x="10531" y="2606"/>
                </a:lnTo>
                <a:lnTo>
                  <a:pt x="10508" y="2346"/>
                </a:lnTo>
                <a:lnTo>
                  <a:pt x="10463" y="2141"/>
                </a:lnTo>
                <a:lnTo>
                  <a:pt x="10396" y="1880"/>
                </a:lnTo>
                <a:lnTo>
                  <a:pt x="10295" y="1638"/>
                </a:lnTo>
                <a:lnTo>
                  <a:pt x="10161" y="1415"/>
                </a:lnTo>
                <a:lnTo>
                  <a:pt x="9970" y="1210"/>
                </a:lnTo>
                <a:lnTo>
                  <a:pt x="9758" y="986"/>
                </a:lnTo>
                <a:lnTo>
                  <a:pt x="9500" y="819"/>
                </a:lnTo>
                <a:lnTo>
                  <a:pt x="9197" y="670"/>
                </a:lnTo>
                <a:lnTo>
                  <a:pt x="8850" y="521"/>
                </a:lnTo>
                <a:lnTo>
                  <a:pt x="8480" y="446"/>
                </a:lnTo>
                <a:lnTo>
                  <a:pt x="8010" y="428"/>
                </a:lnTo>
                <a:lnTo>
                  <a:pt x="7427" y="428"/>
                </a:lnTo>
                <a:lnTo>
                  <a:pt x="6834" y="446"/>
                </a:lnTo>
                <a:lnTo>
                  <a:pt x="6206" y="521"/>
                </a:lnTo>
                <a:lnTo>
                  <a:pt x="5624" y="633"/>
                </a:lnTo>
                <a:lnTo>
                  <a:pt x="5131" y="744"/>
                </a:lnTo>
                <a:lnTo>
                  <a:pt x="4750" y="856"/>
                </a:lnTo>
                <a:lnTo>
                  <a:pt x="4873" y="1564"/>
                </a:lnTo>
                <a:lnTo>
                  <a:pt x="5052" y="2495"/>
                </a:lnTo>
                <a:lnTo>
                  <a:pt x="5198" y="3556"/>
                </a:lnTo>
                <a:lnTo>
                  <a:pt x="5321" y="4673"/>
                </a:lnTo>
                <a:lnTo>
                  <a:pt x="5366" y="5213"/>
                </a:lnTo>
                <a:lnTo>
                  <a:pt x="5411" y="5753"/>
                </a:lnTo>
                <a:lnTo>
                  <a:pt x="5433" y="6275"/>
                </a:lnTo>
                <a:lnTo>
                  <a:pt x="5433" y="6740"/>
                </a:lnTo>
                <a:lnTo>
                  <a:pt x="5388" y="7168"/>
                </a:lnTo>
                <a:lnTo>
                  <a:pt x="5343" y="7541"/>
                </a:lnTo>
                <a:lnTo>
                  <a:pt x="5310" y="7708"/>
                </a:lnTo>
                <a:lnTo>
                  <a:pt x="5265" y="7857"/>
                </a:lnTo>
                <a:lnTo>
                  <a:pt x="5220" y="7969"/>
                </a:lnTo>
                <a:lnTo>
                  <a:pt x="5153" y="8062"/>
                </a:lnTo>
                <a:lnTo>
                  <a:pt x="5030" y="8248"/>
                </a:lnTo>
                <a:lnTo>
                  <a:pt x="4873" y="8397"/>
                </a:lnTo>
                <a:lnTo>
                  <a:pt x="4750" y="8528"/>
                </a:lnTo>
                <a:lnTo>
                  <a:pt x="4593" y="8640"/>
                </a:lnTo>
                <a:lnTo>
                  <a:pt x="4447" y="8714"/>
                </a:lnTo>
                <a:lnTo>
                  <a:pt x="4290" y="8751"/>
                </a:lnTo>
                <a:lnTo>
                  <a:pt x="4122" y="8788"/>
                </a:lnTo>
                <a:lnTo>
                  <a:pt x="3977" y="8788"/>
                </a:lnTo>
                <a:lnTo>
                  <a:pt x="3820" y="8751"/>
                </a:lnTo>
                <a:lnTo>
                  <a:pt x="3697" y="8714"/>
                </a:lnTo>
                <a:lnTo>
                  <a:pt x="3540" y="8677"/>
                </a:lnTo>
                <a:lnTo>
                  <a:pt x="3417" y="8602"/>
                </a:lnTo>
                <a:lnTo>
                  <a:pt x="3282" y="8491"/>
                </a:lnTo>
                <a:lnTo>
                  <a:pt x="3159" y="8360"/>
                </a:lnTo>
                <a:lnTo>
                  <a:pt x="3047" y="8248"/>
                </a:lnTo>
                <a:lnTo>
                  <a:pt x="2957" y="8062"/>
                </a:lnTo>
                <a:lnTo>
                  <a:pt x="2812" y="7857"/>
                </a:lnTo>
                <a:lnTo>
                  <a:pt x="2643" y="7671"/>
                </a:lnTo>
                <a:lnTo>
                  <a:pt x="2442" y="7541"/>
                </a:lnTo>
                <a:lnTo>
                  <a:pt x="2207" y="7466"/>
                </a:lnTo>
                <a:lnTo>
                  <a:pt x="1994" y="7429"/>
                </a:lnTo>
                <a:lnTo>
                  <a:pt x="1736" y="7429"/>
                </a:lnTo>
                <a:lnTo>
                  <a:pt x="1501" y="7466"/>
                </a:lnTo>
                <a:lnTo>
                  <a:pt x="1265" y="7559"/>
                </a:lnTo>
                <a:lnTo>
                  <a:pt x="1030" y="7708"/>
                </a:lnTo>
                <a:lnTo>
                  <a:pt x="817" y="7932"/>
                </a:lnTo>
                <a:lnTo>
                  <a:pt x="593" y="8211"/>
                </a:lnTo>
                <a:lnTo>
                  <a:pt x="425" y="8528"/>
                </a:lnTo>
                <a:lnTo>
                  <a:pt x="358" y="8714"/>
                </a:lnTo>
                <a:lnTo>
                  <a:pt x="280" y="8919"/>
                </a:lnTo>
                <a:lnTo>
                  <a:pt x="235" y="9142"/>
                </a:lnTo>
                <a:lnTo>
                  <a:pt x="168" y="9347"/>
                </a:lnTo>
                <a:lnTo>
                  <a:pt x="123" y="9608"/>
                </a:lnTo>
                <a:lnTo>
                  <a:pt x="100" y="9887"/>
                </a:lnTo>
                <a:lnTo>
                  <a:pt x="78" y="10185"/>
                </a:lnTo>
                <a:lnTo>
                  <a:pt x="78" y="10464"/>
                </a:lnTo>
                <a:lnTo>
                  <a:pt x="78" y="10706"/>
                </a:lnTo>
                <a:lnTo>
                  <a:pt x="100" y="10967"/>
                </a:lnTo>
                <a:lnTo>
                  <a:pt x="123" y="11172"/>
                </a:lnTo>
                <a:lnTo>
                  <a:pt x="168" y="11395"/>
                </a:lnTo>
                <a:lnTo>
                  <a:pt x="212" y="11600"/>
                </a:lnTo>
                <a:lnTo>
                  <a:pt x="280" y="11786"/>
                </a:lnTo>
                <a:lnTo>
                  <a:pt x="336" y="11973"/>
                </a:lnTo>
                <a:lnTo>
                  <a:pt x="425" y="12140"/>
                </a:lnTo>
                <a:lnTo>
                  <a:pt x="582" y="12419"/>
                </a:lnTo>
                <a:lnTo>
                  <a:pt x="773" y="12680"/>
                </a:lnTo>
                <a:lnTo>
                  <a:pt x="985" y="12866"/>
                </a:lnTo>
                <a:lnTo>
                  <a:pt x="1198" y="12997"/>
                </a:lnTo>
                <a:lnTo>
                  <a:pt x="1434" y="13108"/>
                </a:lnTo>
                <a:lnTo>
                  <a:pt x="1646" y="13183"/>
                </a:lnTo>
                <a:lnTo>
                  <a:pt x="1893" y="13183"/>
                </a:lnTo>
                <a:lnTo>
                  <a:pt x="2106" y="13146"/>
                </a:lnTo>
                <a:lnTo>
                  <a:pt x="2296" y="13071"/>
                </a:lnTo>
                <a:lnTo>
                  <a:pt x="2464" y="12960"/>
                </a:lnTo>
                <a:lnTo>
                  <a:pt x="2621" y="12792"/>
                </a:lnTo>
                <a:lnTo>
                  <a:pt x="2722" y="12606"/>
                </a:lnTo>
                <a:lnTo>
                  <a:pt x="2834" y="12419"/>
                </a:lnTo>
                <a:lnTo>
                  <a:pt x="2957" y="12289"/>
                </a:lnTo>
                <a:lnTo>
                  <a:pt x="3114" y="12177"/>
                </a:lnTo>
                <a:lnTo>
                  <a:pt x="3260" y="12103"/>
                </a:lnTo>
                <a:lnTo>
                  <a:pt x="3439" y="12103"/>
                </a:lnTo>
                <a:lnTo>
                  <a:pt x="3607" y="12103"/>
                </a:lnTo>
                <a:lnTo>
                  <a:pt x="3753" y="12177"/>
                </a:lnTo>
                <a:lnTo>
                  <a:pt x="3932" y="12252"/>
                </a:lnTo>
                <a:lnTo>
                  <a:pt x="4100" y="12364"/>
                </a:lnTo>
                <a:lnTo>
                  <a:pt x="4257" y="12494"/>
                </a:lnTo>
                <a:lnTo>
                  <a:pt x="4380" y="12643"/>
                </a:lnTo>
                <a:lnTo>
                  <a:pt x="4514" y="12829"/>
                </a:lnTo>
                <a:lnTo>
                  <a:pt x="4593" y="13034"/>
                </a:lnTo>
                <a:lnTo>
                  <a:pt x="4682" y="13257"/>
                </a:lnTo>
                <a:lnTo>
                  <a:pt x="4727" y="13462"/>
                </a:lnTo>
                <a:lnTo>
                  <a:pt x="4750" y="13686"/>
                </a:lnTo>
                <a:lnTo>
                  <a:pt x="4727" y="14282"/>
                </a:lnTo>
                <a:lnTo>
                  <a:pt x="4682" y="15045"/>
                </a:lnTo>
                <a:lnTo>
                  <a:pt x="4638" y="15976"/>
                </a:lnTo>
                <a:lnTo>
                  <a:pt x="4615" y="16926"/>
                </a:lnTo>
                <a:lnTo>
                  <a:pt x="4593" y="17968"/>
                </a:lnTo>
                <a:lnTo>
                  <a:pt x="4593" y="19011"/>
                </a:lnTo>
                <a:lnTo>
                  <a:pt x="4615" y="19514"/>
                </a:lnTo>
                <a:lnTo>
                  <a:pt x="4638" y="19980"/>
                </a:lnTo>
                <a:lnTo>
                  <a:pt x="4682" y="20426"/>
                </a:lnTo>
                <a:lnTo>
                  <a:pt x="4750" y="20836"/>
                </a:lnTo>
                <a:lnTo>
                  <a:pt x="4873" y="20929"/>
                </a:lnTo>
                <a:lnTo>
                  <a:pt x="5063" y="21004"/>
                </a:lnTo>
                <a:lnTo>
                  <a:pt x="5287" y="21078"/>
                </a:lnTo>
                <a:lnTo>
                  <a:pt x="5500" y="21115"/>
                </a:lnTo>
                <a:lnTo>
                  <a:pt x="6060" y="21115"/>
                </a:lnTo>
                <a:lnTo>
                  <a:pt x="6654" y="21078"/>
                </a:lnTo>
                <a:lnTo>
                  <a:pt x="7326" y="21004"/>
                </a:lnTo>
                <a:lnTo>
                  <a:pt x="8010" y="20929"/>
                </a:lnTo>
                <a:lnTo>
                  <a:pt x="8704" y="20855"/>
                </a:lnTo>
                <a:lnTo>
                  <a:pt x="9365" y="20836"/>
                </a:lnTo>
                <a:close/>
              </a:path>
            </a:pathLst>
          </a:custGeom>
          <a:solidFill>
            <a:schemeClr val="bg2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300000" rev="0"/>
            </a:camera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  <a:contourClr>
              <a:schemeClr val="bg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>
            <a:flatTx/>
          </a:bodyPr>
          <a:lstStyle>
            <a:lvl1pPr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Infrastructure</a:t>
            </a:r>
          </a:p>
        </p:txBody>
      </p:sp>
      <p:sp>
        <p:nvSpPr>
          <p:cNvPr id="148499" name="Puzzle3">
            <a:extLst>
              <a:ext uri="{FF2B5EF4-FFF2-40B4-BE49-F238E27FC236}">
                <a16:creationId xmlns:a16="http://schemas.microsoft.com/office/drawing/2014/main" id="{C3DB5FC7-7CC1-41E1-9EF1-00CC2EE5E7FB}"/>
              </a:ext>
            </a:extLst>
          </p:cNvPr>
          <p:cNvSpPr>
            <a:spLocks noChangeAspect="1" noEditPoints="1" noChangeArrowheads="1"/>
          </p:cNvSpPr>
          <p:nvPr/>
        </p:nvSpPr>
        <p:spPr bwMode="blackWhite">
          <a:xfrm>
            <a:off x="7019334" y="2395012"/>
            <a:ext cx="1032383" cy="1421642"/>
          </a:xfrm>
          <a:custGeom>
            <a:avLst/>
            <a:gdLst>
              <a:gd name="T0" fmla="*/ 1054 w 21600"/>
              <a:gd name="T1" fmla="*/ 7565 h 21600"/>
              <a:gd name="T2" fmla="*/ 19866 w 21600"/>
              <a:gd name="T3" fmla="*/ 11296 h 21600"/>
            </a:gdLst>
            <a:ahLst/>
            <a:cxnLst/>
            <a:rect l="T0" t="T1" r="T2" b="T3"/>
            <a:pathLst>
              <a:path w="21600" h="21600">
                <a:moveTo>
                  <a:pt x="6580" y="20830"/>
                </a:moveTo>
                <a:lnTo>
                  <a:pt x="7062" y="20960"/>
                </a:lnTo>
                <a:lnTo>
                  <a:pt x="7474" y="21026"/>
                </a:lnTo>
                <a:lnTo>
                  <a:pt x="7885" y="21052"/>
                </a:lnTo>
                <a:lnTo>
                  <a:pt x="8207" y="21052"/>
                </a:lnTo>
                <a:lnTo>
                  <a:pt x="8511" y="21000"/>
                </a:lnTo>
                <a:lnTo>
                  <a:pt x="8779" y="20934"/>
                </a:lnTo>
                <a:lnTo>
                  <a:pt x="8994" y="20830"/>
                </a:lnTo>
                <a:lnTo>
                  <a:pt x="9119" y="20700"/>
                </a:lnTo>
                <a:lnTo>
                  <a:pt x="9262" y="20556"/>
                </a:lnTo>
                <a:lnTo>
                  <a:pt x="9333" y="20400"/>
                </a:lnTo>
                <a:lnTo>
                  <a:pt x="9369" y="20230"/>
                </a:lnTo>
                <a:lnTo>
                  <a:pt x="9369" y="20034"/>
                </a:lnTo>
                <a:lnTo>
                  <a:pt x="9298" y="19852"/>
                </a:lnTo>
                <a:lnTo>
                  <a:pt x="9190" y="19682"/>
                </a:lnTo>
                <a:lnTo>
                  <a:pt x="9065" y="19500"/>
                </a:lnTo>
                <a:lnTo>
                  <a:pt x="8886" y="19330"/>
                </a:lnTo>
                <a:lnTo>
                  <a:pt x="8618" y="19108"/>
                </a:lnTo>
                <a:lnTo>
                  <a:pt x="8403" y="18847"/>
                </a:lnTo>
                <a:lnTo>
                  <a:pt x="8243" y="18573"/>
                </a:lnTo>
                <a:lnTo>
                  <a:pt x="8100" y="18300"/>
                </a:lnTo>
                <a:lnTo>
                  <a:pt x="7992" y="18000"/>
                </a:lnTo>
                <a:lnTo>
                  <a:pt x="7956" y="17700"/>
                </a:lnTo>
                <a:lnTo>
                  <a:pt x="7956" y="17426"/>
                </a:lnTo>
                <a:lnTo>
                  <a:pt x="7992" y="17126"/>
                </a:lnTo>
                <a:lnTo>
                  <a:pt x="8100" y="16878"/>
                </a:lnTo>
                <a:lnTo>
                  <a:pt x="8243" y="16630"/>
                </a:lnTo>
                <a:lnTo>
                  <a:pt x="8332" y="16500"/>
                </a:lnTo>
                <a:lnTo>
                  <a:pt x="8439" y="16369"/>
                </a:lnTo>
                <a:lnTo>
                  <a:pt x="8582" y="16278"/>
                </a:lnTo>
                <a:lnTo>
                  <a:pt x="8707" y="16173"/>
                </a:lnTo>
                <a:lnTo>
                  <a:pt x="8850" y="16095"/>
                </a:lnTo>
                <a:lnTo>
                  <a:pt x="9029" y="16017"/>
                </a:lnTo>
                <a:lnTo>
                  <a:pt x="9226" y="15952"/>
                </a:lnTo>
                <a:lnTo>
                  <a:pt x="9405" y="15873"/>
                </a:lnTo>
                <a:lnTo>
                  <a:pt x="9637" y="15847"/>
                </a:lnTo>
                <a:lnTo>
                  <a:pt x="9852" y="15795"/>
                </a:lnTo>
                <a:lnTo>
                  <a:pt x="10120" y="15769"/>
                </a:lnTo>
                <a:lnTo>
                  <a:pt x="10370" y="15769"/>
                </a:lnTo>
                <a:lnTo>
                  <a:pt x="10710" y="15769"/>
                </a:lnTo>
                <a:lnTo>
                  <a:pt x="10978" y="15769"/>
                </a:lnTo>
                <a:lnTo>
                  <a:pt x="11264" y="15795"/>
                </a:lnTo>
                <a:lnTo>
                  <a:pt x="11533" y="15847"/>
                </a:lnTo>
                <a:lnTo>
                  <a:pt x="11765" y="15900"/>
                </a:lnTo>
                <a:lnTo>
                  <a:pt x="12015" y="15952"/>
                </a:lnTo>
                <a:lnTo>
                  <a:pt x="12212" y="16017"/>
                </a:lnTo>
                <a:lnTo>
                  <a:pt x="12427" y="16095"/>
                </a:lnTo>
                <a:lnTo>
                  <a:pt x="12605" y="16173"/>
                </a:lnTo>
                <a:lnTo>
                  <a:pt x="12766" y="16278"/>
                </a:lnTo>
                <a:lnTo>
                  <a:pt x="12909" y="16369"/>
                </a:lnTo>
                <a:lnTo>
                  <a:pt x="13035" y="16473"/>
                </a:lnTo>
                <a:lnTo>
                  <a:pt x="13249" y="16695"/>
                </a:lnTo>
                <a:lnTo>
                  <a:pt x="13428" y="16943"/>
                </a:lnTo>
                <a:lnTo>
                  <a:pt x="13517" y="17204"/>
                </a:lnTo>
                <a:lnTo>
                  <a:pt x="13589" y="17478"/>
                </a:lnTo>
                <a:lnTo>
                  <a:pt x="13589" y="17752"/>
                </a:lnTo>
                <a:lnTo>
                  <a:pt x="13517" y="18026"/>
                </a:lnTo>
                <a:lnTo>
                  <a:pt x="13428" y="18273"/>
                </a:lnTo>
                <a:lnTo>
                  <a:pt x="13285" y="18521"/>
                </a:lnTo>
                <a:lnTo>
                  <a:pt x="13106" y="18756"/>
                </a:lnTo>
                <a:lnTo>
                  <a:pt x="12874" y="18978"/>
                </a:lnTo>
                <a:lnTo>
                  <a:pt x="12427" y="19356"/>
                </a:lnTo>
                <a:lnTo>
                  <a:pt x="12123" y="19682"/>
                </a:lnTo>
                <a:lnTo>
                  <a:pt x="12015" y="19800"/>
                </a:lnTo>
                <a:lnTo>
                  <a:pt x="11908" y="19956"/>
                </a:lnTo>
                <a:lnTo>
                  <a:pt x="11872" y="20073"/>
                </a:lnTo>
                <a:lnTo>
                  <a:pt x="11872" y="20204"/>
                </a:lnTo>
                <a:lnTo>
                  <a:pt x="11872" y="20334"/>
                </a:lnTo>
                <a:lnTo>
                  <a:pt x="11944" y="20426"/>
                </a:lnTo>
                <a:lnTo>
                  <a:pt x="12051" y="20530"/>
                </a:lnTo>
                <a:lnTo>
                  <a:pt x="12176" y="20634"/>
                </a:lnTo>
                <a:lnTo>
                  <a:pt x="12319" y="20726"/>
                </a:lnTo>
                <a:lnTo>
                  <a:pt x="12534" y="20830"/>
                </a:lnTo>
                <a:lnTo>
                  <a:pt x="12766" y="20934"/>
                </a:lnTo>
                <a:lnTo>
                  <a:pt x="13070" y="21026"/>
                </a:lnTo>
                <a:lnTo>
                  <a:pt x="13428" y="21130"/>
                </a:lnTo>
                <a:lnTo>
                  <a:pt x="13875" y="21234"/>
                </a:lnTo>
                <a:lnTo>
                  <a:pt x="14322" y="21326"/>
                </a:lnTo>
                <a:lnTo>
                  <a:pt x="14787" y="21404"/>
                </a:lnTo>
                <a:lnTo>
                  <a:pt x="15305" y="21482"/>
                </a:lnTo>
                <a:lnTo>
                  <a:pt x="15824" y="21534"/>
                </a:lnTo>
                <a:lnTo>
                  <a:pt x="16378" y="21586"/>
                </a:lnTo>
                <a:lnTo>
                  <a:pt x="16897" y="21613"/>
                </a:lnTo>
                <a:lnTo>
                  <a:pt x="17433" y="21613"/>
                </a:lnTo>
                <a:lnTo>
                  <a:pt x="17988" y="21613"/>
                </a:lnTo>
                <a:lnTo>
                  <a:pt x="18506" y="21586"/>
                </a:lnTo>
                <a:lnTo>
                  <a:pt x="18989" y="21508"/>
                </a:lnTo>
                <a:lnTo>
                  <a:pt x="19436" y="21430"/>
                </a:lnTo>
                <a:lnTo>
                  <a:pt x="19883" y="21326"/>
                </a:lnTo>
                <a:lnTo>
                  <a:pt x="20258" y="21208"/>
                </a:lnTo>
                <a:lnTo>
                  <a:pt x="20598" y="21026"/>
                </a:lnTo>
                <a:lnTo>
                  <a:pt x="20527" y="20726"/>
                </a:lnTo>
                <a:lnTo>
                  <a:pt x="20455" y="20426"/>
                </a:lnTo>
                <a:lnTo>
                  <a:pt x="20401" y="20100"/>
                </a:lnTo>
                <a:lnTo>
                  <a:pt x="20401" y="19747"/>
                </a:lnTo>
                <a:lnTo>
                  <a:pt x="20366" y="19030"/>
                </a:lnTo>
                <a:lnTo>
                  <a:pt x="20401" y="18300"/>
                </a:lnTo>
                <a:lnTo>
                  <a:pt x="20455" y="17595"/>
                </a:lnTo>
                <a:lnTo>
                  <a:pt x="20527" y="16969"/>
                </a:lnTo>
                <a:lnTo>
                  <a:pt x="20598" y="16447"/>
                </a:lnTo>
                <a:lnTo>
                  <a:pt x="20598" y="16017"/>
                </a:lnTo>
                <a:lnTo>
                  <a:pt x="20598" y="15873"/>
                </a:lnTo>
                <a:lnTo>
                  <a:pt x="20491" y="15717"/>
                </a:lnTo>
                <a:lnTo>
                  <a:pt x="20401" y="15573"/>
                </a:lnTo>
                <a:lnTo>
                  <a:pt x="20223" y="15417"/>
                </a:lnTo>
                <a:lnTo>
                  <a:pt x="20044" y="15300"/>
                </a:lnTo>
                <a:lnTo>
                  <a:pt x="19811" y="15195"/>
                </a:lnTo>
                <a:lnTo>
                  <a:pt x="19561" y="15091"/>
                </a:lnTo>
                <a:lnTo>
                  <a:pt x="19329" y="15026"/>
                </a:lnTo>
                <a:lnTo>
                  <a:pt x="19060" y="14973"/>
                </a:lnTo>
                <a:lnTo>
                  <a:pt x="18774" y="14921"/>
                </a:lnTo>
                <a:lnTo>
                  <a:pt x="18542" y="14921"/>
                </a:lnTo>
                <a:lnTo>
                  <a:pt x="18256" y="14921"/>
                </a:lnTo>
                <a:lnTo>
                  <a:pt x="18023" y="14973"/>
                </a:lnTo>
                <a:lnTo>
                  <a:pt x="17791" y="15052"/>
                </a:lnTo>
                <a:lnTo>
                  <a:pt x="17576" y="15143"/>
                </a:lnTo>
                <a:lnTo>
                  <a:pt x="17398" y="15273"/>
                </a:lnTo>
                <a:lnTo>
                  <a:pt x="17201" y="15391"/>
                </a:lnTo>
                <a:lnTo>
                  <a:pt x="16950" y="15521"/>
                </a:lnTo>
                <a:lnTo>
                  <a:pt x="16682" y="15600"/>
                </a:lnTo>
                <a:lnTo>
                  <a:pt x="16378" y="15652"/>
                </a:lnTo>
                <a:lnTo>
                  <a:pt x="16039" y="15678"/>
                </a:lnTo>
                <a:lnTo>
                  <a:pt x="15681" y="15652"/>
                </a:lnTo>
                <a:lnTo>
                  <a:pt x="15305" y="15626"/>
                </a:lnTo>
                <a:lnTo>
                  <a:pt x="14966" y="15547"/>
                </a:lnTo>
                <a:lnTo>
                  <a:pt x="14626" y="15443"/>
                </a:lnTo>
                <a:lnTo>
                  <a:pt x="14286" y="15300"/>
                </a:lnTo>
                <a:lnTo>
                  <a:pt x="13964" y="15143"/>
                </a:lnTo>
                <a:lnTo>
                  <a:pt x="13696" y="14947"/>
                </a:lnTo>
                <a:lnTo>
                  <a:pt x="13589" y="14817"/>
                </a:lnTo>
                <a:lnTo>
                  <a:pt x="13482" y="14700"/>
                </a:lnTo>
                <a:lnTo>
                  <a:pt x="13392" y="14569"/>
                </a:lnTo>
                <a:lnTo>
                  <a:pt x="13321" y="14426"/>
                </a:lnTo>
                <a:lnTo>
                  <a:pt x="13249" y="14269"/>
                </a:lnTo>
                <a:lnTo>
                  <a:pt x="13213" y="14126"/>
                </a:lnTo>
                <a:lnTo>
                  <a:pt x="13178" y="13943"/>
                </a:lnTo>
                <a:lnTo>
                  <a:pt x="13178" y="13773"/>
                </a:lnTo>
                <a:lnTo>
                  <a:pt x="13178" y="13565"/>
                </a:lnTo>
                <a:lnTo>
                  <a:pt x="13213" y="13369"/>
                </a:lnTo>
                <a:lnTo>
                  <a:pt x="13249" y="13173"/>
                </a:lnTo>
                <a:lnTo>
                  <a:pt x="13321" y="12991"/>
                </a:lnTo>
                <a:lnTo>
                  <a:pt x="13392" y="12847"/>
                </a:lnTo>
                <a:lnTo>
                  <a:pt x="13482" y="12691"/>
                </a:lnTo>
                <a:lnTo>
                  <a:pt x="13589" y="12547"/>
                </a:lnTo>
                <a:lnTo>
                  <a:pt x="13732" y="12417"/>
                </a:lnTo>
                <a:lnTo>
                  <a:pt x="14000" y="12195"/>
                </a:lnTo>
                <a:lnTo>
                  <a:pt x="14340" y="11986"/>
                </a:lnTo>
                <a:lnTo>
                  <a:pt x="14698" y="11843"/>
                </a:lnTo>
                <a:lnTo>
                  <a:pt x="15073" y="11739"/>
                </a:lnTo>
                <a:lnTo>
                  <a:pt x="15449" y="11660"/>
                </a:lnTo>
                <a:lnTo>
                  <a:pt x="15824" y="11621"/>
                </a:lnTo>
                <a:lnTo>
                  <a:pt x="16200" y="11621"/>
                </a:lnTo>
                <a:lnTo>
                  <a:pt x="16575" y="11660"/>
                </a:lnTo>
                <a:lnTo>
                  <a:pt x="16933" y="11713"/>
                </a:lnTo>
                <a:lnTo>
                  <a:pt x="17272" y="11817"/>
                </a:lnTo>
                <a:lnTo>
                  <a:pt x="17541" y="11947"/>
                </a:lnTo>
                <a:lnTo>
                  <a:pt x="17791" y="12091"/>
                </a:lnTo>
                <a:lnTo>
                  <a:pt x="17916" y="12195"/>
                </a:lnTo>
                <a:lnTo>
                  <a:pt x="18095" y="12286"/>
                </a:lnTo>
                <a:lnTo>
                  <a:pt x="18292" y="12391"/>
                </a:lnTo>
                <a:lnTo>
                  <a:pt x="18470" y="12443"/>
                </a:lnTo>
                <a:lnTo>
                  <a:pt x="18703" y="12521"/>
                </a:lnTo>
                <a:lnTo>
                  <a:pt x="18917" y="12547"/>
                </a:lnTo>
                <a:lnTo>
                  <a:pt x="19150" y="12573"/>
                </a:lnTo>
                <a:lnTo>
                  <a:pt x="19400" y="12586"/>
                </a:lnTo>
                <a:lnTo>
                  <a:pt x="19633" y="12586"/>
                </a:lnTo>
                <a:lnTo>
                  <a:pt x="19883" y="12573"/>
                </a:lnTo>
                <a:lnTo>
                  <a:pt x="20115" y="12521"/>
                </a:lnTo>
                <a:lnTo>
                  <a:pt x="20366" y="12469"/>
                </a:lnTo>
                <a:lnTo>
                  <a:pt x="20598" y="12417"/>
                </a:lnTo>
                <a:lnTo>
                  <a:pt x="20849" y="12313"/>
                </a:lnTo>
                <a:lnTo>
                  <a:pt x="21045" y="12221"/>
                </a:lnTo>
                <a:lnTo>
                  <a:pt x="21296" y="12091"/>
                </a:lnTo>
                <a:lnTo>
                  <a:pt x="21349" y="12013"/>
                </a:lnTo>
                <a:lnTo>
                  <a:pt x="21456" y="11947"/>
                </a:lnTo>
                <a:lnTo>
                  <a:pt x="21528" y="11843"/>
                </a:lnTo>
                <a:lnTo>
                  <a:pt x="21564" y="11713"/>
                </a:lnTo>
                <a:lnTo>
                  <a:pt x="21671" y="11465"/>
                </a:lnTo>
                <a:lnTo>
                  <a:pt x="21707" y="11165"/>
                </a:lnTo>
                <a:lnTo>
                  <a:pt x="21707" y="10813"/>
                </a:lnTo>
                <a:lnTo>
                  <a:pt x="21707" y="10460"/>
                </a:lnTo>
                <a:lnTo>
                  <a:pt x="21635" y="10082"/>
                </a:lnTo>
                <a:lnTo>
                  <a:pt x="21564" y="9717"/>
                </a:lnTo>
                <a:lnTo>
                  <a:pt x="21349" y="8908"/>
                </a:lnTo>
                <a:lnTo>
                  <a:pt x="21117" y="8191"/>
                </a:lnTo>
                <a:lnTo>
                  <a:pt x="20849" y="7539"/>
                </a:lnTo>
                <a:lnTo>
                  <a:pt x="20598" y="7030"/>
                </a:lnTo>
                <a:lnTo>
                  <a:pt x="20044" y="7108"/>
                </a:lnTo>
                <a:lnTo>
                  <a:pt x="19472" y="7160"/>
                </a:lnTo>
                <a:lnTo>
                  <a:pt x="18882" y="7213"/>
                </a:lnTo>
                <a:lnTo>
                  <a:pt x="18256" y="7213"/>
                </a:lnTo>
                <a:lnTo>
                  <a:pt x="17684" y="7213"/>
                </a:lnTo>
                <a:lnTo>
                  <a:pt x="17094" y="7186"/>
                </a:lnTo>
                <a:lnTo>
                  <a:pt x="16503" y="7160"/>
                </a:lnTo>
                <a:lnTo>
                  <a:pt x="16003" y="7108"/>
                </a:lnTo>
                <a:lnTo>
                  <a:pt x="15001" y="7004"/>
                </a:lnTo>
                <a:lnTo>
                  <a:pt x="14215" y="6913"/>
                </a:lnTo>
                <a:lnTo>
                  <a:pt x="13696" y="6834"/>
                </a:lnTo>
                <a:lnTo>
                  <a:pt x="13517" y="6808"/>
                </a:lnTo>
                <a:lnTo>
                  <a:pt x="13070" y="6652"/>
                </a:lnTo>
                <a:lnTo>
                  <a:pt x="12695" y="6482"/>
                </a:lnTo>
                <a:lnTo>
                  <a:pt x="12355" y="6313"/>
                </a:lnTo>
                <a:lnTo>
                  <a:pt x="12123" y="6104"/>
                </a:lnTo>
                <a:lnTo>
                  <a:pt x="11908" y="5882"/>
                </a:lnTo>
                <a:lnTo>
                  <a:pt x="11765" y="5660"/>
                </a:lnTo>
                <a:lnTo>
                  <a:pt x="11676" y="5426"/>
                </a:lnTo>
                <a:lnTo>
                  <a:pt x="11604" y="5204"/>
                </a:lnTo>
                <a:lnTo>
                  <a:pt x="11604" y="4956"/>
                </a:lnTo>
                <a:lnTo>
                  <a:pt x="11640" y="4734"/>
                </a:lnTo>
                <a:lnTo>
                  <a:pt x="11711" y="4500"/>
                </a:lnTo>
                <a:lnTo>
                  <a:pt x="11801" y="4304"/>
                </a:lnTo>
                <a:lnTo>
                  <a:pt x="11908" y="4108"/>
                </a:lnTo>
                <a:lnTo>
                  <a:pt x="12087" y="3926"/>
                </a:lnTo>
                <a:lnTo>
                  <a:pt x="12284" y="3756"/>
                </a:lnTo>
                <a:lnTo>
                  <a:pt x="12498" y="3626"/>
                </a:lnTo>
                <a:lnTo>
                  <a:pt x="12695" y="3482"/>
                </a:lnTo>
                <a:lnTo>
                  <a:pt x="12874" y="3273"/>
                </a:lnTo>
                <a:lnTo>
                  <a:pt x="13035" y="3052"/>
                </a:lnTo>
                <a:lnTo>
                  <a:pt x="13178" y="2778"/>
                </a:lnTo>
                <a:lnTo>
                  <a:pt x="13285" y="2504"/>
                </a:lnTo>
                <a:lnTo>
                  <a:pt x="13321" y="2204"/>
                </a:lnTo>
                <a:lnTo>
                  <a:pt x="13356" y="1904"/>
                </a:lnTo>
                <a:lnTo>
                  <a:pt x="13285" y="1604"/>
                </a:lnTo>
                <a:lnTo>
                  <a:pt x="13178" y="1304"/>
                </a:lnTo>
                <a:lnTo>
                  <a:pt x="13035" y="1017"/>
                </a:lnTo>
                <a:lnTo>
                  <a:pt x="12945" y="900"/>
                </a:lnTo>
                <a:lnTo>
                  <a:pt x="12802" y="769"/>
                </a:lnTo>
                <a:lnTo>
                  <a:pt x="12659" y="652"/>
                </a:lnTo>
                <a:lnTo>
                  <a:pt x="12498" y="547"/>
                </a:lnTo>
                <a:lnTo>
                  <a:pt x="12319" y="443"/>
                </a:lnTo>
                <a:lnTo>
                  <a:pt x="12123" y="352"/>
                </a:lnTo>
                <a:lnTo>
                  <a:pt x="11872" y="273"/>
                </a:lnTo>
                <a:lnTo>
                  <a:pt x="11640" y="221"/>
                </a:lnTo>
                <a:lnTo>
                  <a:pt x="11354" y="143"/>
                </a:lnTo>
                <a:lnTo>
                  <a:pt x="11086" y="117"/>
                </a:lnTo>
                <a:lnTo>
                  <a:pt x="10782" y="91"/>
                </a:lnTo>
                <a:lnTo>
                  <a:pt x="10424" y="91"/>
                </a:lnTo>
                <a:lnTo>
                  <a:pt x="10120" y="91"/>
                </a:lnTo>
                <a:lnTo>
                  <a:pt x="9816" y="117"/>
                </a:lnTo>
                <a:lnTo>
                  <a:pt x="9548" y="143"/>
                </a:lnTo>
                <a:lnTo>
                  <a:pt x="9298" y="195"/>
                </a:lnTo>
                <a:lnTo>
                  <a:pt x="9065" y="247"/>
                </a:lnTo>
                <a:lnTo>
                  <a:pt x="8815" y="300"/>
                </a:lnTo>
                <a:lnTo>
                  <a:pt x="8618" y="378"/>
                </a:lnTo>
                <a:lnTo>
                  <a:pt x="8403" y="469"/>
                </a:lnTo>
                <a:lnTo>
                  <a:pt x="8243" y="547"/>
                </a:lnTo>
                <a:lnTo>
                  <a:pt x="8064" y="652"/>
                </a:lnTo>
                <a:lnTo>
                  <a:pt x="7921" y="743"/>
                </a:lnTo>
                <a:lnTo>
                  <a:pt x="7796" y="873"/>
                </a:lnTo>
                <a:lnTo>
                  <a:pt x="7581" y="1095"/>
                </a:lnTo>
                <a:lnTo>
                  <a:pt x="7402" y="1369"/>
                </a:lnTo>
                <a:lnTo>
                  <a:pt x="7313" y="1630"/>
                </a:lnTo>
                <a:lnTo>
                  <a:pt x="7277" y="1930"/>
                </a:lnTo>
                <a:lnTo>
                  <a:pt x="7277" y="2204"/>
                </a:lnTo>
                <a:lnTo>
                  <a:pt x="7313" y="2478"/>
                </a:lnTo>
                <a:lnTo>
                  <a:pt x="7402" y="2752"/>
                </a:lnTo>
                <a:lnTo>
                  <a:pt x="7581" y="3000"/>
                </a:lnTo>
                <a:lnTo>
                  <a:pt x="7796" y="3221"/>
                </a:lnTo>
                <a:lnTo>
                  <a:pt x="8028" y="3456"/>
                </a:lnTo>
                <a:lnTo>
                  <a:pt x="8260" y="3652"/>
                </a:lnTo>
                <a:lnTo>
                  <a:pt x="8475" y="3873"/>
                </a:lnTo>
                <a:lnTo>
                  <a:pt x="8654" y="4108"/>
                </a:lnTo>
                <a:lnTo>
                  <a:pt x="8743" y="4330"/>
                </a:lnTo>
                <a:lnTo>
                  <a:pt x="8815" y="4578"/>
                </a:lnTo>
                <a:lnTo>
                  <a:pt x="8815" y="4826"/>
                </a:lnTo>
                <a:lnTo>
                  <a:pt x="8779" y="5073"/>
                </a:lnTo>
                <a:lnTo>
                  <a:pt x="8690" y="5308"/>
                </a:lnTo>
                <a:lnTo>
                  <a:pt x="8547" y="5556"/>
                </a:lnTo>
                <a:lnTo>
                  <a:pt x="8332" y="5778"/>
                </a:lnTo>
                <a:lnTo>
                  <a:pt x="8100" y="5986"/>
                </a:lnTo>
                <a:lnTo>
                  <a:pt x="7796" y="6208"/>
                </a:lnTo>
                <a:lnTo>
                  <a:pt x="7438" y="6378"/>
                </a:lnTo>
                <a:lnTo>
                  <a:pt x="7027" y="6534"/>
                </a:lnTo>
                <a:lnTo>
                  <a:pt x="6544" y="6678"/>
                </a:lnTo>
                <a:lnTo>
                  <a:pt x="6043" y="6808"/>
                </a:lnTo>
                <a:lnTo>
                  <a:pt x="5632" y="6808"/>
                </a:lnTo>
                <a:lnTo>
                  <a:pt x="5078" y="6808"/>
                </a:lnTo>
                <a:lnTo>
                  <a:pt x="4488" y="6808"/>
                </a:lnTo>
                <a:lnTo>
                  <a:pt x="3808" y="6808"/>
                </a:lnTo>
                <a:lnTo>
                  <a:pt x="3075" y="6808"/>
                </a:lnTo>
                <a:lnTo>
                  <a:pt x="2288" y="6808"/>
                </a:lnTo>
                <a:lnTo>
                  <a:pt x="1466" y="6808"/>
                </a:lnTo>
                <a:lnTo>
                  <a:pt x="607" y="6808"/>
                </a:lnTo>
                <a:lnTo>
                  <a:pt x="500" y="7239"/>
                </a:lnTo>
                <a:lnTo>
                  <a:pt x="375" y="7839"/>
                </a:lnTo>
                <a:lnTo>
                  <a:pt x="268" y="8491"/>
                </a:lnTo>
                <a:lnTo>
                  <a:pt x="160" y="9182"/>
                </a:lnTo>
                <a:lnTo>
                  <a:pt x="53" y="9860"/>
                </a:lnTo>
                <a:lnTo>
                  <a:pt x="17" y="10486"/>
                </a:lnTo>
                <a:lnTo>
                  <a:pt x="17" y="10969"/>
                </a:lnTo>
                <a:lnTo>
                  <a:pt x="17" y="11295"/>
                </a:lnTo>
                <a:lnTo>
                  <a:pt x="125" y="11465"/>
                </a:lnTo>
                <a:lnTo>
                  <a:pt x="232" y="11634"/>
                </a:lnTo>
                <a:lnTo>
                  <a:pt x="411" y="11765"/>
                </a:lnTo>
                <a:lnTo>
                  <a:pt x="607" y="11895"/>
                </a:lnTo>
                <a:lnTo>
                  <a:pt x="858" y="12013"/>
                </a:lnTo>
                <a:lnTo>
                  <a:pt x="1126" y="12091"/>
                </a:lnTo>
                <a:lnTo>
                  <a:pt x="1430" y="12169"/>
                </a:lnTo>
                <a:lnTo>
                  <a:pt x="1716" y="12221"/>
                </a:lnTo>
                <a:lnTo>
                  <a:pt x="2056" y="12247"/>
                </a:lnTo>
                <a:lnTo>
                  <a:pt x="2360" y="12260"/>
                </a:lnTo>
                <a:lnTo>
                  <a:pt x="2664" y="12247"/>
                </a:lnTo>
                <a:lnTo>
                  <a:pt x="2986" y="12221"/>
                </a:lnTo>
                <a:lnTo>
                  <a:pt x="3290" y="12169"/>
                </a:lnTo>
                <a:lnTo>
                  <a:pt x="3558" y="12065"/>
                </a:lnTo>
                <a:lnTo>
                  <a:pt x="3808" y="11960"/>
                </a:lnTo>
                <a:lnTo>
                  <a:pt x="4041" y="11843"/>
                </a:lnTo>
                <a:lnTo>
                  <a:pt x="4255" y="11686"/>
                </a:lnTo>
                <a:lnTo>
                  <a:pt x="4523" y="11595"/>
                </a:lnTo>
                <a:lnTo>
                  <a:pt x="4792" y="11517"/>
                </a:lnTo>
                <a:lnTo>
                  <a:pt x="5113" y="11491"/>
                </a:lnTo>
                <a:lnTo>
                  <a:pt x="5453" y="11465"/>
                </a:lnTo>
                <a:lnTo>
                  <a:pt x="5757" y="11491"/>
                </a:lnTo>
                <a:lnTo>
                  <a:pt x="6097" y="11543"/>
                </a:lnTo>
                <a:lnTo>
                  <a:pt x="6454" y="11634"/>
                </a:lnTo>
                <a:lnTo>
                  <a:pt x="6758" y="11765"/>
                </a:lnTo>
                <a:lnTo>
                  <a:pt x="7062" y="11921"/>
                </a:lnTo>
                <a:lnTo>
                  <a:pt x="7313" y="12091"/>
                </a:lnTo>
                <a:lnTo>
                  <a:pt x="7545" y="12313"/>
                </a:lnTo>
                <a:lnTo>
                  <a:pt x="7760" y="12573"/>
                </a:lnTo>
                <a:lnTo>
                  <a:pt x="7885" y="12847"/>
                </a:lnTo>
                <a:lnTo>
                  <a:pt x="7992" y="13173"/>
                </a:lnTo>
                <a:lnTo>
                  <a:pt x="8028" y="13500"/>
                </a:lnTo>
                <a:lnTo>
                  <a:pt x="7992" y="13747"/>
                </a:lnTo>
                <a:lnTo>
                  <a:pt x="7885" y="13969"/>
                </a:lnTo>
                <a:lnTo>
                  <a:pt x="7760" y="14191"/>
                </a:lnTo>
                <a:lnTo>
                  <a:pt x="7545" y="14373"/>
                </a:lnTo>
                <a:lnTo>
                  <a:pt x="7313" y="14543"/>
                </a:lnTo>
                <a:lnTo>
                  <a:pt x="7062" y="14700"/>
                </a:lnTo>
                <a:lnTo>
                  <a:pt x="6758" y="14817"/>
                </a:lnTo>
                <a:lnTo>
                  <a:pt x="6454" y="14921"/>
                </a:lnTo>
                <a:lnTo>
                  <a:pt x="6097" y="15000"/>
                </a:lnTo>
                <a:lnTo>
                  <a:pt x="5757" y="15052"/>
                </a:lnTo>
                <a:lnTo>
                  <a:pt x="5453" y="15052"/>
                </a:lnTo>
                <a:lnTo>
                  <a:pt x="5113" y="15026"/>
                </a:lnTo>
                <a:lnTo>
                  <a:pt x="4792" y="14973"/>
                </a:lnTo>
                <a:lnTo>
                  <a:pt x="4523" y="14869"/>
                </a:lnTo>
                <a:lnTo>
                  <a:pt x="4255" y="14752"/>
                </a:lnTo>
                <a:lnTo>
                  <a:pt x="4041" y="14569"/>
                </a:lnTo>
                <a:lnTo>
                  <a:pt x="3844" y="14400"/>
                </a:lnTo>
                <a:lnTo>
                  <a:pt x="3594" y="14269"/>
                </a:lnTo>
                <a:lnTo>
                  <a:pt x="3361" y="14165"/>
                </a:lnTo>
                <a:lnTo>
                  <a:pt x="3111" y="14100"/>
                </a:lnTo>
                <a:lnTo>
                  <a:pt x="2843" y="14073"/>
                </a:lnTo>
                <a:lnTo>
                  <a:pt x="2574" y="14073"/>
                </a:lnTo>
                <a:lnTo>
                  <a:pt x="2288" y="14100"/>
                </a:lnTo>
                <a:lnTo>
                  <a:pt x="2020" y="14139"/>
                </a:lnTo>
                <a:lnTo>
                  <a:pt x="1734" y="14243"/>
                </a:lnTo>
                <a:lnTo>
                  <a:pt x="1466" y="14347"/>
                </a:lnTo>
                <a:lnTo>
                  <a:pt x="1233" y="14465"/>
                </a:lnTo>
                <a:lnTo>
                  <a:pt x="983" y="14621"/>
                </a:lnTo>
                <a:lnTo>
                  <a:pt x="786" y="14765"/>
                </a:lnTo>
                <a:lnTo>
                  <a:pt x="572" y="14947"/>
                </a:lnTo>
                <a:lnTo>
                  <a:pt x="411" y="15143"/>
                </a:lnTo>
                <a:lnTo>
                  <a:pt x="303" y="15378"/>
                </a:lnTo>
                <a:lnTo>
                  <a:pt x="196" y="15600"/>
                </a:lnTo>
                <a:lnTo>
                  <a:pt x="160" y="15873"/>
                </a:lnTo>
                <a:lnTo>
                  <a:pt x="196" y="16200"/>
                </a:lnTo>
                <a:lnTo>
                  <a:pt x="232" y="16526"/>
                </a:lnTo>
                <a:lnTo>
                  <a:pt x="411" y="17295"/>
                </a:lnTo>
                <a:lnTo>
                  <a:pt x="607" y="18104"/>
                </a:lnTo>
                <a:lnTo>
                  <a:pt x="715" y="18508"/>
                </a:lnTo>
                <a:lnTo>
                  <a:pt x="822" y="18926"/>
                </a:lnTo>
                <a:lnTo>
                  <a:pt x="876" y="19330"/>
                </a:lnTo>
                <a:lnTo>
                  <a:pt x="911" y="19734"/>
                </a:lnTo>
                <a:lnTo>
                  <a:pt x="911" y="20073"/>
                </a:lnTo>
                <a:lnTo>
                  <a:pt x="876" y="20426"/>
                </a:lnTo>
                <a:lnTo>
                  <a:pt x="858" y="20608"/>
                </a:lnTo>
                <a:lnTo>
                  <a:pt x="786" y="20752"/>
                </a:lnTo>
                <a:lnTo>
                  <a:pt x="715" y="20908"/>
                </a:lnTo>
                <a:lnTo>
                  <a:pt x="607" y="21026"/>
                </a:lnTo>
                <a:lnTo>
                  <a:pt x="1394" y="20934"/>
                </a:lnTo>
                <a:lnTo>
                  <a:pt x="2217" y="20804"/>
                </a:lnTo>
                <a:lnTo>
                  <a:pt x="3039" y="20726"/>
                </a:lnTo>
                <a:lnTo>
                  <a:pt x="3844" y="20660"/>
                </a:lnTo>
                <a:lnTo>
                  <a:pt x="4595" y="20634"/>
                </a:lnTo>
                <a:lnTo>
                  <a:pt x="5310" y="20634"/>
                </a:lnTo>
                <a:lnTo>
                  <a:pt x="5650" y="20660"/>
                </a:lnTo>
                <a:lnTo>
                  <a:pt x="6007" y="20700"/>
                </a:lnTo>
                <a:lnTo>
                  <a:pt x="6276" y="20752"/>
                </a:lnTo>
                <a:lnTo>
                  <a:pt x="6580" y="20830"/>
                </a:lnTo>
                <a:close/>
              </a:path>
            </a:pathLst>
          </a:custGeom>
          <a:solidFill>
            <a:srgbClr val="00CCFF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300000" rev="0"/>
            </a:camera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rgbClr val="00CCFF"/>
            </a:extrusionClr>
            <a:contourClr>
              <a:srgbClr val="00C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>
            <a:flatTx/>
          </a:bodyPr>
          <a:lstStyle>
            <a:lvl1pPr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Human Services</a:t>
            </a:r>
          </a:p>
        </p:txBody>
      </p:sp>
      <p:sp>
        <p:nvSpPr>
          <p:cNvPr id="148500" name="Puzzle3">
            <a:extLst>
              <a:ext uri="{FF2B5EF4-FFF2-40B4-BE49-F238E27FC236}">
                <a16:creationId xmlns:a16="http://schemas.microsoft.com/office/drawing/2014/main" id="{E43E326C-5950-44AC-A43E-07F9C3F791B5}"/>
              </a:ext>
            </a:extLst>
          </p:cNvPr>
          <p:cNvSpPr>
            <a:spLocks noChangeAspect="1" noEditPoints="1" noChangeArrowheads="1"/>
          </p:cNvSpPr>
          <p:nvPr/>
        </p:nvSpPr>
        <p:spPr bwMode="blackWhite">
          <a:xfrm>
            <a:off x="1298266" y="3237977"/>
            <a:ext cx="1087979" cy="1406003"/>
          </a:xfrm>
          <a:custGeom>
            <a:avLst/>
            <a:gdLst>
              <a:gd name="T0" fmla="*/ 1054 w 21600"/>
              <a:gd name="T1" fmla="*/ 7565 h 21600"/>
              <a:gd name="T2" fmla="*/ 19866 w 21600"/>
              <a:gd name="T3" fmla="*/ 11296 h 21600"/>
            </a:gdLst>
            <a:ahLst/>
            <a:cxnLst/>
            <a:rect l="T0" t="T1" r="T2" b="T3"/>
            <a:pathLst>
              <a:path w="21600" h="21600">
                <a:moveTo>
                  <a:pt x="6580" y="20830"/>
                </a:moveTo>
                <a:lnTo>
                  <a:pt x="7062" y="20960"/>
                </a:lnTo>
                <a:lnTo>
                  <a:pt x="7474" y="21026"/>
                </a:lnTo>
                <a:lnTo>
                  <a:pt x="7885" y="21052"/>
                </a:lnTo>
                <a:lnTo>
                  <a:pt x="8207" y="21052"/>
                </a:lnTo>
                <a:lnTo>
                  <a:pt x="8511" y="21000"/>
                </a:lnTo>
                <a:lnTo>
                  <a:pt x="8779" y="20934"/>
                </a:lnTo>
                <a:lnTo>
                  <a:pt x="8994" y="20830"/>
                </a:lnTo>
                <a:lnTo>
                  <a:pt x="9119" y="20700"/>
                </a:lnTo>
                <a:lnTo>
                  <a:pt x="9262" y="20556"/>
                </a:lnTo>
                <a:lnTo>
                  <a:pt x="9333" y="20400"/>
                </a:lnTo>
                <a:lnTo>
                  <a:pt x="9369" y="20230"/>
                </a:lnTo>
                <a:lnTo>
                  <a:pt x="9369" y="20034"/>
                </a:lnTo>
                <a:lnTo>
                  <a:pt x="9298" y="19852"/>
                </a:lnTo>
                <a:lnTo>
                  <a:pt x="9190" y="19682"/>
                </a:lnTo>
                <a:lnTo>
                  <a:pt x="9065" y="19500"/>
                </a:lnTo>
                <a:lnTo>
                  <a:pt x="8886" y="19330"/>
                </a:lnTo>
                <a:lnTo>
                  <a:pt x="8618" y="19108"/>
                </a:lnTo>
                <a:lnTo>
                  <a:pt x="8403" y="18847"/>
                </a:lnTo>
                <a:lnTo>
                  <a:pt x="8243" y="18573"/>
                </a:lnTo>
                <a:lnTo>
                  <a:pt x="8100" y="18300"/>
                </a:lnTo>
                <a:lnTo>
                  <a:pt x="7992" y="18000"/>
                </a:lnTo>
                <a:lnTo>
                  <a:pt x="7956" y="17700"/>
                </a:lnTo>
                <a:lnTo>
                  <a:pt x="7956" y="17426"/>
                </a:lnTo>
                <a:lnTo>
                  <a:pt x="7992" y="17126"/>
                </a:lnTo>
                <a:lnTo>
                  <a:pt x="8100" y="16878"/>
                </a:lnTo>
                <a:lnTo>
                  <a:pt x="8243" y="16630"/>
                </a:lnTo>
                <a:lnTo>
                  <a:pt x="8332" y="16500"/>
                </a:lnTo>
                <a:lnTo>
                  <a:pt x="8439" y="16369"/>
                </a:lnTo>
                <a:lnTo>
                  <a:pt x="8582" y="16278"/>
                </a:lnTo>
                <a:lnTo>
                  <a:pt x="8707" y="16173"/>
                </a:lnTo>
                <a:lnTo>
                  <a:pt x="8850" y="16095"/>
                </a:lnTo>
                <a:lnTo>
                  <a:pt x="9029" y="16017"/>
                </a:lnTo>
                <a:lnTo>
                  <a:pt x="9226" y="15952"/>
                </a:lnTo>
                <a:lnTo>
                  <a:pt x="9405" y="15873"/>
                </a:lnTo>
                <a:lnTo>
                  <a:pt x="9637" y="15847"/>
                </a:lnTo>
                <a:lnTo>
                  <a:pt x="9852" y="15795"/>
                </a:lnTo>
                <a:lnTo>
                  <a:pt x="10120" y="15769"/>
                </a:lnTo>
                <a:lnTo>
                  <a:pt x="10370" y="15769"/>
                </a:lnTo>
                <a:lnTo>
                  <a:pt x="10710" y="15769"/>
                </a:lnTo>
                <a:lnTo>
                  <a:pt x="10978" y="15769"/>
                </a:lnTo>
                <a:lnTo>
                  <a:pt x="11264" y="15795"/>
                </a:lnTo>
                <a:lnTo>
                  <a:pt x="11533" y="15847"/>
                </a:lnTo>
                <a:lnTo>
                  <a:pt x="11765" y="15900"/>
                </a:lnTo>
                <a:lnTo>
                  <a:pt x="12015" y="15952"/>
                </a:lnTo>
                <a:lnTo>
                  <a:pt x="12212" y="16017"/>
                </a:lnTo>
                <a:lnTo>
                  <a:pt x="12427" y="16095"/>
                </a:lnTo>
                <a:lnTo>
                  <a:pt x="12605" y="16173"/>
                </a:lnTo>
                <a:lnTo>
                  <a:pt x="12766" y="16278"/>
                </a:lnTo>
                <a:lnTo>
                  <a:pt x="12909" y="16369"/>
                </a:lnTo>
                <a:lnTo>
                  <a:pt x="13035" y="16473"/>
                </a:lnTo>
                <a:lnTo>
                  <a:pt x="13249" y="16695"/>
                </a:lnTo>
                <a:lnTo>
                  <a:pt x="13428" y="16943"/>
                </a:lnTo>
                <a:lnTo>
                  <a:pt x="13517" y="17204"/>
                </a:lnTo>
                <a:lnTo>
                  <a:pt x="13589" y="17478"/>
                </a:lnTo>
                <a:lnTo>
                  <a:pt x="13589" y="17752"/>
                </a:lnTo>
                <a:lnTo>
                  <a:pt x="13517" y="18026"/>
                </a:lnTo>
                <a:lnTo>
                  <a:pt x="13428" y="18273"/>
                </a:lnTo>
                <a:lnTo>
                  <a:pt x="13285" y="18521"/>
                </a:lnTo>
                <a:lnTo>
                  <a:pt x="13106" y="18756"/>
                </a:lnTo>
                <a:lnTo>
                  <a:pt x="12874" y="18978"/>
                </a:lnTo>
                <a:lnTo>
                  <a:pt x="12427" y="19356"/>
                </a:lnTo>
                <a:lnTo>
                  <a:pt x="12123" y="19682"/>
                </a:lnTo>
                <a:lnTo>
                  <a:pt x="12015" y="19800"/>
                </a:lnTo>
                <a:lnTo>
                  <a:pt x="11908" y="19956"/>
                </a:lnTo>
                <a:lnTo>
                  <a:pt x="11872" y="20073"/>
                </a:lnTo>
                <a:lnTo>
                  <a:pt x="11872" y="20204"/>
                </a:lnTo>
                <a:lnTo>
                  <a:pt x="11872" y="20334"/>
                </a:lnTo>
                <a:lnTo>
                  <a:pt x="11944" y="20426"/>
                </a:lnTo>
                <a:lnTo>
                  <a:pt x="12051" y="20530"/>
                </a:lnTo>
                <a:lnTo>
                  <a:pt x="12176" y="20634"/>
                </a:lnTo>
                <a:lnTo>
                  <a:pt x="12319" y="20726"/>
                </a:lnTo>
                <a:lnTo>
                  <a:pt x="12534" y="20830"/>
                </a:lnTo>
                <a:lnTo>
                  <a:pt x="12766" y="20934"/>
                </a:lnTo>
                <a:lnTo>
                  <a:pt x="13070" y="21026"/>
                </a:lnTo>
                <a:lnTo>
                  <a:pt x="13428" y="21130"/>
                </a:lnTo>
                <a:lnTo>
                  <a:pt x="13875" y="21234"/>
                </a:lnTo>
                <a:lnTo>
                  <a:pt x="14322" y="21326"/>
                </a:lnTo>
                <a:lnTo>
                  <a:pt x="14787" y="21404"/>
                </a:lnTo>
                <a:lnTo>
                  <a:pt x="15305" y="21482"/>
                </a:lnTo>
                <a:lnTo>
                  <a:pt x="15824" y="21534"/>
                </a:lnTo>
                <a:lnTo>
                  <a:pt x="16378" y="21586"/>
                </a:lnTo>
                <a:lnTo>
                  <a:pt x="16897" y="21613"/>
                </a:lnTo>
                <a:lnTo>
                  <a:pt x="17433" y="21613"/>
                </a:lnTo>
                <a:lnTo>
                  <a:pt x="17988" y="21613"/>
                </a:lnTo>
                <a:lnTo>
                  <a:pt x="18506" y="21586"/>
                </a:lnTo>
                <a:lnTo>
                  <a:pt x="18989" y="21508"/>
                </a:lnTo>
                <a:lnTo>
                  <a:pt x="19436" y="21430"/>
                </a:lnTo>
                <a:lnTo>
                  <a:pt x="19883" y="21326"/>
                </a:lnTo>
                <a:lnTo>
                  <a:pt x="20258" y="21208"/>
                </a:lnTo>
                <a:lnTo>
                  <a:pt x="20598" y="21026"/>
                </a:lnTo>
                <a:lnTo>
                  <a:pt x="20527" y="20726"/>
                </a:lnTo>
                <a:lnTo>
                  <a:pt x="20455" y="20426"/>
                </a:lnTo>
                <a:lnTo>
                  <a:pt x="20401" y="20100"/>
                </a:lnTo>
                <a:lnTo>
                  <a:pt x="20401" y="19747"/>
                </a:lnTo>
                <a:lnTo>
                  <a:pt x="20366" y="19030"/>
                </a:lnTo>
                <a:lnTo>
                  <a:pt x="20401" y="18300"/>
                </a:lnTo>
                <a:lnTo>
                  <a:pt x="20455" y="17595"/>
                </a:lnTo>
                <a:lnTo>
                  <a:pt x="20527" y="16969"/>
                </a:lnTo>
                <a:lnTo>
                  <a:pt x="20598" y="16447"/>
                </a:lnTo>
                <a:lnTo>
                  <a:pt x="20598" y="16017"/>
                </a:lnTo>
                <a:lnTo>
                  <a:pt x="20598" y="15873"/>
                </a:lnTo>
                <a:lnTo>
                  <a:pt x="20491" y="15717"/>
                </a:lnTo>
                <a:lnTo>
                  <a:pt x="20401" y="15573"/>
                </a:lnTo>
                <a:lnTo>
                  <a:pt x="20223" y="15417"/>
                </a:lnTo>
                <a:lnTo>
                  <a:pt x="20044" y="15300"/>
                </a:lnTo>
                <a:lnTo>
                  <a:pt x="19811" y="15195"/>
                </a:lnTo>
                <a:lnTo>
                  <a:pt x="19561" y="15091"/>
                </a:lnTo>
                <a:lnTo>
                  <a:pt x="19329" y="15026"/>
                </a:lnTo>
                <a:lnTo>
                  <a:pt x="19060" y="14973"/>
                </a:lnTo>
                <a:lnTo>
                  <a:pt x="18774" y="14921"/>
                </a:lnTo>
                <a:lnTo>
                  <a:pt x="18542" y="14921"/>
                </a:lnTo>
                <a:lnTo>
                  <a:pt x="18256" y="14921"/>
                </a:lnTo>
                <a:lnTo>
                  <a:pt x="18023" y="14973"/>
                </a:lnTo>
                <a:lnTo>
                  <a:pt x="17791" y="15052"/>
                </a:lnTo>
                <a:lnTo>
                  <a:pt x="17576" y="15143"/>
                </a:lnTo>
                <a:lnTo>
                  <a:pt x="17398" y="15273"/>
                </a:lnTo>
                <a:lnTo>
                  <a:pt x="17201" y="15391"/>
                </a:lnTo>
                <a:lnTo>
                  <a:pt x="16950" y="15521"/>
                </a:lnTo>
                <a:lnTo>
                  <a:pt x="16682" y="15600"/>
                </a:lnTo>
                <a:lnTo>
                  <a:pt x="16378" y="15652"/>
                </a:lnTo>
                <a:lnTo>
                  <a:pt x="16039" y="15678"/>
                </a:lnTo>
                <a:lnTo>
                  <a:pt x="15681" y="15652"/>
                </a:lnTo>
                <a:lnTo>
                  <a:pt x="15305" y="15626"/>
                </a:lnTo>
                <a:lnTo>
                  <a:pt x="14966" y="15547"/>
                </a:lnTo>
                <a:lnTo>
                  <a:pt x="14626" y="15443"/>
                </a:lnTo>
                <a:lnTo>
                  <a:pt x="14286" y="15300"/>
                </a:lnTo>
                <a:lnTo>
                  <a:pt x="13964" y="15143"/>
                </a:lnTo>
                <a:lnTo>
                  <a:pt x="13696" y="14947"/>
                </a:lnTo>
                <a:lnTo>
                  <a:pt x="13589" y="14817"/>
                </a:lnTo>
                <a:lnTo>
                  <a:pt x="13482" y="14700"/>
                </a:lnTo>
                <a:lnTo>
                  <a:pt x="13392" y="14569"/>
                </a:lnTo>
                <a:lnTo>
                  <a:pt x="13321" y="14426"/>
                </a:lnTo>
                <a:lnTo>
                  <a:pt x="13249" y="14269"/>
                </a:lnTo>
                <a:lnTo>
                  <a:pt x="13213" y="14126"/>
                </a:lnTo>
                <a:lnTo>
                  <a:pt x="13178" y="13943"/>
                </a:lnTo>
                <a:lnTo>
                  <a:pt x="13178" y="13773"/>
                </a:lnTo>
                <a:lnTo>
                  <a:pt x="13178" y="13565"/>
                </a:lnTo>
                <a:lnTo>
                  <a:pt x="13213" y="13369"/>
                </a:lnTo>
                <a:lnTo>
                  <a:pt x="13249" y="13173"/>
                </a:lnTo>
                <a:lnTo>
                  <a:pt x="13321" y="12991"/>
                </a:lnTo>
                <a:lnTo>
                  <a:pt x="13392" y="12847"/>
                </a:lnTo>
                <a:lnTo>
                  <a:pt x="13482" y="12691"/>
                </a:lnTo>
                <a:lnTo>
                  <a:pt x="13589" y="12547"/>
                </a:lnTo>
                <a:lnTo>
                  <a:pt x="13732" y="12417"/>
                </a:lnTo>
                <a:lnTo>
                  <a:pt x="14000" y="12195"/>
                </a:lnTo>
                <a:lnTo>
                  <a:pt x="14340" y="11986"/>
                </a:lnTo>
                <a:lnTo>
                  <a:pt x="14698" y="11843"/>
                </a:lnTo>
                <a:lnTo>
                  <a:pt x="15073" y="11739"/>
                </a:lnTo>
                <a:lnTo>
                  <a:pt x="15449" y="11660"/>
                </a:lnTo>
                <a:lnTo>
                  <a:pt x="15824" y="11621"/>
                </a:lnTo>
                <a:lnTo>
                  <a:pt x="16200" y="11621"/>
                </a:lnTo>
                <a:lnTo>
                  <a:pt x="16575" y="11660"/>
                </a:lnTo>
                <a:lnTo>
                  <a:pt x="16933" y="11713"/>
                </a:lnTo>
                <a:lnTo>
                  <a:pt x="17272" y="11817"/>
                </a:lnTo>
                <a:lnTo>
                  <a:pt x="17541" y="11947"/>
                </a:lnTo>
                <a:lnTo>
                  <a:pt x="17791" y="12091"/>
                </a:lnTo>
                <a:lnTo>
                  <a:pt x="17916" y="12195"/>
                </a:lnTo>
                <a:lnTo>
                  <a:pt x="18095" y="12286"/>
                </a:lnTo>
                <a:lnTo>
                  <a:pt x="18292" y="12391"/>
                </a:lnTo>
                <a:lnTo>
                  <a:pt x="18470" y="12443"/>
                </a:lnTo>
                <a:lnTo>
                  <a:pt x="18703" y="12521"/>
                </a:lnTo>
                <a:lnTo>
                  <a:pt x="18917" y="12547"/>
                </a:lnTo>
                <a:lnTo>
                  <a:pt x="19150" y="12573"/>
                </a:lnTo>
                <a:lnTo>
                  <a:pt x="19400" y="12586"/>
                </a:lnTo>
                <a:lnTo>
                  <a:pt x="19633" y="12586"/>
                </a:lnTo>
                <a:lnTo>
                  <a:pt x="19883" y="12573"/>
                </a:lnTo>
                <a:lnTo>
                  <a:pt x="20115" y="12521"/>
                </a:lnTo>
                <a:lnTo>
                  <a:pt x="20366" y="12469"/>
                </a:lnTo>
                <a:lnTo>
                  <a:pt x="20598" y="12417"/>
                </a:lnTo>
                <a:lnTo>
                  <a:pt x="20849" y="12313"/>
                </a:lnTo>
                <a:lnTo>
                  <a:pt x="21045" y="12221"/>
                </a:lnTo>
                <a:lnTo>
                  <a:pt x="21296" y="12091"/>
                </a:lnTo>
                <a:lnTo>
                  <a:pt x="21349" y="12013"/>
                </a:lnTo>
                <a:lnTo>
                  <a:pt x="21456" y="11947"/>
                </a:lnTo>
                <a:lnTo>
                  <a:pt x="21528" y="11843"/>
                </a:lnTo>
                <a:lnTo>
                  <a:pt x="21564" y="11713"/>
                </a:lnTo>
                <a:lnTo>
                  <a:pt x="21671" y="11465"/>
                </a:lnTo>
                <a:lnTo>
                  <a:pt x="21707" y="11165"/>
                </a:lnTo>
                <a:lnTo>
                  <a:pt x="21707" y="10813"/>
                </a:lnTo>
                <a:lnTo>
                  <a:pt x="21707" y="10460"/>
                </a:lnTo>
                <a:lnTo>
                  <a:pt x="21635" y="10082"/>
                </a:lnTo>
                <a:lnTo>
                  <a:pt x="21564" y="9717"/>
                </a:lnTo>
                <a:lnTo>
                  <a:pt x="21349" y="8908"/>
                </a:lnTo>
                <a:lnTo>
                  <a:pt x="21117" y="8191"/>
                </a:lnTo>
                <a:lnTo>
                  <a:pt x="20849" y="7539"/>
                </a:lnTo>
                <a:lnTo>
                  <a:pt x="20598" y="7030"/>
                </a:lnTo>
                <a:lnTo>
                  <a:pt x="20044" y="7108"/>
                </a:lnTo>
                <a:lnTo>
                  <a:pt x="19472" y="7160"/>
                </a:lnTo>
                <a:lnTo>
                  <a:pt x="18882" y="7213"/>
                </a:lnTo>
                <a:lnTo>
                  <a:pt x="18256" y="7213"/>
                </a:lnTo>
                <a:lnTo>
                  <a:pt x="17684" y="7213"/>
                </a:lnTo>
                <a:lnTo>
                  <a:pt x="17094" y="7186"/>
                </a:lnTo>
                <a:lnTo>
                  <a:pt x="16503" y="7160"/>
                </a:lnTo>
                <a:lnTo>
                  <a:pt x="16003" y="7108"/>
                </a:lnTo>
                <a:lnTo>
                  <a:pt x="15001" y="7004"/>
                </a:lnTo>
                <a:lnTo>
                  <a:pt x="14215" y="6913"/>
                </a:lnTo>
                <a:lnTo>
                  <a:pt x="13696" y="6834"/>
                </a:lnTo>
                <a:lnTo>
                  <a:pt x="13517" y="6808"/>
                </a:lnTo>
                <a:lnTo>
                  <a:pt x="13070" y="6652"/>
                </a:lnTo>
                <a:lnTo>
                  <a:pt x="12695" y="6482"/>
                </a:lnTo>
                <a:lnTo>
                  <a:pt x="12355" y="6313"/>
                </a:lnTo>
                <a:lnTo>
                  <a:pt x="12123" y="6104"/>
                </a:lnTo>
                <a:lnTo>
                  <a:pt x="11908" y="5882"/>
                </a:lnTo>
                <a:lnTo>
                  <a:pt x="11765" y="5660"/>
                </a:lnTo>
                <a:lnTo>
                  <a:pt x="11676" y="5426"/>
                </a:lnTo>
                <a:lnTo>
                  <a:pt x="11604" y="5204"/>
                </a:lnTo>
                <a:lnTo>
                  <a:pt x="11604" y="4956"/>
                </a:lnTo>
                <a:lnTo>
                  <a:pt x="11640" y="4734"/>
                </a:lnTo>
                <a:lnTo>
                  <a:pt x="11711" y="4500"/>
                </a:lnTo>
                <a:lnTo>
                  <a:pt x="11801" y="4304"/>
                </a:lnTo>
                <a:lnTo>
                  <a:pt x="11908" y="4108"/>
                </a:lnTo>
                <a:lnTo>
                  <a:pt x="12087" y="3926"/>
                </a:lnTo>
                <a:lnTo>
                  <a:pt x="12284" y="3756"/>
                </a:lnTo>
                <a:lnTo>
                  <a:pt x="12498" y="3626"/>
                </a:lnTo>
                <a:lnTo>
                  <a:pt x="12695" y="3482"/>
                </a:lnTo>
                <a:lnTo>
                  <a:pt x="12874" y="3273"/>
                </a:lnTo>
                <a:lnTo>
                  <a:pt x="13035" y="3052"/>
                </a:lnTo>
                <a:lnTo>
                  <a:pt x="13178" y="2778"/>
                </a:lnTo>
                <a:lnTo>
                  <a:pt x="13285" y="2504"/>
                </a:lnTo>
                <a:lnTo>
                  <a:pt x="13321" y="2204"/>
                </a:lnTo>
                <a:lnTo>
                  <a:pt x="13356" y="1904"/>
                </a:lnTo>
                <a:lnTo>
                  <a:pt x="13285" y="1604"/>
                </a:lnTo>
                <a:lnTo>
                  <a:pt x="13178" y="1304"/>
                </a:lnTo>
                <a:lnTo>
                  <a:pt x="13035" y="1017"/>
                </a:lnTo>
                <a:lnTo>
                  <a:pt x="12945" y="900"/>
                </a:lnTo>
                <a:lnTo>
                  <a:pt x="12802" y="769"/>
                </a:lnTo>
                <a:lnTo>
                  <a:pt x="12659" y="652"/>
                </a:lnTo>
                <a:lnTo>
                  <a:pt x="12498" y="547"/>
                </a:lnTo>
                <a:lnTo>
                  <a:pt x="12319" y="443"/>
                </a:lnTo>
                <a:lnTo>
                  <a:pt x="12123" y="352"/>
                </a:lnTo>
                <a:lnTo>
                  <a:pt x="11872" y="273"/>
                </a:lnTo>
                <a:lnTo>
                  <a:pt x="11640" y="221"/>
                </a:lnTo>
                <a:lnTo>
                  <a:pt x="11354" y="143"/>
                </a:lnTo>
                <a:lnTo>
                  <a:pt x="11086" y="117"/>
                </a:lnTo>
                <a:lnTo>
                  <a:pt x="10782" y="91"/>
                </a:lnTo>
                <a:lnTo>
                  <a:pt x="10424" y="91"/>
                </a:lnTo>
                <a:lnTo>
                  <a:pt x="10120" y="91"/>
                </a:lnTo>
                <a:lnTo>
                  <a:pt x="9816" y="117"/>
                </a:lnTo>
                <a:lnTo>
                  <a:pt x="9548" y="143"/>
                </a:lnTo>
                <a:lnTo>
                  <a:pt x="9298" y="195"/>
                </a:lnTo>
                <a:lnTo>
                  <a:pt x="9065" y="247"/>
                </a:lnTo>
                <a:lnTo>
                  <a:pt x="8815" y="300"/>
                </a:lnTo>
                <a:lnTo>
                  <a:pt x="8618" y="378"/>
                </a:lnTo>
                <a:lnTo>
                  <a:pt x="8403" y="469"/>
                </a:lnTo>
                <a:lnTo>
                  <a:pt x="8243" y="547"/>
                </a:lnTo>
                <a:lnTo>
                  <a:pt x="8064" y="652"/>
                </a:lnTo>
                <a:lnTo>
                  <a:pt x="7921" y="743"/>
                </a:lnTo>
                <a:lnTo>
                  <a:pt x="7796" y="873"/>
                </a:lnTo>
                <a:lnTo>
                  <a:pt x="7581" y="1095"/>
                </a:lnTo>
                <a:lnTo>
                  <a:pt x="7402" y="1369"/>
                </a:lnTo>
                <a:lnTo>
                  <a:pt x="7313" y="1630"/>
                </a:lnTo>
                <a:lnTo>
                  <a:pt x="7277" y="1930"/>
                </a:lnTo>
                <a:lnTo>
                  <a:pt x="7277" y="2204"/>
                </a:lnTo>
                <a:lnTo>
                  <a:pt x="7313" y="2478"/>
                </a:lnTo>
                <a:lnTo>
                  <a:pt x="7402" y="2752"/>
                </a:lnTo>
                <a:lnTo>
                  <a:pt x="7581" y="3000"/>
                </a:lnTo>
                <a:lnTo>
                  <a:pt x="7796" y="3221"/>
                </a:lnTo>
                <a:lnTo>
                  <a:pt x="8028" y="3456"/>
                </a:lnTo>
                <a:lnTo>
                  <a:pt x="8260" y="3652"/>
                </a:lnTo>
                <a:lnTo>
                  <a:pt x="8475" y="3873"/>
                </a:lnTo>
                <a:lnTo>
                  <a:pt x="8654" y="4108"/>
                </a:lnTo>
                <a:lnTo>
                  <a:pt x="8743" y="4330"/>
                </a:lnTo>
                <a:lnTo>
                  <a:pt x="8815" y="4578"/>
                </a:lnTo>
                <a:lnTo>
                  <a:pt x="8815" y="4826"/>
                </a:lnTo>
                <a:lnTo>
                  <a:pt x="8779" y="5073"/>
                </a:lnTo>
                <a:lnTo>
                  <a:pt x="8690" y="5308"/>
                </a:lnTo>
                <a:lnTo>
                  <a:pt x="8547" y="5556"/>
                </a:lnTo>
                <a:lnTo>
                  <a:pt x="8332" y="5778"/>
                </a:lnTo>
                <a:lnTo>
                  <a:pt x="8100" y="5986"/>
                </a:lnTo>
                <a:lnTo>
                  <a:pt x="7796" y="6208"/>
                </a:lnTo>
                <a:lnTo>
                  <a:pt x="7438" y="6378"/>
                </a:lnTo>
                <a:lnTo>
                  <a:pt x="7027" y="6534"/>
                </a:lnTo>
                <a:lnTo>
                  <a:pt x="6544" y="6678"/>
                </a:lnTo>
                <a:lnTo>
                  <a:pt x="6043" y="6808"/>
                </a:lnTo>
                <a:lnTo>
                  <a:pt x="5632" y="6808"/>
                </a:lnTo>
                <a:lnTo>
                  <a:pt x="5078" y="6808"/>
                </a:lnTo>
                <a:lnTo>
                  <a:pt x="4488" y="6808"/>
                </a:lnTo>
                <a:lnTo>
                  <a:pt x="3808" y="6808"/>
                </a:lnTo>
                <a:lnTo>
                  <a:pt x="3075" y="6808"/>
                </a:lnTo>
                <a:lnTo>
                  <a:pt x="2288" y="6808"/>
                </a:lnTo>
                <a:lnTo>
                  <a:pt x="1466" y="6808"/>
                </a:lnTo>
                <a:lnTo>
                  <a:pt x="607" y="6808"/>
                </a:lnTo>
                <a:lnTo>
                  <a:pt x="500" y="7239"/>
                </a:lnTo>
                <a:lnTo>
                  <a:pt x="375" y="7839"/>
                </a:lnTo>
                <a:lnTo>
                  <a:pt x="268" y="8491"/>
                </a:lnTo>
                <a:lnTo>
                  <a:pt x="160" y="9182"/>
                </a:lnTo>
                <a:lnTo>
                  <a:pt x="53" y="9860"/>
                </a:lnTo>
                <a:lnTo>
                  <a:pt x="17" y="10486"/>
                </a:lnTo>
                <a:lnTo>
                  <a:pt x="17" y="10969"/>
                </a:lnTo>
                <a:lnTo>
                  <a:pt x="17" y="11295"/>
                </a:lnTo>
                <a:lnTo>
                  <a:pt x="125" y="11465"/>
                </a:lnTo>
                <a:lnTo>
                  <a:pt x="232" y="11634"/>
                </a:lnTo>
                <a:lnTo>
                  <a:pt x="411" y="11765"/>
                </a:lnTo>
                <a:lnTo>
                  <a:pt x="607" y="11895"/>
                </a:lnTo>
                <a:lnTo>
                  <a:pt x="858" y="12013"/>
                </a:lnTo>
                <a:lnTo>
                  <a:pt x="1126" y="12091"/>
                </a:lnTo>
                <a:lnTo>
                  <a:pt x="1430" y="12169"/>
                </a:lnTo>
                <a:lnTo>
                  <a:pt x="1716" y="12221"/>
                </a:lnTo>
                <a:lnTo>
                  <a:pt x="2056" y="12247"/>
                </a:lnTo>
                <a:lnTo>
                  <a:pt x="2360" y="12260"/>
                </a:lnTo>
                <a:lnTo>
                  <a:pt x="2664" y="12247"/>
                </a:lnTo>
                <a:lnTo>
                  <a:pt x="2986" y="12221"/>
                </a:lnTo>
                <a:lnTo>
                  <a:pt x="3290" y="12169"/>
                </a:lnTo>
                <a:lnTo>
                  <a:pt x="3558" y="12065"/>
                </a:lnTo>
                <a:lnTo>
                  <a:pt x="3808" y="11960"/>
                </a:lnTo>
                <a:lnTo>
                  <a:pt x="4041" y="11843"/>
                </a:lnTo>
                <a:lnTo>
                  <a:pt x="4255" y="11686"/>
                </a:lnTo>
                <a:lnTo>
                  <a:pt x="4523" y="11595"/>
                </a:lnTo>
                <a:lnTo>
                  <a:pt x="4792" y="11517"/>
                </a:lnTo>
                <a:lnTo>
                  <a:pt x="5113" y="11491"/>
                </a:lnTo>
                <a:lnTo>
                  <a:pt x="5453" y="11465"/>
                </a:lnTo>
                <a:lnTo>
                  <a:pt x="5757" y="11491"/>
                </a:lnTo>
                <a:lnTo>
                  <a:pt x="6097" y="11543"/>
                </a:lnTo>
                <a:lnTo>
                  <a:pt x="6454" y="11634"/>
                </a:lnTo>
                <a:lnTo>
                  <a:pt x="6758" y="11765"/>
                </a:lnTo>
                <a:lnTo>
                  <a:pt x="7062" y="11921"/>
                </a:lnTo>
                <a:lnTo>
                  <a:pt x="7313" y="12091"/>
                </a:lnTo>
                <a:lnTo>
                  <a:pt x="7545" y="12313"/>
                </a:lnTo>
                <a:lnTo>
                  <a:pt x="7760" y="12573"/>
                </a:lnTo>
                <a:lnTo>
                  <a:pt x="7885" y="12847"/>
                </a:lnTo>
                <a:lnTo>
                  <a:pt x="7992" y="13173"/>
                </a:lnTo>
                <a:lnTo>
                  <a:pt x="8028" y="13500"/>
                </a:lnTo>
                <a:lnTo>
                  <a:pt x="7992" y="13747"/>
                </a:lnTo>
                <a:lnTo>
                  <a:pt x="7885" y="13969"/>
                </a:lnTo>
                <a:lnTo>
                  <a:pt x="7760" y="14191"/>
                </a:lnTo>
                <a:lnTo>
                  <a:pt x="7545" y="14373"/>
                </a:lnTo>
                <a:lnTo>
                  <a:pt x="7313" y="14543"/>
                </a:lnTo>
                <a:lnTo>
                  <a:pt x="7062" y="14700"/>
                </a:lnTo>
                <a:lnTo>
                  <a:pt x="6758" y="14817"/>
                </a:lnTo>
                <a:lnTo>
                  <a:pt x="6454" y="14921"/>
                </a:lnTo>
                <a:lnTo>
                  <a:pt x="6097" y="15000"/>
                </a:lnTo>
                <a:lnTo>
                  <a:pt x="5757" y="15052"/>
                </a:lnTo>
                <a:lnTo>
                  <a:pt x="5453" y="15052"/>
                </a:lnTo>
                <a:lnTo>
                  <a:pt x="5113" y="15026"/>
                </a:lnTo>
                <a:lnTo>
                  <a:pt x="4792" y="14973"/>
                </a:lnTo>
                <a:lnTo>
                  <a:pt x="4523" y="14869"/>
                </a:lnTo>
                <a:lnTo>
                  <a:pt x="4255" y="14752"/>
                </a:lnTo>
                <a:lnTo>
                  <a:pt x="4041" y="14569"/>
                </a:lnTo>
                <a:lnTo>
                  <a:pt x="3844" y="14400"/>
                </a:lnTo>
                <a:lnTo>
                  <a:pt x="3594" y="14269"/>
                </a:lnTo>
                <a:lnTo>
                  <a:pt x="3361" y="14165"/>
                </a:lnTo>
                <a:lnTo>
                  <a:pt x="3111" y="14100"/>
                </a:lnTo>
                <a:lnTo>
                  <a:pt x="2843" y="14073"/>
                </a:lnTo>
                <a:lnTo>
                  <a:pt x="2574" y="14073"/>
                </a:lnTo>
                <a:lnTo>
                  <a:pt x="2288" y="14100"/>
                </a:lnTo>
                <a:lnTo>
                  <a:pt x="2020" y="14139"/>
                </a:lnTo>
                <a:lnTo>
                  <a:pt x="1734" y="14243"/>
                </a:lnTo>
                <a:lnTo>
                  <a:pt x="1466" y="14347"/>
                </a:lnTo>
                <a:lnTo>
                  <a:pt x="1233" y="14465"/>
                </a:lnTo>
                <a:lnTo>
                  <a:pt x="983" y="14621"/>
                </a:lnTo>
                <a:lnTo>
                  <a:pt x="786" y="14765"/>
                </a:lnTo>
                <a:lnTo>
                  <a:pt x="572" y="14947"/>
                </a:lnTo>
                <a:lnTo>
                  <a:pt x="411" y="15143"/>
                </a:lnTo>
                <a:lnTo>
                  <a:pt x="303" y="15378"/>
                </a:lnTo>
                <a:lnTo>
                  <a:pt x="196" y="15600"/>
                </a:lnTo>
                <a:lnTo>
                  <a:pt x="160" y="15873"/>
                </a:lnTo>
                <a:lnTo>
                  <a:pt x="196" y="16200"/>
                </a:lnTo>
                <a:lnTo>
                  <a:pt x="232" y="16526"/>
                </a:lnTo>
                <a:lnTo>
                  <a:pt x="411" y="17295"/>
                </a:lnTo>
                <a:lnTo>
                  <a:pt x="607" y="18104"/>
                </a:lnTo>
                <a:lnTo>
                  <a:pt x="715" y="18508"/>
                </a:lnTo>
                <a:lnTo>
                  <a:pt x="822" y="18926"/>
                </a:lnTo>
                <a:lnTo>
                  <a:pt x="876" y="19330"/>
                </a:lnTo>
                <a:lnTo>
                  <a:pt x="911" y="19734"/>
                </a:lnTo>
                <a:lnTo>
                  <a:pt x="911" y="20073"/>
                </a:lnTo>
                <a:lnTo>
                  <a:pt x="876" y="20426"/>
                </a:lnTo>
                <a:lnTo>
                  <a:pt x="858" y="20608"/>
                </a:lnTo>
                <a:lnTo>
                  <a:pt x="786" y="20752"/>
                </a:lnTo>
                <a:lnTo>
                  <a:pt x="715" y="20908"/>
                </a:lnTo>
                <a:lnTo>
                  <a:pt x="607" y="21026"/>
                </a:lnTo>
                <a:lnTo>
                  <a:pt x="1394" y="20934"/>
                </a:lnTo>
                <a:lnTo>
                  <a:pt x="2217" y="20804"/>
                </a:lnTo>
                <a:lnTo>
                  <a:pt x="3039" y="20726"/>
                </a:lnTo>
                <a:lnTo>
                  <a:pt x="3844" y="20660"/>
                </a:lnTo>
                <a:lnTo>
                  <a:pt x="4595" y="20634"/>
                </a:lnTo>
                <a:lnTo>
                  <a:pt x="5310" y="20634"/>
                </a:lnTo>
                <a:lnTo>
                  <a:pt x="5650" y="20660"/>
                </a:lnTo>
                <a:lnTo>
                  <a:pt x="6007" y="20700"/>
                </a:lnTo>
                <a:lnTo>
                  <a:pt x="6276" y="20752"/>
                </a:lnTo>
                <a:lnTo>
                  <a:pt x="6580" y="20830"/>
                </a:lnTo>
                <a:close/>
              </a:path>
            </a:pathLst>
          </a:custGeom>
          <a:solidFill>
            <a:srgbClr val="005170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300000" rev="0"/>
            </a:camera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rgbClr val="0000FF"/>
            </a:extrusionClr>
            <a:contourClr>
              <a:srgbClr val="0000FF"/>
            </a:contourClr>
          </a:sp3d>
        </p:spPr>
        <p:txBody>
          <a:bodyPr anchor="ctr" anchorCtr="1">
            <a:flatTx/>
          </a:bodyPr>
          <a:lstStyle>
            <a:lvl1pPr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Justice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361B8E-B2CF-414D-903E-5BFBE8DE5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Response to Terrorism</a:t>
            </a:r>
            <a:br>
              <a:rPr lang="en-US" dirty="0"/>
            </a:br>
            <a:endParaRPr lang="en-US" dirty="0"/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87CBA098-7207-4ECB-B4E8-864328A4F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302" y="919334"/>
            <a:ext cx="76317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5170"/>
                </a:solidFill>
                <a:latin typeface="Arial" charset="0"/>
              </a:rPr>
              <a:t>Currently, there are scattered pieces to the solution</a:t>
            </a:r>
          </a:p>
        </p:txBody>
      </p:sp>
    </p:spTree>
    <p:extLst>
      <p:ext uri="{BB962C8B-B14F-4D97-AF65-F5344CB8AC3E}">
        <p14:creationId xmlns:p14="http://schemas.microsoft.com/office/powerpoint/2010/main" val="333276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4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4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4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4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4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4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1" grpId="0"/>
      <p:bldP spid="148493" grpId="0" animBg="1"/>
      <p:bldP spid="148494" grpId="0" animBg="1"/>
      <p:bldP spid="148495" grpId="0" animBg="1"/>
      <p:bldP spid="148496" grpId="0" animBg="1"/>
      <p:bldP spid="148497" grpId="0" animBg="1"/>
      <p:bldP spid="148498" grpId="0" animBg="1"/>
      <p:bldP spid="148499" grpId="0" animBg="1"/>
      <p:bldP spid="148500" grpId="0" animBg="1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CB5A14-A7B3-2A4C-9C9E-18CAA45EA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412725"/>
            <a:ext cx="8089900" cy="811358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5170"/>
                </a:solidFill>
              </a:rPr>
              <a:t>Strategies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716C9E-16DB-744C-AAE9-F695245B9F0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7048" y="1210528"/>
            <a:ext cx="8001490" cy="4047272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2800" dirty="0">
                <a:solidFill>
                  <a:srgbClr val="000000"/>
                </a:solidFill>
              </a:rPr>
              <a:t>Define Market Priorities</a:t>
            </a:r>
          </a:p>
          <a:p>
            <a:pPr>
              <a:buClrTx/>
            </a:pPr>
            <a:r>
              <a:rPr lang="en-US" sz="2800" dirty="0">
                <a:solidFill>
                  <a:srgbClr val="000000"/>
                </a:solidFill>
              </a:rPr>
              <a:t>Analyze NIEM contributions</a:t>
            </a:r>
          </a:p>
          <a:p>
            <a:pPr>
              <a:buClrTx/>
            </a:pPr>
            <a:r>
              <a:rPr lang="en-US" sz="2800" dirty="0">
                <a:solidFill>
                  <a:srgbClr val="000000"/>
                </a:solidFill>
              </a:rPr>
              <a:t>Establish clear business case</a:t>
            </a:r>
          </a:p>
          <a:p>
            <a:pPr>
              <a:buClrTx/>
            </a:pPr>
            <a:r>
              <a:rPr lang="en-US" sz="2800" dirty="0">
                <a:solidFill>
                  <a:srgbClr val="000000"/>
                </a:solidFill>
              </a:rPr>
              <a:t>Communicate with market segments</a:t>
            </a:r>
          </a:p>
          <a:p>
            <a:pPr>
              <a:buClrTx/>
            </a:pPr>
            <a:r>
              <a:rPr lang="en-US" sz="2800" dirty="0">
                <a:solidFill>
                  <a:srgbClr val="000000"/>
                </a:solidFill>
              </a:rPr>
              <a:t>Build and energize resources for implementation</a:t>
            </a:r>
          </a:p>
          <a:p>
            <a:pPr>
              <a:buClrTx/>
            </a:pPr>
            <a:r>
              <a:rPr lang="en-US" sz="2800" dirty="0">
                <a:solidFill>
                  <a:srgbClr val="000000"/>
                </a:solidFill>
              </a:rPr>
              <a:t>Establish a sense of controlled urgency</a:t>
            </a:r>
          </a:p>
          <a:p>
            <a:pPr marL="0" indent="0">
              <a:buNone/>
            </a:pP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999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C5A98-3CA2-1541-B75E-2A5BB140BAB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8952" y="671620"/>
            <a:ext cx="5539114" cy="2616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Cross-domain solution focus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Work with the National Association of State 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Chief Information Officers (NASCIO) to increase state-level participation in relevant domains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Work with the National Association of Counties (NACO) and PTI to energize county and city participation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Work with the Integrated Justice Information Systems (IJIS) to engage industry support and encourage NIEM representation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Create an active community exchange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Promote special conditions on grants related to information sharing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Increase communications to SLTT influencers </a:t>
            </a:r>
          </a:p>
        </p:txBody>
      </p:sp>
      <p:pic>
        <p:nvPicPr>
          <p:cNvPr id="5" name="Picture 4" descr="Large skydiving group mid-air">
            <a:extLst>
              <a:ext uri="{FF2B5EF4-FFF2-40B4-BE49-F238E27FC236}">
                <a16:creationId xmlns:a16="http://schemas.microsoft.com/office/drawing/2014/main" id="{B99CD563-9B4E-451E-BAF9-F474FA47D8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73" r="25305"/>
          <a:stretch/>
        </p:blipFill>
        <p:spPr>
          <a:xfrm>
            <a:off x="6037680" y="1076541"/>
            <a:ext cx="2797368" cy="3857620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D26A0DD-D90D-4BC8-B790-D0D29C240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864" y="265183"/>
            <a:ext cx="8089900" cy="811358"/>
          </a:xfrm>
        </p:spPr>
        <p:txBody>
          <a:bodyPr/>
          <a:lstStyle/>
          <a:p>
            <a:pPr algn="l"/>
            <a:r>
              <a:rPr lang="en-US" dirty="0"/>
              <a:t>tactics</a:t>
            </a:r>
          </a:p>
        </p:txBody>
      </p:sp>
    </p:spTree>
    <p:extLst>
      <p:ext uri="{BB962C8B-B14F-4D97-AF65-F5344CB8AC3E}">
        <p14:creationId xmlns:p14="http://schemas.microsoft.com/office/powerpoint/2010/main" val="34857277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96507-C900-644B-88FF-FE1F27AA0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38" y="404889"/>
            <a:ext cx="8089900" cy="811358"/>
          </a:xfrm>
        </p:spPr>
        <p:txBody>
          <a:bodyPr vert="horz" lIns="68580" tIns="34290" rIns="68580" bIns="34290" rtlCol="0" anchor="t">
            <a:noAutofit/>
          </a:bodyPr>
          <a:lstStyle/>
          <a:p>
            <a:pPr algn="l"/>
            <a:r>
              <a:rPr lang="en-US" spc="-75" dirty="0">
                <a:solidFill>
                  <a:srgbClr val="005170"/>
                </a:solidFill>
              </a:rPr>
              <a:t>2021 State CIO Top 10 Priorities</a:t>
            </a:r>
            <a:r>
              <a:rPr lang="en-US" sz="2400" spc="-75" baseline="30000" dirty="0">
                <a:solidFill>
                  <a:srgbClr val="005170"/>
                </a:solidFill>
              </a:rPr>
              <a:t>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98E37-8FF5-CD4D-90C3-AB4FB8B8555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98938" y="988606"/>
            <a:ext cx="4887913" cy="318452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7200" dirty="0">
                <a:solidFill>
                  <a:srgbClr val="000000"/>
                </a:solidFill>
              </a:rPr>
              <a:t>Cybersecurity and risk management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7200" dirty="0">
                <a:solidFill>
                  <a:srgbClr val="000000"/>
                </a:solidFill>
              </a:rPr>
              <a:t>Digital government/digital services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7200" dirty="0">
                <a:solidFill>
                  <a:srgbClr val="000000"/>
                </a:solidFill>
              </a:rPr>
              <a:t>Cloud services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7200" dirty="0">
                <a:solidFill>
                  <a:srgbClr val="000000"/>
                </a:solidFill>
              </a:rPr>
              <a:t>Broadband/wireless connectivity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7200" dirty="0">
                <a:solidFill>
                  <a:srgbClr val="000000"/>
                </a:solidFill>
              </a:rPr>
              <a:t>Budget, cost control, fiscal management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7200" dirty="0">
                <a:solidFill>
                  <a:srgbClr val="000000"/>
                </a:solidFill>
              </a:rPr>
              <a:t>Data management and analytics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7200" dirty="0">
                <a:solidFill>
                  <a:srgbClr val="000000"/>
                </a:solidFill>
              </a:rPr>
              <a:t>Consolidation/optimization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7200" dirty="0">
                <a:solidFill>
                  <a:srgbClr val="000000"/>
                </a:solidFill>
              </a:rPr>
              <a:t>Identity and access management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7200" dirty="0">
                <a:solidFill>
                  <a:srgbClr val="000000"/>
                </a:solidFill>
              </a:rPr>
              <a:t>Workforce</a:t>
            </a:r>
          </a:p>
          <a:p>
            <a:pPr>
              <a:buClr>
                <a:srgbClr val="000000"/>
              </a:buClr>
              <a:buFont typeface="+mj-lt"/>
              <a:buAutoNum type="arabicPeriod"/>
            </a:pPr>
            <a:r>
              <a:rPr lang="en-US" sz="7200" dirty="0">
                <a:solidFill>
                  <a:srgbClr val="000000"/>
                </a:solidFill>
              </a:rPr>
              <a:t>Customer relationship management</a:t>
            </a:r>
            <a:br>
              <a:rPr lang="en-US" sz="1500" dirty="0">
                <a:solidFill>
                  <a:schemeClr val="tx2"/>
                </a:solidFill>
              </a:rPr>
            </a:br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1CE415-A633-EC49-85C8-F900C960C845}"/>
              </a:ext>
            </a:extLst>
          </p:cNvPr>
          <p:cNvSpPr txBox="1"/>
          <p:nvPr/>
        </p:nvSpPr>
        <p:spPr>
          <a:xfrm>
            <a:off x="334108" y="4973367"/>
            <a:ext cx="4237892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>
                <a:solidFill>
                  <a:srgbClr val="000000"/>
                </a:solidFill>
              </a:rPr>
              <a:t>*Source:  NASCIO survey, </a:t>
            </a:r>
            <a:r>
              <a:rPr lang="en-US" sz="1013" i="1" dirty="0">
                <a:solidFill>
                  <a:srgbClr val="000000"/>
                </a:solidFill>
              </a:rPr>
              <a:t>State CIO Top Ten Policy and Technology Priorities for 2021</a:t>
            </a:r>
            <a:r>
              <a:rPr lang="en-US" sz="1013" dirty="0">
                <a:solidFill>
                  <a:srgbClr val="000000"/>
                </a:solidFill>
              </a:rPr>
              <a:t>. December 9, 2020</a:t>
            </a:r>
            <a:r>
              <a:rPr lang="en-US" sz="1013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19B343-C65E-4930-AD1B-95A4029CF145}"/>
              </a:ext>
            </a:extLst>
          </p:cNvPr>
          <p:cNvSpPr txBox="1"/>
          <p:nvPr/>
        </p:nvSpPr>
        <p:spPr>
          <a:xfrm>
            <a:off x="5190673" y="1839575"/>
            <a:ext cx="37862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5170"/>
                </a:solidFill>
              </a:rPr>
              <a:t>IDENTIFY PRIORITY SCENARIOS</a:t>
            </a:r>
          </a:p>
          <a:p>
            <a:pPr marL="257175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Vaccinations Registry</a:t>
            </a:r>
          </a:p>
          <a:p>
            <a:pPr marL="257175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Virus Test Results</a:t>
            </a:r>
          </a:p>
          <a:p>
            <a:pPr marL="257175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Cyber Incident Reporting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FEMA Claim Submission</a:t>
            </a:r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F9F29CD2-009C-4EFE-9924-5AD8903DB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361" y="5175409"/>
            <a:ext cx="746161" cy="74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1853-0784-C043-9713-F4832FABE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581" y="256389"/>
            <a:ext cx="8089900" cy="811358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005170"/>
                </a:solidFill>
              </a:rPr>
              <a:t>Niem RESOURCES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693CE0-9B2C-4EB0-A69A-27DD8B6E609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35005879"/>
              </p:ext>
            </p:extLst>
          </p:nvPr>
        </p:nvGraphicFramePr>
        <p:xfrm>
          <a:off x="795460" y="1294666"/>
          <a:ext cx="7553080" cy="4306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53619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D48FE-87FA-014B-82B2-05C5E709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23" y="337477"/>
            <a:ext cx="7053542" cy="1050398"/>
          </a:xfrm>
        </p:spPr>
        <p:txBody>
          <a:bodyPr/>
          <a:lstStyle/>
          <a:p>
            <a:r>
              <a:rPr lang="en-US" dirty="0">
                <a:solidFill>
                  <a:srgbClr val="005170"/>
                </a:solidFill>
              </a:rPr>
              <a:t>Collaborators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DF77F58-E25B-AB4C-B573-18783FCB26DF}"/>
              </a:ext>
            </a:extLst>
          </p:cNvPr>
          <p:cNvSpPr/>
          <p:nvPr/>
        </p:nvSpPr>
        <p:spPr>
          <a:xfrm>
            <a:off x="2048103" y="4479297"/>
            <a:ext cx="1617421" cy="1498295"/>
          </a:xfrm>
          <a:prstGeom prst="ellipse">
            <a:avLst/>
          </a:prstGeom>
          <a:solidFill>
            <a:srgbClr val="0051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NIEM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Domain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Stewards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14EBBDF-90C8-5A4A-9C69-C192DD9BE6FC}"/>
              </a:ext>
            </a:extLst>
          </p:cNvPr>
          <p:cNvSpPr/>
          <p:nvPr/>
        </p:nvSpPr>
        <p:spPr>
          <a:xfrm>
            <a:off x="5786944" y="4588711"/>
            <a:ext cx="1967871" cy="1403547"/>
          </a:xfrm>
          <a:prstGeom prst="ellipse">
            <a:avLst/>
          </a:prstGeom>
          <a:solidFill>
            <a:srgbClr val="0051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Associations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1AE59C3-B7D9-D54B-8338-DB248CE6237E}"/>
              </a:ext>
            </a:extLst>
          </p:cNvPr>
          <p:cNvSpPr/>
          <p:nvPr/>
        </p:nvSpPr>
        <p:spPr>
          <a:xfrm>
            <a:off x="865430" y="2784709"/>
            <a:ext cx="1386507" cy="1392721"/>
          </a:xfrm>
          <a:prstGeom prst="ellipse">
            <a:avLst/>
          </a:prstGeom>
          <a:solidFill>
            <a:srgbClr val="0051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NBAC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E7C1605-ABA2-B54A-871A-EA19B375945C}"/>
              </a:ext>
            </a:extLst>
          </p:cNvPr>
          <p:cNvSpPr/>
          <p:nvPr/>
        </p:nvSpPr>
        <p:spPr>
          <a:xfrm>
            <a:off x="6870323" y="2886071"/>
            <a:ext cx="1606870" cy="1593226"/>
          </a:xfrm>
          <a:prstGeom prst="ellipse">
            <a:avLst/>
          </a:prstGeom>
          <a:solidFill>
            <a:srgbClr val="0051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NIEM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ESC, NMO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&amp; NTAC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A69DE1-B6EB-FB4D-B1EC-ED61F6936F3B}"/>
              </a:ext>
            </a:extLst>
          </p:cNvPr>
          <p:cNvSpPr/>
          <p:nvPr/>
        </p:nvSpPr>
        <p:spPr>
          <a:xfrm>
            <a:off x="2491087" y="1493349"/>
            <a:ext cx="1386507" cy="1392721"/>
          </a:xfrm>
          <a:prstGeom prst="ellipse">
            <a:avLst/>
          </a:prstGeom>
          <a:solidFill>
            <a:srgbClr val="0051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SLTT</a:t>
            </a:r>
          </a:p>
          <a:p>
            <a:pPr algn="ctr"/>
            <a:r>
              <a:rPr lang="en-US" sz="1600" b="1" dirty="0"/>
              <a:t>Tiger Team</a:t>
            </a: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B48DDBBC-AE6A-49F0-9026-1DAF49B5EDB3}"/>
              </a:ext>
            </a:extLst>
          </p:cNvPr>
          <p:cNvSpPr/>
          <p:nvPr/>
        </p:nvSpPr>
        <p:spPr>
          <a:xfrm>
            <a:off x="3392427" y="2650933"/>
            <a:ext cx="2758252" cy="233428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b="1" dirty="0">
                <a:solidFill>
                  <a:srgbClr val="005170"/>
                </a:solidFill>
              </a:rPr>
              <a:t>REAL RESULTS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4163F43-2922-46A4-93FD-1914D9178A6C}"/>
              </a:ext>
            </a:extLst>
          </p:cNvPr>
          <p:cNvSpPr/>
          <p:nvPr/>
        </p:nvSpPr>
        <p:spPr>
          <a:xfrm>
            <a:off x="5109007" y="1387875"/>
            <a:ext cx="2355738" cy="1403547"/>
          </a:xfrm>
          <a:prstGeom prst="ellipse">
            <a:avLst/>
          </a:prstGeom>
          <a:solidFill>
            <a:srgbClr val="0051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STAKEHOLDERS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94713C-BDD6-43B7-B423-5999E7275F7D}"/>
              </a:ext>
            </a:extLst>
          </p:cNvPr>
          <p:cNvCxnSpPr>
            <a:cxnSpLocks/>
          </p:cNvCxnSpPr>
          <p:nvPr/>
        </p:nvCxnSpPr>
        <p:spPr>
          <a:xfrm>
            <a:off x="2322265" y="3587898"/>
            <a:ext cx="1331348" cy="15093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8C0CB51-2AE6-4FA1-82C1-E6A8BE5F285F}"/>
              </a:ext>
            </a:extLst>
          </p:cNvPr>
          <p:cNvCxnSpPr>
            <a:cxnSpLocks/>
          </p:cNvCxnSpPr>
          <p:nvPr/>
        </p:nvCxnSpPr>
        <p:spPr>
          <a:xfrm flipH="1">
            <a:off x="5579636" y="3824428"/>
            <a:ext cx="119124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1BFCC2B-C9F5-4A8B-8C76-09FB12D09620}"/>
              </a:ext>
            </a:extLst>
          </p:cNvPr>
          <p:cNvCxnSpPr>
            <a:cxnSpLocks/>
          </p:cNvCxnSpPr>
          <p:nvPr/>
        </p:nvCxnSpPr>
        <p:spPr>
          <a:xfrm flipH="1">
            <a:off x="5034701" y="2852892"/>
            <a:ext cx="695132" cy="4497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F7EC8BA-B849-4FC1-A526-F1B80AC3B75A}"/>
              </a:ext>
            </a:extLst>
          </p:cNvPr>
          <p:cNvCxnSpPr>
            <a:cxnSpLocks/>
          </p:cNvCxnSpPr>
          <p:nvPr/>
        </p:nvCxnSpPr>
        <p:spPr>
          <a:xfrm>
            <a:off x="3656905" y="2791422"/>
            <a:ext cx="716352" cy="58943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4E7770D-ADA8-440A-A3C4-ED91075EC2DB}"/>
              </a:ext>
            </a:extLst>
          </p:cNvPr>
          <p:cNvCxnSpPr>
            <a:cxnSpLocks/>
          </p:cNvCxnSpPr>
          <p:nvPr/>
        </p:nvCxnSpPr>
        <p:spPr>
          <a:xfrm flipH="1" flipV="1">
            <a:off x="5411976" y="4346193"/>
            <a:ext cx="635714" cy="37562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83B8F77-7954-4D7E-9650-DC4878A335D6}"/>
              </a:ext>
            </a:extLst>
          </p:cNvPr>
          <p:cNvCxnSpPr>
            <a:cxnSpLocks/>
          </p:cNvCxnSpPr>
          <p:nvPr/>
        </p:nvCxnSpPr>
        <p:spPr>
          <a:xfrm flipV="1">
            <a:off x="3291277" y="4238022"/>
            <a:ext cx="765535" cy="26477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38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A7B22-77D8-B54B-A807-FDD015CEE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54" y="335643"/>
            <a:ext cx="8089900" cy="811358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005170"/>
                </a:solidFill>
              </a:rPr>
              <a:t>SLTT Milestones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964722-259B-4605-BC15-88D0A0E0353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14535984"/>
              </p:ext>
            </p:extLst>
          </p:nvPr>
        </p:nvGraphicFramePr>
        <p:xfrm>
          <a:off x="826600" y="1243806"/>
          <a:ext cx="7104062" cy="4370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969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131" y="349664"/>
            <a:ext cx="8429294" cy="81135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3600" spc="-80" dirty="0">
                <a:cs typeface="Tw Cen MT"/>
              </a:rPr>
              <a:t>Niem in action</a:t>
            </a:r>
            <a:r>
              <a:rPr lang="en-US" sz="3600" spc="-80" dirty="0">
                <a:solidFill>
                  <a:schemeClr val="tx2"/>
                </a:solidFill>
                <a:cs typeface="Tw Cen MT"/>
              </a:rPr>
              <a:t> </a:t>
            </a:r>
            <a:br>
              <a:rPr lang="en-US" spc="-80" dirty="0">
                <a:solidFill>
                  <a:schemeClr val="tx2"/>
                </a:solidFill>
                <a:cs typeface="Tw Cen MT"/>
              </a:rPr>
            </a:br>
            <a:r>
              <a:rPr lang="en-US" sz="2700" spc="-80" dirty="0">
                <a:cs typeface="Tw Cen MT"/>
              </a:rPr>
              <a:t>Data Components and Data Elements exchanges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91765" y="5360448"/>
            <a:ext cx="81543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06F"/>
                </a:solidFill>
                <a:effectLst/>
                <a:uLnTx/>
                <a:uFillTx/>
                <a:latin typeface="Arial Narrow" panose="020B0606020202030204" pitchFamily="34" charset="0"/>
              </a:rPr>
              <a:t>Using NIEM, organizations come together to agree on a common vocabulary. </a:t>
            </a: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06F"/>
                </a:solidFill>
                <a:effectLst/>
                <a:uLnTx/>
                <a:uFillTx/>
                <a:latin typeface="Arial Narrow" panose="020B0606020202030204" pitchFamily="34" charset="0"/>
              </a:rPr>
              <a:t>When additional organizations need to be added to the information exchange, </a:t>
            </a: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06F"/>
                </a:solidFill>
                <a:effectLst/>
                <a:uLnTx/>
                <a:uFillTx/>
                <a:latin typeface="Arial Narrow" panose="020B0606020202030204" pitchFamily="34" charset="0"/>
              </a:rPr>
              <a:t>the initial NIEM exchange can be reused, saving time and money.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23178" y="1393088"/>
            <a:ext cx="8072247" cy="1106137"/>
            <a:chOff x="176007" y="1393088"/>
            <a:chExt cx="7911210" cy="1106137"/>
          </a:xfrm>
        </p:grpSpPr>
        <p:sp>
          <p:nvSpPr>
            <p:cNvPr id="5" name="Text Placeholder 4"/>
            <p:cNvSpPr txBox="1">
              <a:spLocks/>
            </p:cNvSpPr>
            <p:nvPr/>
          </p:nvSpPr>
          <p:spPr bwMode="auto">
            <a:xfrm>
              <a:off x="5089078" y="1393088"/>
              <a:ext cx="2998139" cy="88453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1400"/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50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NIEM IS NOT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50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64676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 system or database; it does not specify how to transmit or store data.</a:t>
              </a:r>
            </a:p>
          </p:txBody>
        </p:sp>
        <p:sp>
          <p:nvSpPr>
            <p:cNvPr id="8" name="Text Placeholder 4"/>
            <p:cNvSpPr txBox="1">
              <a:spLocks/>
            </p:cNvSpPr>
            <p:nvPr/>
          </p:nvSpPr>
          <p:spPr bwMode="auto">
            <a:xfrm>
              <a:off x="176007" y="1393088"/>
              <a:ext cx="4562407" cy="110613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1400"/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50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NIEM IS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68686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 common vocabulary that enables efficient information exchange across diverse public and private organizations.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78" y="2395092"/>
            <a:ext cx="7891549" cy="290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23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0" y="388275"/>
            <a:ext cx="8089900" cy="811358"/>
          </a:xfrm>
        </p:spPr>
        <p:txBody>
          <a:bodyPr/>
          <a:lstStyle/>
          <a:p>
            <a:r>
              <a:rPr lang="en-US" dirty="0"/>
              <a:t>NIEM is 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4A3B-586F-6741-A578-6A3C03C31D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w Cen MT"/>
                <a:ea typeface="+mn-ea"/>
              </a:rPr>
              <a:pPr marL="0" marR="0" lvl="0" indent="0" algn="ctr" defTabSz="4571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6049818" y="1295400"/>
            <a:ext cx="22866" cy="4782127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0" name="Straight Connector 19"/>
          <p:cNvCxnSpPr/>
          <p:nvPr/>
        </p:nvCxnSpPr>
        <p:spPr>
          <a:xfrm flipV="1">
            <a:off x="3075709" y="1295400"/>
            <a:ext cx="21829" cy="4828309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1" name="Rounded Rectangle 20"/>
          <p:cNvSpPr/>
          <p:nvPr/>
        </p:nvSpPr>
        <p:spPr>
          <a:xfrm>
            <a:off x="136444" y="3296192"/>
            <a:ext cx="2651760" cy="640080"/>
          </a:xfrm>
          <a:prstGeom prst="roundRect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5170"/>
                </a:solidFill>
                <a:effectLst/>
                <a:uLnTx/>
                <a:uFillTx/>
                <a:latin typeface="Arial Narrow" panose="020B0606020202030204" pitchFamily="34" charset="0"/>
              </a:rPr>
              <a:t>Voluntary Consensus Standards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36444" y="4676500"/>
            <a:ext cx="2651760" cy="640080"/>
          </a:xfrm>
          <a:prstGeom prst="roundRect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5170"/>
                </a:solidFill>
                <a:effectLst/>
                <a:uLnTx/>
                <a:uFillTx/>
                <a:latin typeface="Arial Narrow" panose="020B0606020202030204" pitchFamily="34" charset="0"/>
              </a:rPr>
              <a:t>Established 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5170"/>
                </a:solidFill>
                <a:effectLst/>
                <a:uLnTx/>
                <a:uFillTx/>
                <a:latin typeface="Arial Narrow" panose="020B0606020202030204" pitchFamily="34" charset="0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5170"/>
                </a:solidFill>
                <a:effectLst/>
                <a:uLnTx/>
                <a:uFillTx/>
                <a:latin typeface="Arial Narrow" panose="020B0606020202030204" pitchFamily="34" charset="0"/>
              </a:rPr>
              <a:t>Training Program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36444" y="3986346"/>
            <a:ext cx="2651760" cy="640080"/>
          </a:xfrm>
          <a:prstGeom prst="roundRect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5170"/>
                </a:solidFill>
                <a:effectLst/>
                <a:uLnTx/>
                <a:uFillTx/>
                <a:latin typeface="Arial Narrow" panose="020B0606020202030204" pitchFamily="34" charset="0"/>
              </a:rPr>
              <a:t>Help Desk &amp; 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5170"/>
                </a:solidFill>
                <a:effectLst/>
                <a:uLnTx/>
                <a:uFillTx/>
                <a:latin typeface="Arial Narrow" panose="020B0606020202030204" pitchFamily="34" charset="0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5170"/>
                </a:solidFill>
                <a:effectLst/>
                <a:uLnTx/>
                <a:uFillTx/>
                <a:latin typeface="Arial Narrow" panose="020B0606020202030204" pitchFamily="34" charset="0"/>
              </a:rPr>
              <a:t>Knowledge Center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36444" y="1624565"/>
            <a:ext cx="2683538" cy="931399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5170"/>
                </a:solidFill>
                <a:effectLst/>
                <a:uLnTx/>
                <a:uFillTx/>
                <a:latin typeface="Arial Narrow" panose="020B0606020202030204" pitchFamily="34" charset="0"/>
              </a:rPr>
              <a:t>Federal, State, Local, Tribal, Territorial, International, Private Sector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4903" y="1212044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170"/>
                </a:solidFill>
                <a:effectLst/>
                <a:uLnTx/>
                <a:uFillTx/>
                <a:latin typeface="Arial"/>
                <a:ea typeface="Verdana" pitchFamily="34" charset="0"/>
                <a:cs typeface="Verdana" pitchFamily="34" charset="0"/>
              </a:rPr>
              <a:t>Communities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996" y="1316182"/>
            <a:ext cx="155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170"/>
                </a:solidFill>
                <a:effectLst/>
                <a:uLnTx/>
                <a:uFillTx/>
                <a:latin typeface="Arial"/>
                <a:ea typeface="Verdana" pitchFamily="34" charset="0"/>
                <a:cs typeface="Verdana" pitchFamily="34" charset="0"/>
              </a:rPr>
              <a:t>Data Model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63129" y="1316182"/>
            <a:ext cx="2395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170"/>
                </a:solidFill>
                <a:effectLst/>
                <a:uLnTx/>
                <a:uFillTx/>
                <a:latin typeface="Arial"/>
                <a:ea typeface="Verdana" pitchFamily="34" charset="0"/>
                <a:cs typeface="Verdana" pitchFamily="34" charset="0"/>
              </a:rPr>
              <a:t>Reusable Process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09430" y="4943036"/>
            <a:ext cx="2666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rganized as a core with subject-area domains, expressed as reusable XML Schema components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36444" y="5366656"/>
            <a:ext cx="2651760" cy="640080"/>
          </a:xfrm>
          <a:prstGeom prst="roundRect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5170"/>
                </a:solidFill>
                <a:effectLst/>
                <a:uLnTx/>
                <a:uFillTx/>
                <a:latin typeface="Arial Narrow" panose="020B0606020202030204" pitchFamily="34" charset="0"/>
              </a:rPr>
              <a:t>Technical 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5170"/>
                </a:solidFill>
                <a:effectLst/>
                <a:uLnTx/>
                <a:uFillTx/>
                <a:latin typeface="Arial Narrow" panose="020B0606020202030204" pitchFamily="34" charset="0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5170"/>
                </a:solidFill>
                <a:effectLst/>
                <a:uLnTx/>
                <a:uFillTx/>
                <a:latin typeface="Arial Narrow" panose="020B0606020202030204" pitchFamily="34" charset="0"/>
              </a:rPr>
              <a:t>Specifications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53434" y="4929518"/>
            <a:ext cx="28155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 template for designing information exchange specifications by reusing XML Schema components</a:t>
            </a:r>
          </a:p>
        </p:txBody>
      </p:sp>
      <p:sp>
        <p:nvSpPr>
          <p:cNvPr id="33" name="Rounded Rectangle 19">
            <a:extLst>
              <a:ext uri="{FF2B5EF4-FFF2-40B4-BE49-F238E27FC236}">
                <a16:creationId xmlns:a16="http://schemas.microsoft.com/office/drawing/2014/main" id="{D9CA6D24-19F2-4684-AC0C-8D0769A85301}"/>
              </a:ext>
            </a:extLst>
          </p:cNvPr>
          <p:cNvSpPr/>
          <p:nvPr/>
        </p:nvSpPr>
        <p:spPr>
          <a:xfrm>
            <a:off x="136444" y="2606038"/>
            <a:ext cx="2651760" cy="64008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5170"/>
                </a:solidFill>
                <a:effectLst/>
                <a:uLnTx/>
                <a:uFillTx/>
                <a:latin typeface="Arial Narrow" panose="020B0606020202030204" pitchFamily="34" charset="0"/>
              </a:rPr>
              <a:t>Self-Managing 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5170"/>
                </a:solidFill>
                <a:effectLst/>
                <a:uLnTx/>
                <a:uFillTx/>
                <a:latin typeface="Arial Narrow" panose="020B0606020202030204" pitchFamily="34" charset="0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5170"/>
                </a:solidFill>
                <a:effectLst/>
                <a:uLnTx/>
                <a:uFillTx/>
                <a:latin typeface="Arial Narrow" panose="020B0606020202030204" pitchFamily="34" charset="0"/>
              </a:rPr>
              <a:t>Domain Stewards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846" y="1999015"/>
            <a:ext cx="2733267" cy="2733267"/>
          </a:xfrm>
          <a:prstGeom prst="rect">
            <a:avLst/>
          </a:prstGeom>
        </p:spPr>
      </p:pic>
      <p:pic>
        <p:nvPicPr>
          <p:cNvPr id="32" name="Picture 31" descr="Diagram&#10;&#10;Description automatically generated">
            <a:extLst>
              <a:ext uri="{FF2B5EF4-FFF2-40B4-BE49-F238E27FC236}">
                <a16:creationId xmlns:a16="http://schemas.microsoft.com/office/drawing/2014/main" id="{E3C3D8BA-99A1-4FB3-93BF-419CFBD29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633" y="2024675"/>
            <a:ext cx="2672760" cy="267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5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CAF8EF-4464-BC4D-BBC5-5EA178F3B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75" y="1469729"/>
            <a:ext cx="8089900" cy="811358"/>
          </a:xfrm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ts val="4000"/>
              </a:lnSpc>
            </a:pPr>
            <a:r>
              <a:rPr lang="en-US" sz="2800" dirty="0">
                <a:latin typeface="+mj-lt"/>
              </a:rPr>
              <a:t>Mission:</a:t>
            </a:r>
            <a:br>
              <a:rPr lang="en-US" sz="3200" dirty="0"/>
            </a:br>
            <a:r>
              <a:rPr lang="en-US" sz="2800" b="0" cap="none" spc="-75" dirty="0">
                <a:solidFill>
                  <a:srgbClr val="000000"/>
                </a:solidFill>
                <a:latin typeface="+mn-lt"/>
              </a:rPr>
              <a:t>Facilitate interagency and cross-domain </a:t>
            </a:r>
            <a:br>
              <a:rPr lang="en-US" sz="2800" b="0" cap="none" spc="-75" dirty="0">
                <a:solidFill>
                  <a:srgbClr val="000000"/>
                </a:solidFill>
                <a:latin typeface="+mn-lt"/>
              </a:rPr>
            </a:br>
            <a:r>
              <a:rPr lang="en-US" sz="2800" b="0" cap="none" spc="-75" dirty="0">
                <a:solidFill>
                  <a:srgbClr val="000000"/>
                </a:solidFill>
                <a:latin typeface="+mn-lt"/>
              </a:rPr>
              <a:t>information exchanges to improve </a:t>
            </a:r>
            <a:br>
              <a:rPr lang="en-US" sz="2800" b="0" cap="none" spc="-75" dirty="0">
                <a:solidFill>
                  <a:srgbClr val="000000"/>
                </a:solidFill>
                <a:latin typeface="+mn-lt"/>
              </a:rPr>
            </a:br>
            <a:r>
              <a:rPr lang="en-US" sz="2800" b="0" cap="none" spc="-75" dirty="0">
                <a:solidFill>
                  <a:srgbClr val="000000"/>
                </a:solidFill>
                <a:latin typeface="+mn-lt"/>
              </a:rPr>
              <a:t>the safety and quality of life for our citizens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1D53C1-652A-EF46-8B9E-AE77ECC7696D}"/>
              </a:ext>
            </a:extLst>
          </p:cNvPr>
          <p:cNvSpPr txBox="1"/>
          <p:nvPr/>
        </p:nvSpPr>
        <p:spPr>
          <a:xfrm>
            <a:off x="561875" y="507844"/>
            <a:ext cx="5889401" cy="38087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>
              <a:lnSpc>
                <a:spcPct val="80000"/>
              </a:lnSpc>
              <a:spcBef>
                <a:spcPct val="0"/>
              </a:spcBef>
              <a:buNone/>
              <a:defRPr sz="3600" b="1" cap="all" spc="-100">
                <a:solidFill>
                  <a:srgbClr val="00517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w Cen MT" panose="020B0602020104020603" pitchFamily="34" charset="0"/>
              </a:rPr>
              <a:t>Sltt TIGER TEAM</a:t>
            </a:r>
          </a:p>
        </p:txBody>
      </p:sp>
    </p:spTree>
    <p:extLst>
      <p:ext uri="{BB962C8B-B14F-4D97-AF65-F5344CB8AC3E}">
        <p14:creationId xmlns:p14="http://schemas.microsoft.com/office/powerpoint/2010/main" val="19738928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 flipV="1">
            <a:off x="7347904" y="2203335"/>
            <a:ext cx="0" cy="1139186"/>
          </a:xfrm>
          <a:prstGeom prst="line">
            <a:avLst/>
          </a:prstGeom>
          <a:ln w="12700">
            <a:solidFill>
              <a:srgbClr val="00506F"/>
            </a:solidFill>
            <a:prstDash val="sysDash"/>
            <a:headEnd type="none" w="lg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Interoperability problem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631216" y="1466856"/>
            <a:ext cx="1967654" cy="697651"/>
          </a:xfrm>
          <a:prstGeom prst="roundRect">
            <a:avLst>
              <a:gd name="adj" fmla="val 11155"/>
            </a:avLst>
          </a:prstGeom>
          <a:solidFill>
            <a:srgbClr val="007678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91440" rtlCol="0" anchor="t" anchorCtr="0"/>
          <a:lstStyle/>
          <a:p>
            <a:pPr algn="ctr">
              <a:lnSpc>
                <a:spcPct val="120000"/>
              </a:lnSpc>
            </a:pPr>
            <a:endParaRPr lang="en-US" b="1" spc="-50" dirty="0">
              <a:solidFill>
                <a:srgbClr val="1F497D"/>
              </a:solidFill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1218" y="1555370"/>
            <a:ext cx="1968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IF THESE AREN’T COMPATIBLE…</a:t>
            </a:r>
          </a:p>
        </p:txBody>
      </p:sp>
      <p:cxnSp>
        <p:nvCxnSpPr>
          <p:cNvPr id="35" name="Straight Connector 34"/>
          <p:cNvCxnSpPr>
            <a:endCxn id="9" idx="1"/>
          </p:cNvCxnSpPr>
          <p:nvPr/>
        </p:nvCxnSpPr>
        <p:spPr>
          <a:xfrm>
            <a:off x="3051205" y="1816980"/>
            <a:ext cx="580013" cy="0"/>
          </a:xfrm>
          <a:prstGeom prst="line">
            <a:avLst/>
          </a:prstGeom>
          <a:ln w="101600">
            <a:solidFill>
              <a:srgbClr val="007678"/>
            </a:solidFill>
            <a:headEnd type="triangle" w="med" len="sm"/>
            <a:tailEnd type="non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43" idx="0"/>
            <a:endCxn id="8" idx="2"/>
          </p:cNvCxnSpPr>
          <p:nvPr/>
        </p:nvCxnSpPr>
        <p:spPr>
          <a:xfrm flipV="1">
            <a:off x="4615043" y="2164507"/>
            <a:ext cx="0" cy="1391493"/>
          </a:xfrm>
          <a:prstGeom prst="line">
            <a:avLst/>
          </a:prstGeom>
          <a:ln w="25400">
            <a:solidFill>
              <a:srgbClr val="DD2500"/>
            </a:solidFill>
            <a:headEnd type="triangle" w="lg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Freeform 46"/>
          <p:cNvSpPr>
            <a:spLocks/>
          </p:cNvSpPr>
          <p:nvPr/>
        </p:nvSpPr>
        <p:spPr bwMode="auto">
          <a:xfrm>
            <a:off x="565177" y="1123166"/>
            <a:ext cx="2486028" cy="1617756"/>
          </a:xfrm>
          <a:custGeom>
            <a:avLst/>
            <a:gdLst>
              <a:gd name="T0" fmla="*/ 296 w 372"/>
              <a:gd name="T1" fmla="*/ 73 h 242"/>
              <a:gd name="T2" fmla="*/ 291 w 372"/>
              <a:gd name="T3" fmla="*/ 73 h 242"/>
              <a:gd name="T4" fmla="*/ 194 w 372"/>
              <a:gd name="T5" fmla="*/ 0 h 242"/>
              <a:gd name="T6" fmla="*/ 95 w 372"/>
              <a:gd name="T7" fmla="*/ 76 h 242"/>
              <a:gd name="T8" fmla="*/ 93 w 372"/>
              <a:gd name="T9" fmla="*/ 193 h 242"/>
              <a:gd name="T10" fmla="*/ 263 w 372"/>
              <a:gd name="T11" fmla="*/ 207 h 242"/>
              <a:gd name="T12" fmla="*/ 296 w 372"/>
              <a:gd name="T13" fmla="*/ 213 h 242"/>
              <a:gd name="T14" fmla="*/ 372 w 372"/>
              <a:gd name="T15" fmla="*/ 143 h 242"/>
              <a:gd name="T16" fmla="*/ 296 w 372"/>
              <a:gd name="T17" fmla="*/ 73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242">
                <a:moveTo>
                  <a:pt x="296" y="73"/>
                </a:moveTo>
                <a:cubicBezTo>
                  <a:pt x="294" y="73"/>
                  <a:pt x="293" y="73"/>
                  <a:pt x="291" y="73"/>
                </a:cubicBezTo>
                <a:cubicBezTo>
                  <a:pt x="282" y="32"/>
                  <a:pt x="242" y="0"/>
                  <a:pt x="194" y="0"/>
                </a:cubicBezTo>
                <a:cubicBezTo>
                  <a:pt x="144" y="0"/>
                  <a:pt x="103" y="33"/>
                  <a:pt x="95" y="76"/>
                </a:cubicBezTo>
                <a:cubicBezTo>
                  <a:pt x="35" y="79"/>
                  <a:pt x="0" y="179"/>
                  <a:pt x="93" y="193"/>
                </a:cubicBezTo>
                <a:cubicBezTo>
                  <a:pt x="144" y="237"/>
                  <a:pt x="210" y="242"/>
                  <a:pt x="263" y="207"/>
                </a:cubicBezTo>
                <a:cubicBezTo>
                  <a:pt x="273" y="211"/>
                  <a:pt x="284" y="213"/>
                  <a:pt x="296" y="213"/>
                </a:cubicBezTo>
                <a:cubicBezTo>
                  <a:pt x="338" y="213"/>
                  <a:pt x="372" y="182"/>
                  <a:pt x="372" y="143"/>
                </a:cubicBezTo>
                <a:cubicBezTo>
                  <a:pt x="372" y="105"/>
                  <a:pt x="338" y="73"/>
                  <a:pt x="296" y="73"/>
                </a:cubicBezTo>
                <a:close/>
              </a:path>
            </a:pathLst>
          </a:custGeom>
          <a:solidFill>
            <a:srgbClr val="005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940505" y="1610536"/>
            <a:ext cx="19580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DATA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UNDERSTANDING</a:t>
            </a:r>
          </a:p>
        </p:txBody>
      </p:sp>
      <p:cxnSp>
        <p:nvCxnSpPr>
          <p:cNvPr id="99" name="Straight Connector 98"/>
          <p:cNvCxnSpPr>
            <a:stCxn id="9" idx="3"/>
          </p:cNvCxnSpPr>
          <p:nvPr/>
        </p:nvCxnSpPr>
        <p:spPr>
          <a:xfrm>
            <a:off x="5600143" y="1816980"/>
            <a:ext cx="613802" cy="0"/>
          </a:xfrm>
          <a:prstGeom prst="line">
            <a:avLst/>
          </a:prstGeom>
          <a:ln w="101600">
            <a:solidFill>
              <a:srgbClr val="007678"/>
            </a:solidFill>
            <a:headEnd type="non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/>
          <p:cNvGrpSpPr/>
          <p:nvPr/>
        </p:nvGrpSpPr>
        <p:grpSpPr>
          <a:xfrm>
            <a:off x="3631216" y="2380361"/>
            <a:ext cx="1967654" cy="431142"/>
            <a:chOff x="2921754" y="3050031"/>
            <a:chExt cx="666067" cy="431142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2921755" y="3050031"/>
              <a:ext cx="666066" cy="431142"/>
            </a:xfrm>
            <a:prstGeom prst="roundRect">
              <a:avLst/>
            </a:prstGeom>
            <a:solidFill>
              <a:srgbClr val="007678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tIns="91440" rtlCol="0" anchor="t" anchorCtr="0"/>
            <a:lstStyle/>
            <a:p>
              <a:pPr algn="ctr">
                <a:lnSpc>
                  <a:spcPct val="120000"/>
                </a:lnSpc>
              </a:pPr>
              <a:endParaRPr lang="en-US" b="1" spc="-50" dirty="0">
                <a:solidFill>
                  <a:srgbClr val="1F497D"/>
                </a:solidFill>
                <a:cs typeface="Arial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921754" y="3138723"/>
              <a:ext cx="666067" cy="271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THIS WON’T WORK</a:t>
              </a:r>
            </a:p>
          </p:txBody>
        </p:sp>
      </p:grpSp>
      <p:sp>
        <p:nvSpPr>
          <p:cNvPr id="71" name="Freeform 46"/>
          <p:cNvSpPr>
            <a:spLocks/>
          </p:cNvSpPr>
          <p:nvPr/>
        </p:nvSpPr>
        <p:spPr bwMode="auto">
          <a:xfrm flipH="1">
            <a:off x="6213945" y="1123166"/>
            <a:ext cx="2486028" cy="1617756"/>
          </a:xfrm>
          <a:custGeom>
            <a:avLst/>
            <a:gdLst>
              <a:gd name="T0" fmla="*/ 296 w 372"/>
              <a:gd name="T1" fmla="*/ 73 h 242"/>
              <a:gd name="T2" fmla="*/ 291 w 372"/>
              <a:gd name="T3" fmla="*/ 73 h 242"/>
              <a:gd name="T4" fmla="*/ 194 w 372"/>
              <a:gd name="T5" fmla="*/ 0 h 242"/>
              <a:gd name="T6" fmla="*/ 95 w 372"/>
              <a:gd name="T7" fmla="*/ 76 h 242"/>
              <a:gd name="T8" fmla="*/ 93 w 372"/>
              <a:gd name="T9" fmla="*/ 193 h 242"/>
              <a:gd name="T10" fmla="*/ 263 w 372"/>
              <a:gd name="T11" fmla="*/ 207 h 242"/>
              <a:gd name="T12" fmla="*/ 296 w 372"/>
              <a:gd name="T13" fmla="*/ 213 h 242"/>
              <a:gd name="T14" fmla="*/ 372 w 372"/>
              <a:gd name="T15" fmla="*/ 143 h 242"/>
              <a:gd name="T16" fmla="*/ 296 w 372"/>
              <a:gd name="T17" fmla="*/ 73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242">
                <a:moveTo>
                  <a:pt x="296" y="73"/>
                </a:moveTo>
                <a:cubicBezTo>
                  <a:pt x="294" y="73"/>
                  <a:pt x="293" y="73"/>
                  <a:pt x="291" y="73"/>
                </a:cubicBezTo>
                <a:cubicBezTo>
                  <a:pt x="282" y="32"/>
                  <a:pt x="242" y="0"/>
                  <a:pt x="194" y="0"/>
                </a:cubicBezTo>
                <a:cubicBezTo>
                  <a:pt x="144" y="0"/>
                  <a:pt x="103" y="33"/>
                  <a:pt x="95" y="76"/>
                </a:cubicBezTo>
                <a:cubicBezTo>
                  <a:pt x="35" y="79"/>
                  <a:pt x="0" y="179"/>
                  <a:pt x="93" y="193"/>
                </a:cubicBezTo>
                <a:cubicBezTo>
                  <a:pt x="144" y="237"/>
                  <a:pt x="210" y="242"/>
                  <a:pt x="263" y="207"/>
                </a:cubicBezTo>
                <a:cubicBezTo>
                  <a:pt x="273" y="211"/>
                  <a:pt x="284" y="213"/>
                  <a:pt x="296" y="213"/>
                </a:cubicBezTo>
                <a:cubicBezTo>
                  <a:pt x="338" y="213"/>
                  <a:pt x="372" y="182"/>
                  <a:pt x="372" y="143"/>
                </a:cubicBezTo>
                <a:cubicBezTo>
                  <a:pt x="372" y="105"/>
                  <a:pt x="338" y="73"/>
                  <a:pt x="296" y="73"/>
                </a:cubicBezTo>
                <a:close/>
              </a:path>
            </a:pathLst>
          </a:custGeom>
          <a:solidFill>
            <a:srgbClr val="0085B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6366992" y="1610536"/>
            <a:ext cx="19580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DATA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UNDERSTANDING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901429" y="3556000"/>
            <a:ext cx="7441167" cy="2528012"/>
            <a:chOff x="901429" y="3341077"/>
            <a:chExt cx="7441167" cy="2528012"/>
          </a:xfrm>
        </p:grpSpPr>
        <p:cxnSp>
          <p:nvCxnSpPr>
            <p:cNvPr id="147" name="Straight Connector 146"/>
            <p:cNvCxnSpPr/>
            <p:nvPr/>
          </p:nvCxnSpPr>
          <p:spPr>
            <a:xfrm>
              <a:off x="2877033" y="4608021"/>
              <a:ext cx="3489959" cy="0"/>
            </a:xfrm>
            <a:prstGeom prst="line">
              <a:avLst/>
            </a:prstGeom>
            <a:ln w="50800">
              <a:solidFill>
                <a:schemeClr val="tx1">
                  <a:lumMod val="75000"/>
                </a:schemeClr>
              </a:solidFill>
              <a:headEnd type="triangle" w="lg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 bwMode="auto">
            <a:xfrm>
              <a:off x="3438769" y="3429410"/>
              <a:ext cx="2360980" cy="23609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371475" dir="13500000">
                <a:schemeClr val="bg1"/>
              </a:inn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tIns="91440" rtlCol="0" anchor="t" anchorCtr="0"/>
            <a:lstStyle/>
            <a:p>
              <a:pPr algn="ctr">
                <a:lnSpc>
                  <a:spcPct val="120000"/>
                </a:lnSpc>
              </a:pPr>
              <a:endParaRPr lang="en-US" b="1" spc="-50" dirty="0">
                <a:solidFill>
                  <a:srgbClr val="1F497D"/>
                </a:solidFill>
                <a:cs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42164" y="3959279"/>
              <a:ext cx="2945758" cy="1179297"/>
            </a:xfrm>
            <a:prstGeom prst="rect">
              <a:avLst/>
            </a:prstGeom>
            <a:noFill/>
          </p:spPr>
          <p:txBody>
            <a:bodyPr wrap="square" lIns="91440" rIns="91440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600" b="1" spc="-150" dirty="0">
                  <a:solidFill>
                    <a:schemeClr val="tx1">
                      <a:lumMod val="75000"/>
                    </a:schemeClr>
                  </a:solidFill>
                </a:rPr>
                <a:t>DATA</a:t>
              </a:r>
              <a:r>
                <a:rPr lang="en-US" sz="2600" b="1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600" b="1" spc="-150" dirty="0">
                  <a:solidFill>
                    <a:schemeClr val="tx1">
                      <a:lumMod val="75000"/>
                    </a:schemeClr>
                  </a:solidFill>
                </a:rPr>
                <a:t>EXCHANGE </a:t>
              </a:r>
              <a:br>
                <a:rPr lang="en-US" sz="2600" b="1" spc="-150" dirty="0">
                  <a:solidFill>
                    <a:schemeClr val="tx1">
                      <a:lumMod val="75000"/>
                    </a:schemeClr>
                  </a:solidFill>
                </a:rPr>
              </a:br>
              <a:r>
                <a:rPr lang="en-US" sz="2600" b="1" baseline="30000" dirty="0">
                  <a:solidFill>
                    <a:schemeClr val="tx1">
                      <a:lumMod val="75000"/>
                    </a:schemeClr>
                  </a:solidFill>
                </a:rPr>
                <a:t>@ </a:t>
              </a:r>
              <a:r>
                <a:rPr lang="en-US" sz="2600" b="1" dirty="0">
                  <a:solidFill>
                    <a:schemeClr val="tx1">
                      <a:lumMod val="75000"/>
                    </a:schemeClr>
                  </a:solidFill>
                </a:rPr>
                <a:t>RUNTIME</a:t>
              </a:r>
              <a:endParaRPr lang="en-US" sz="2600" b="1" i="1" dirty="0">
                <a:solidFill>
                  <a:schemeClr val="tx1">
                    <a:lumMod val="75000"/>
                  </a:schemeClr>
                </a:solidFill>
                <a:latin typeface="Arial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901429" y="3959280"/>
              <a:ext cx="1975604" cy="1324908"/>
              <a:chOff x="940505" y="3959280"/>
              <a:chExt cx="1975604" cy="1324908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940505" y="3959280"/>
                <a:ext cx="1975604" cy="1324908"/>
                <a:chOff x="1075623" y="4194858"/>
                <a:chExt cx="1273048" cy="853751"/>
              </a:xfrm>
            </p:grpSpPr>
            <p:sp>
              <p:nvSpPr>
                <p:cNvPr id="102" name="Rounded Rectangle 101"/>
                <p:cNvSpPr/>
                <p:nvPr/>
              </p:nvSpPr>
              <p:spPr bwMode="auto">
                <a:xfrm>
                  <a:off x="1239408" y="4194858"/>
                  <a:ext cx="1109263" cy="683217"/>
                </a:xfrm>
                <a:prstGeom prst="roundRect">
                  <a:avLst>
                    <a:gd name="adj" fmla="val 10811"/>
                  </a:avLst>
                </a:prstGeom>
                <a:gradFill flip="none" rotWithShape="1">
                  <a:gsLst>
                    <a:gs pos="0">
                      <a:srgbClr val="9EB3B6">
                        <a:alpha val="10000"/>
                      </a:srgbClr>
                    </a:gs>
                    <a:gs pos="100000">
                      <a:schemeClr val="bg1">
                        <a:alpha val="10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chemeClr val="tx1">
                      <a:lumMod val="60000"/>
                      <a:lumOff val="40000"/>
                      <a:alpha val="50000"/>
                    </a:schemeClr>
                  </a:solidFill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tIns="91440" rtlCol="0" anchor="t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US" b="1" spc="-50" dirty="0">
                    <a:solidFill>
                      <a:srgbClr val="1F497D"/>
                    </a:solidFill>
                    <a:cs typeface="Arial"/>
                  </a:endParaRPr>
                </a:p>
              </p:txBody>
            </p:sp>
            <p:sp>
              <p:nvSpPr>
                <p:cNvPr id="101" name="Rounded Rectangle 100"/>
                <p:cNvSpPr/>
                <p:nvPr/>
              </p:nvSpPr>
              <p:spPr bwMode="auto">
                <a:xfrm>
                  <a:off x="1149097" y="4285490"/>
                  <a:ext cx="1109263" cy="683217"/>
                </a:xfrm>
                <a:prstGeom prst="roundRect">
                  <a:avLst>
                    <a:gd name="adj" fmla="val 10811"/>
                  </a:avLst>
                </a:prstGeom>
                <a:gradFill flip="none" rotWithShape="1">
                  <a:gsLst>
                    <a:gs pos="0">
                      <a:srgbClr val="9EB3B6">
                        <a:alpha val="20000"/>
                      </a:srgbClr>
                    </a:gs>
                    <a:gs pos="100000">
                      <a:schemeClr val="bg1">
                        <a:alpha val="20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chemeClr val="tx1">
                      <a:lumMod val="60000"/>
                      <a:lumOff val="40000"/>
                      <a:alpha val="50000"/>
                    </a:schemeClr>
                  </a:solidFill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tIns="91440" rtlCol="0" anchor="t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US" b="1" spc="-50" dirty="0">
                    <a:solidFill>
                      <a:srgbClr val="1F497D"/>
                    </a:solidFill>
                    <a:cs typeface="Arial"/>
                  </a:endParaRPr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 bwMode="auto">
                <a:xfrm>
                  <a:off x="1075623" y="4365392"/>
                  <a:ext cx="1109263" cy="683217"/>
                </a:xfrm>
                <a:prstGeom prst="roundRect">
                  <a:avLst>
                    <a:gd name="adj" fmla="val 10811"/>
                  </a:avLst>
                </a:prstGeom>
                <a:gradFill flip="none" rotWithShape="1">
                  <a:gsLst>
                    <a:gs pos="0">
                      <a:srgbClr val="9EB3B6">
                        <a:alpha val="68000"/>
                      </a:srgbClr>
                    </a:gs>
                    <a:gs pos="100000">
                      <a:schemeClr val="bg1">
                        <a:alpha val="68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tIns="91440" rtlCol="0" anchor="t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US" b="1" spc="-50" dirty="0">
                    <a:solidFill>
                      <a:srgbClr val="1F497D"/>
                    </a:solidFill>
                    <a:cs typeface="Arial"/>
                  </a:endParaRPr>
                </a:p>
              </p:txBody>
            </p:sp>
          </p:grpSp>
          <p:sp>
            <p:nvSpPr>
              <p:cNvPr id="28" name="TextBox 27"/>
              <p:cNvSpPr txBox="1"/>
              <p:nvPr/>
            </p:nvSpPr>
            <p:spPr>
              <a:xfrm>
                <a:off x="940505" y="4480854"/>
                <a:ext cx="1721431" cy="495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sz="1200" b="1" dirty="0">
                    <a:solidFill>
                      <a:srgbClr val="686868"/>
                    </a:solidFill>
                  </a:rPr>
                  <a:t>SYSTEM /</a:t>
                </a:r>
                <a:br>
                  <a:rPr lang="en-US" sz="1200" b="1" dirty="0">
                    <a:solidFill>
                      <a:srgbClr val="686868"/>
                    </a:solidFill>
                  </a:rPr>
                </a:br>
                <a:r>
                  <a:rPr lang="en-US" sz="1200" b="1" dirty="0">
                    <a:solidFill>
                      <a:srgbClr val="686868"/>
                    </a:solidFill>
                  </a:rPr>
                  <a:t>APPLICATION</a:t>
                </a:r>
              </a:p>
            </p:txBody>
          </p:sp>
        </p:grpSp>
        <p:sp>
          <p:nvSpPr>
            <p:cNvPr id="143" name="&quot;No&quot; Symbol 142"/>
            <p:cNvSpPr/>
            <p:nvPr/>
          </p:nvSpPr>
          <p:spPr bwMode="auto">
            <a:xfrm>
              <a:off x="3351037" y="3341077"/>
              <a:ext cx="2528012" cy="2528012"/>
            </a:xfrm>
            <a:prstGeom prst="noSmoking">
              <a:avLst>
                <a:gd name="adj" fmla="val 3755"/>
              </a:avLst>
            </a:prstGeom>
            <a:solidFill>
              <a:srgbClr val="DD2500"/>
            </a:solidFill>
            <a:ln>
              <a:noFill/>
            </a:ln>
            <a:effectLst>
              <a:outerShdw blurRad="101600" dist="38100" dir="2700000" algn="tl" rotWithShape="0">
                <a:srgbClr val="000000">
                  <a:alpha val="20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tIns="91440" rtlCol="0" anchor="t" anchorCtr="0"/>
            <a:lstStyle/>
            <a:p>
              <a:pPr algn="ctr">
                <a:lnSpc>
                  <a:spcPct val="120000"/>
                </a:lnSpc>
              </a:pPr>
              <a:endParaRPr lang="en-US" b="1" spc="-50" dirty="0">
                <a:solidFill>
                  <a:srgbClr val="1F497D"/>
                </a:solidFill>
                <a:cs typeface="Arial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6366992" y="3959280"/>
              <a:ext cx="1975604" cy="1324908"/>
              <a:chOff x="6366992" y="3959280"/>
              <a:chExt cx="1975604" cy="1324908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6366992" y="3959280"/>
                <a:ext cx="1975604" cy="1324908"/>
                <a:chOff x="1075623" y="4194858"/>
                <a:chExt cx="1273048" cy="853751"/>
              </a:xfrm>
            </p:grpSpPr>
            <p:sp>
              <p:nvSpPr>
                <p:cNvPr id="98" name="Rounded Rectangle 97"/>
                <p:cNvSpPr/>
                <p:nvPr/>
              </p:nvSpPr>
              <p:spPr bwMode="auto">
                <a:xfrm>
                  <a:off x="1239408" y="4194858"/>
                  <a:ext cx="1109263" cy="683217"/>
                </a:xfrm>
                <a:prstGeom prst="roundRect">
                  <a:avLst>
                    <a:gd name="adj" fmla="val 10811"/>
                  </a:avLst>
                </a:prstGeom>
                <a:gradFill flip="none" rotWithShape="1">
                  <a:gsLst>
                    <a:gs pos="0">
                      <a:srgbClr val="9EB3B6">
                        <a:alpha val="10000"/>
                      </a:srgbClr>
                    </a:gs>
                    <a:gs pos="100000">
                      <a:schemeClr val="bg1">
                        <a:alpha val="10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chemeClr val="tx1">
                      <a:lumMod val="60000"/>
                      <a:lumOff val="40000"/>
                      <a:alpha val="50000"/>
                    </a:schemeClr>
                  </a:solidFill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tIns="91440" rtlCol="0" anchor="t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US" b="1" spc="-50" dirty="0">
                    <a:solidFill>
                      <a:srgbClr val="1F497D"/>
                    </a:solidFill>
                    <a:cs typeface="Arial"/>
                  </a:endParaRPr>
                </a:p>
              </p:txBody>
            </p:sp>
            <p:sp>
              <p:nvSpPr>
                <p:cNvPr id="103" name="Rounded Rectangle 102"/>
                <p:cNvSpPr/>
                <p:nvPr/>
              </p:nvSpPr>
              <p:spPr bwMode="auto">
                <a:xfrm>
                  <a:off x="1149097" y="4285490"/>
                  <a:ext cx="1109263" cy="683217"/>
                </a:xfrm>
                <a:prstGeom prst="roundRect">
                  <a:avLst>
                    <a:gd name="adj" fmla="val 10811"/>
                  </a:avLst>
                </a:prstGeom>
                <a:gradFill flip="none" rotWithShape="1">
                  <a:gsLst>
                    <a:gs pos="0">
                      <a:srgbClr val="9EB3B6">
                        <a:alpha val="20000"/>
                      </a:srgbClr>
                    </a:gs>
                    <a:gs pos="100000">
                      <a:schemeClr val="bg1">
                        <a:alpha val="20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chemeClr val="tx1">
                      <a:lumMod val="60000"/>
                      <a:lumOff val="40000"/>
                      <a:alpha val="50000"/>
                    </a:schemeClr>
                  </a:solidFill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tIns="91440" rtlCol="0" anchor="t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US" b="1" spc="-50" dirty="0">
                    <a:solidFill>
                      <a:srgbClr val="1F497D"/>
                    </a:solidFill>
                    <a:cs typeface="Arial"/>
                  </a:endParaRPr>
                </a:p>
              </p:txBody>
            </p:sp>
            <p:sp>
              <p:nvSpPr>
                <p:cNvPr id="110" name="Rounded Rectangle 109"/>
                <p:cNvSpPr/>
                <p:nvPr/>
              </p:nvSpPr>
              <p:spPr bwMode="auto">
                <a:xfrm>
                  <a:off x="1075623" y="4365392"/>
                  <a:ext cx="1109263" cy="683217"/>
                </a:xfrm>
                <a:prstGeom prst="roundRect">
                  <a:avLst>
                    <a:gd name="adj" fmla="val 10811"/>
                  </a:avLst>
                </a:prstGeom>
                <a:gradFill flip="none" rotWithShape="1">
                  <a:gsLst>
                    <a:gs pos="0">
                      <a:srgbClr val="9EB3B6">
                        <a:alpha val="68000"/>
                      </a:srgbClr>
                    </a:gs>
                    <a:gs pos="100000">
                      <a:schemeClr val="bg1">
                        <a:alpha val="68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tIns="91440" rtlCol="0" anchor="t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US" b="1" spc="-50" dirty="0">
                    <a:solidFill>
                      <a:srgbClr val="1F497D"/>
                    </a:solidFill>
                    <a:cs typeface="Arial"/>
                  </a:endParaRPr>
                </a:p>
              </p:txBody>
            </p:sp>
          </p:grpSp>
          <p:sp>
            <p:nvSpPr>
              <p:cNvPr id="111" name="TextBox 110"/>
              <p:cNvSpPr txBox="1"/>
              <p:nvPr/>
            </p:nvSpPr>
            <p:spPr>
              <a:xfrm>
                <a:off x="6366992" y="4480854"/>
                <a:ext cx="1721431" cy="495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sz="1200" b="1" dirty="0">
                    <a:solidFill>
                      <a:srgbClr val="686868"/>
                    </a:solidFill>
                  </a:rPr>
                  <a:t>SYSTEM /</a:t>
                </a:r>
                <a:br>
                  <a:rPr lang="en-US" sz="1200" b="1" dirty="0">
                    <a:solidFill>
                      <a:srgbClr val="686868"/>
                    </a:solidFill>
                  </a:rPr>
                </a:br>
                <a:r>
                  <a:rPr lang="en-US" sz="1200" b="1" dirty="0">
                    <a:solidFill>
                      <a:srgbClr val="686868"/>
                    </a:solidFill>
                  </a:rPr>
                  <a:t>APPLICATION</a:t>
                </a:r>
              </a:p>
            </p:txBody>
          </p:sp>
        </p:grpSp>
      </p:grpSp>
      <p:grpSp>
        <p:nvGrpSpPr>
          <p:cNvPr id="112" name="Group 111"/>
          <p:cNvGrpSpPr/>
          <p:nvPr/>
        </p:nvGrpSpPr>
        <p:grpSpPr>
          <a:xfrm>
            <a:off x="1424418" y="2970258"/>
            <a:ext cx="945716" cy="831508"/>
            <a:chOff x="1971676" y="1065212"/>
            <a:chExt cx="6230936" cy="5478465"/>
          </a:xfrm>
          <a:solidFill>
            <a:srgbClr val="00506F"/>
          </a:solidFill>
        </p:grpSpPr>
        <p:sp>
          <p:nvSpPr>
            <p:cNvPr id="113" name="Freeform 2"/>
            <p:cNvSpPr>
              <a:spLocks noChangeArrowheads="1"/>
            </p:cNvSpPr>
            <p:nvPr/>
          </p:nvSpPr>
          <p:spPr bwMode="auto">
            <a:xfrm>
              <a:off x="3984624" y="2684462"/>
              <a:ext cx="2205035" cy="3859215"/>
            </a:xfrm>
            <a:custGeom>
              <a:avLst/>
              <a:gdLst>
                <a:gd name="T0" fmla="*/ 1281 w 6125"/>
                <a:gd name="T1" fmla="*/ 5687 h 10719"/>
                <a:gd name="T2" fmla="*/ 1281 w 6125"/>
                <a:gd name="T3" fmla="*/ 5687 h 10719"/>
                <a:gd name="T4" fmla="*/ 656 w 6125"/>
                <a:gd name="T5" fmla="*/ 5937 h 10719"/>
                <a:gd name="T6" fmla="*/ 31 w 6125"/>
                <a:gd name="T7" fmla="*/ 5187 h 10719"/>
                <a:gd name="T8" fmla="*/ 0 w 6125"/>
                <a:gd name="T9" fmla="*/ 2531 h 10719"/>
                <a:gd name="T10" fmla="*/ 0 w 6125"/>
                <a:gd name="T11" fmla="*/ 781 h 10719"/>
                <a:gd name="T12" fmla="*/ 812 w 6125"/>
                <a:gd name="T13" fmla="*/ 0 h 10719"/>
                <a:gd name="T14" fmla="*/ 5342 w 6125"/>
                <a:gd name="T15" fmla="*/ 0 h 10719"/>
                <a:gd name="T16" fmla="*/ 6124 w 6125"/>
                <a:gd name="T17" fmla="*/ 781 h 10719"/>
                <a:gd name="T18" fmla="*/ 6092 w 6125"/>
                <a:gd name="T19" fmla="*/ 5124 h 10719"/>
                <a:gd name="T20" fmla="*/ 5686 w 6125"/>
                <a:gd name="T21" fmla="*/ 5874 h 10719"/>
                <a:gd name="T22" fmla="*/ 4874 w 6125"/>
                <a:gd name="T23" fmla="*/ 5718 h 10719"/>
                <a:gd name="T24" fmla="*/ 4811 w 6125"/>
                <a:gd name="T25" fmla="*/ 5687 h 10719"/>
                <a:gd name="T26" fmla="*/ 4780 w 6125"/>
                <a:gd name="T27" fmla="*/ 6312 h 10719"/>
                <a:gd name="T28" fmla="*/ 4561 w 6125"/>
                <a:gd name="T29" fmla="*/ 9749 h 10719"/>
                <a:gd name="T30" fmla="*/ 4561 w 6125"/>
                <a:gd name="T31" fmla="*/ 9905 h 10719"/>
                <a:gd name="T32" fmla="*/ 3655 w 6125"/>
                <a:gd name="T33" fmla="*/ 10718 h 10719"/>
                <a:gd name="T34" fmla="*/ 2343 w 6125"/>
                <a:gd name="T35" fmla="*/ 10718 h 10719"/>
                <a:gd name="T36" fmla="*/ 1593 w 6125"/>
                <a:gd name="T37" fmla="*/ 10030 h 10719"/>
                <a:gd name="T38" fmla="*/ 1374 w 6125"/>
                <a:gd name="T39" fmla="*/ 7062 h 10719"/>
                <a:gd name="T40" fmla="*/ 1281 w 6125"/>
                <a:gd name="T41" fmla="*/ 5687 h 10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25" h="10719">
                  <a:moveTo>
                    <a:pt x="1281" y="5687"/>
                  </a:moveTo>
                  <a:lnTo>
                    <a:pt x="1281" y="5687"/>
                  </a:lnTo>
                  <a:cubicBezTo>
                    <a:pt x="1093" y="5874"/>
                    <a:pt x="875" y="5968"/>
                    <a:pt x="656" y="5937"/>
                  </a:cubicBezTo>
                  <a:cubicBezTo>
                    <a:pt x="281" y="5874"/>
                    <a:pt x="31" y="5562"/>
                    <a:pt x="31" y="5187"/>
                  </a:cubicBezTo>
                  <a:cubicBezTo>
                    <a:pt x="0" y="4280"/>
                    <a:pt x="0" y="3405"/>
                    <a:pt x="0" y="2531"/>
                  </a:cubicBezTo>
                  <a:cubicBezTo>
                    <a:pt x="0" y="1938"/>
                    <a:pt x="0" y="1375"/>
                    <a:pt x="0" y="781"/>
                  </a:cubicBezTo>
                  <a:cubicBezTo>
                    <a:pt x="0" y="281"/>
                    <a:pt x="281" y="0"/>
                    <a:pt x="812" y="0"/>
                  </a:cubicBezTo>
                  <a:cubicBezTo>
                    <a:pt x="2312" y="0"/>
                    <a:pt x="3811" y="0"/>
                    <a:pt x="5342" y="0"/>
                  </a:cubicBezTo>
                  <a:cubicBezTo>
                    <a:pt x="5811" y="0"/>
                    <a:pt x="6124" y="281"/>
                    <a:pt x="6124" y="781"/>
                  </a:cubicBezTo>
                  <a:cubicBezTo>
                    <a:pt x="6124" y="2219"/>
                    <a:pt x="6092" y="3687"/>
                    <a:pt x="6092" y="5124"/>
                  </a:cubicBezTo>
                  <a:cubicBezTo>
                    <a:pt x="6092" y="5468"/>
                    <a:pt x="5967" y="5718"/>
                    <a:pt x="5686" y="5874"/>
                  </a:cubicBezTo>
                  <a:cubicBezTo>
                    <a:pt x="5374" y="5999"/>
                    <a:pt x="5124" y="5937"/>
                    <a:pt x="4874" y="5718"/>
                  </a:cubicBezTo>
                  <a:cubicBezTo>
                    <a:pt x="4874" y="5718"/>
                    <a:pt x="4842" y="5718"/>
                    <a:pt x="4811" y="5687"/>
                  </a:cubicBezTo>
                  <a:cubicBezTo>
                    <a:pt x="4811" y="5905"/>
                    <a:pt x="4780" y="6124"/>
                    <a:pt x="4780" y="6312"/>
                  </a:cubicBezTo>
                  <a:cubicBezTo>
                    <a:pt x="4717" y="7468"/>
                    <a:pt x="4624" y="8593"/>
                    <a:pt x="4561" y="9749"/>
                  </a:cubicBezTo>
                  <a:cubicBezTo>
                    <a:pt x="4561" y="9812"/>
                    <a:pt x="4561" y="9843"/>
                    <a:pt x="4561" y="9905"/>
                  </a:cubicBezTo>
                  <a:cubicBezTo>
                    <a:pt x="4499" y="10499"/>
                    <a:pt x="4249" y="10718"/>
                    <a:pt x="3655" y="10718"/>
                  </a:cubicBezTo>
                  <a:cubicBezTo>
                    <a:pt x="3217" y="10718"/>
                    <a:pt x="2781" y="10718"/>
                    <a:pt x="2343" y="10718"/>
                  </a:cubicBezTo>
                  <a:cubicBezTo>
                    <a:pt x="1906" y="10718"/>
                    <a:pt x="1625" y="10468"/>
                    <a:pt x="1593" y="10030"/>
                  </a:cubicBezTo>
                  <a:cubicBezTo>
                    <a:pt x="1500" y="9030"/>
                    <a:pt x="1437" y="8062"/>
                    <a:pt x="1374" y="7062"/>
                  </a:cubicBezTo>
                  <a:cubicBezTo>
                    <a:pt x="1343" y="6624"/>
                    <a:pt x="1312" y="6155"/>
                    <a:pt x="1281" y="56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Freeform 3"/>
            <p:cNvSpPr>
              <a:spLocks noChangeArrowheads="1"/>
            </p:cNvSpPr>
            <p:nvPr/>
          </p:nvSpPr>
          <p:spPr bwMode="auto">
            <a:xfrm>
              <a:off x="1971676" y="3517902"/>
              <a:ext cx="1720848" cy="3025775"/>
            </a:xfrm>
            <a:custGeom>
              <a:avLst/>
              <a:gdLst>
                <a:gd name="T0" fmla="*/ 3781 w 4782"/>
                <a:gd name="T1" fmla="*/ 4467 h 8406"/>
                <a:gd name="T2" fmla="*/ 3781 w 4782"/>
                <a:gd name="T3" fmla="*/ 4467 h 8406"/>
                <a:gd name="T4" fmla="*/ 3687 w 4782"/>
                <a:gd name="T5" fmla="*/ 5717 h 8406"/>
                <a:gd name="T6" fmla="*/ 3562 w 4782"/>
                <a:gd name="T7" fmla="*/ 7874 h 8406"/>
                <a:gd name="T8" fmla="*/ 2969 w 4782"/>
                <a:gd name="T9" fmla="*/ 8405 h 8406"/>
                <a:gd name="T10" fmla="*/ 1812 w 4782"/>
                <a:gd name="T11" fmla="*/ 8405 h 8406"/>
                <a:gd name="T12" fmla="*/ 1219 w 4782"/>
                <a:gd name="T13" fmla="*/ 7905 h 8406"/>
                <a:gd name="T14" fmla="*/ 1062 w 4782"/>
                <a:gd name="T15" fmla="*/ 5217 h 8406"/>
                <a:gd name="T16" fmla="*/ 1000 w 4782"/>
                <a:gd name="T17" fmla="*/ 4467 h 8406"/>
                <a:gd name="T18" fmla="*/ 937 w 4782"/>
                <a:gd name="T19" fmla="*/ 4530 h 8406"/>
                <a:gd name="T20" fmla="*/ 312 w 4782"/>
                <a:gd name="T21" fmla="*/ 4592 h 8406"/>
                <a:gd name="T22" fmla="*/ 0 w 4782"/>
                <a:gd name="T23" fmla="*/ 4061 h 8406"/>
                <a:gd name="T24" fmla="*/ 0 w 4782"/>
                <a:gd name="T25" fmla="*/ 2780 h 8406"/>
                <a:gd name="T26" fmla="*/ 0 w 4782"/>
                <a:gd name="T27" fmla="*/ 625 h 8406"/>
                <a:gd name="T28" fmla="*/ 625 w 4782"/>
                <a:gd name="T29" fmla="*/ 0 h 8406"/>
                <a:gd name="T30" fmla="*/ 4187 w 4782"/>
                <a:gd name="T31" fmla="*/ 0 h 8406"/>
                <a:gd name="T32" fmla="*/ 4781 w 4782"/>
                <a:gd name="T33" fmla="*/ 625 h 8406"/>
                <a:gd name="T34" fmla="*/ 4781 w 4782"/>
                <a:gd name="T35" fmla="*/ 3967 h 8406"/>
                <a:gd name="T36" fmla="*/ 4469 w 4782"/>
                <a:gd name="T37" fmla="*/ 4592 h 8406"/>
                <a:gd name="T38" fmla="*/ 3781 w 4782"/>
                <a:gd name="T39" fmla="*/ 4467 h 8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82" h="8406">
                  <a:moveTo>
                    <a:pt x="3781" y="4467"/>
                  </a:moveTo>
                  <a:lnTo>
                    <a:pt x="3781" y="4467"/>
                  </a:lnTo>
                  <a:cubicBezTo>
                    <a:pt x="3750" y="4905"/>
                    <a:pt x="3719" y="5311"/>
                    <a:pt x="3687" y="5717"/>
                  </a:cubicBezTo>
                  <a:cubicBezTo>
                    <a:pt x="3656" y="6436"/>
                    <a:pt x="3594" y="7155"/>
                    <a:pt x="3562" y="7874"/>
                  </a:cubicBezTo>
                  <a:cubicBezTo>
                    <a:pt x="3531" y="8217"/>
                    <a:pt x="3312" y="8405"/>
                    <a:pt x="2969" y="8405"/>
                  </a:cubicBezTo>
                  <a:cubicBezTo>
                    <a:pt x="2594" y="8405"/>
                    <a:pt x="2187" y="8405"/>
                    <a:pt x="1812" y="8405"/>
                  </a:cubicBezTo>
                  <a:cubicBezTo>
                    <a:pt x="1500" y="8405"/>
                    <a:pt x="1250" y="8217"/>
                    <a:pt x="1219" y="7905"/>
                  </a:cubicBezTo>
                  <a:cubicBezTo>
                    <a:pt x="1187" y="6999"/>
                    <a:pt x="1125" y="6124"/>
                    <a:pt x="1062" y="5217"/>
                  </a:cubicBezTo>
                  <a:cubicBezTo>
                    <a:pt x="1031" y="4967"/>
                    <a:pt x="1031" y="4749"/>
                    <a:pt x="1000" y="4467"/>
                  </a:cubicBezTo>
                  <a:cubicBezTo>
                    <a:pt x="969" y="4499"/>
                    <a:pt x="937" y="4530"/>
                    <a:pt x="937" y="4530"/>
                  </a:cubicBezTo>
                  <a:cubicBezTo>
                    <a:pt x="750" y="4686"/>
                    <a:pt x="531" y="4717"/>
                    <a:pt x="312" y="4592"/>
                  </a:cubicBezTo>
                  <a:cubicBezTo>
                    <a:pt x="94" y="4499"/>
                    <a:pt x="0" y="4311"/>
                    <a:pt x="0" y="4061"/>
                  </a:cubicBezTo>
                  <a:cubicBezTo>
                    <a:pt x="0" y="3655"/>
                    <a:pt x="0" y="3217"/>
                    <a:pt x="0" y="2780"/>
                  </a:cubicBezTo>
                  <a:cubicBezTo>
                    <a:pt x="0" y="2061"/>
                    <a:pt x="0" y="1342"/>
                    <a:pt x="0" y="625"/>
                  </a:cubicBezTo>
                  <a:cubicBezTo>
                    <a:pt x="0" y="218"/>
                    <a:pt x="219" y="0"/>
                    <a:pt x="625" y="0"/>
                  </a:cubicBezTo>
                  <a:cubicBezTo>
                    <a:pt x="1812" y="0"/>
                    <a:pt x="3000" y="0"/>
                    <a:pt x="4187" y="0"/>
                  </a:cubicBezTo>
                  <a:cubicBezTo>
                    <a:pt x="4562" y="0"/>
                    <a:pt x="4781" y="218"/>
                    <a:pt x="4781" y="625"/>
                  </a:cubicBezTo>
                  <a:cubicBezTo>
                    <a:pt x="4781" y="1717"/>
                    <a:pt x="4781" y="2842"/>
                    <a:pt x="4781" y="3967"/>
                  </a:cubicBezTo>
                  <a:cubicBezTo>
                    <a:pt x="4781" y="4217"/>
                    <a:pt x="4750" y="4467"/>
                    <a:pt x="4469" y="4592"/>
                  </a:cubicBezTo>
                  <a:cubicBezTo>
                    <a:pt x="4250" y="4717"/>
                    <a:pt x="4000" y="4655"/>
                    <a:pt x="3781" y="446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Freeform 4"/>
            <p:cNvSpPr>
              <a:spLocks noChangeArrowheads="1"/>
            </p:cNvSpPr>
            <p:nvPr/>
          </p:nvSpPr>
          <p:spPr bwMode="auto">
            <a:xfrm>
              <a:off x="6470648" y="3506786"/>
              <a:ext cx="1731964" cy="3036891"/>
            </a:xfrm>
            <a:custGeom>
              <a:avLst/>
              <a:gdLst>
                <a:gd name="T0" fmla="*/ 1031 w 4813"/>
                <a:gd name="T1" fmla="*/ 4531 h 8438"/>
                <a:gd name="T2" fmla="*/ 1031 w 4813"/>
                <a:gd name="T3" fmla="*/ 4531 h 8438"/>
                <a:gd name="T4" fmla="*/ 656 w 4813"/>
                <a:gd name="T5" fmla="*/ 4687 h 8438"/>
                <a:gd name="T6" fmla="*/ 31 w 4813"/>
                <a:gd name="T7" fmla="*/ 4062 h 8438"/>
                <a:gd name="T8" fmla="*/ 0 w 4813"/>
                <a:gd name="T9" fmla="*/ 1062 h 8438"/>
                <a:gd name="T10" fmla="*/ 0 w 4813"/>
                <a:gd name="T11" fmla="*/ 594 h 8438"/>
                <a:gd name="T12" fmla="*/ 562 w 4813"/>
                <a:gd name="T13" fmla="*/ 32 h 8438"/>
                <a:gd name="T14" fmla="*/ 1156 w 4813"/>
                <a:gd name="T15" fmla="*/ 32 h 8438"/>
                <a:gd name="T16" fmla="*/ 4125 w 4813"/>
                <a:gd name="T17" fmla="*/ 0 h 8438"/>
                <a:gd name="T18" fmla="*/ 4812 w 4813"/>
                <a:gd name="T19" fmla="*/ 719 h 8438"/>
                <a:gd name="T20" fmla="*/ 4812 w 4813"/>
                <a:gd name="T21" fmla="*/ 4062 h 8438"/>
                <a:gd name="T22" fmla="*/ 4156 w 4813"/>
                <a:gd name="T23" fmla="*/ 4687 h 8438"/>
                <a:gd name="T24" fmla="*/ 3812 w 4813"/>
                <a:gd name="T25" fmla="*/ 4531 h 8438"/>
                <a:gd name="T26" fmla="*/ 3750 w 4813"/>
                <a:gd name="T27" fmla="*/ 5187 h 8438"/>
                <a:gd name="T28" fmla="*/ 3562 w 4813"/>
                <a:gd name="T29" fmla="*/ 7906 h 8438"/>
                <a:gd name="T30" fmla="*/ 3000 w 4813"/>
                <a:gd name="T31" fmla="*/ 8437 h 8438"/>
                <a:gd name="T32" fmla="*/ 1844 w 4813"/>
                <a:gd name="T33" fmla="*/ 8437 h 8438"/>
                <a:gd name="T34" fmla="*/ 1250 w 4813"/>
                <a:gd name="T35" fmla="*/ 7906 h 8438"/>
                <a:gd name="T36" fmla="*/ 1031 w 4813"/>
                <a:gd name="T37" fmla="*/ 4687 h 8438"/>
                <a:gd name="T38" fmla="*/ 1031 w 4813"/>
                <a:gd name="T39" fmla="*/ 4531 h 8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13" h="8438">
                  <a:moveTo>
                    <a:pt x="1031" y="4531"/>
                  </a:moveTo>
                  <a:lnTo>
                    <a:pt x="1031" y="4531"/>
                  </a:lnTo>
                  <a:cubicBezTo>
                    <a:pt x="906" y="4593"/>
                    <a:pt x="781" y="4656"/>
                    <a:pt x="656" y="4687"/>
                  </a:cubicBezTo>
                  <a:cubicBezTo>
                    <a:pt x="312" y="4749"/>
                    <a:pt x="31" y="4468"/>
                    <a:pt x="31" y="4062"/>
                  </a:cubicBezTo>
                  <a:cubicBezTo>
                    <a:pt x="31" y="3062"/>
                    <a:pt x="0" y="2062"/>
                    <a:pt x="0" y="1062"/>
                  </a:cubicBezTo>
                  <a:cubicBezTo>
                    <a:pt x="0" y="906"/>
                    <a:pt x="0" y="750"/>
                    <a:pt x="0" y="594"/>
                  </a:cubicBezTo>
                  <a:cubicBezTo>
                    <a:pt x="31" y="282"/>
                    <a:pt x="250" y="32"/>
                    <a:pt x="562" y="32"/>
                  </a:cubicBezTo>
                  <a:cubicBezTo>
                    <a:pt x="750" y="0"/>
                    <a:pt x="937" y="32"/>
                    <a:pt x="1156" y="32"/>
                  </a:cubicBezTo>
                  <a:cubicBezTo>
                    <a:pt x="2125" y="32"/>
                    <a:pt x="3125" y="32"/>
                    <a:pt x="4125" y="0"/>
                  </a:cubicBezTo>
                  <a:cubicBezTo>
                    <a:pt x="4562" y="0"/>
                    <a:pt x="4812" y="282"/>
                    <a:pt x="4812" y="719"/>
                  </a:cubicBezTo>
                  <a:cubicBezTo>
                    <a:pt x="4781" y="1843"/>
                    <a:pt x="4812" y="2937"/>
                    <a:pt x="4812" y="4062"/>
                  </a:cubicBezTo>
                  <a:cubicBezTo>
                    <a:pt x="4812" y="4468"/>
                    <a:pt x="4531" y="4749"/>
                    <a:pt x="4156" y="4687"/>
                  </a:cubicBezTo>
                  <a:cubicBezTo>
                    <a:pt x="4031" y="4656"/>
                    <a:pt x="3937" y="4593"/>
                    <a:pt x="3812" y="4531"/>
                  </a:cubicBezTo>
                  <a:cubicBezTo>
                    <a:pt x="3781" y="4749"/>
                    <a:pt x="3750" y="4968"/>
                    <a:pt x="3750" y="5187"/>
                  </a:cubicBezTo>
                  <a:cubicBezTo>
                    <a:pt x="3687" y="6093"/>
                    <a:pt x="3625" y="6999"/>
                    <a:pt x="3562" y="7906"/>
                  </a:cubicBezTo>
                  <a:cubicBezTo>
                    <a:pt x="3562" y="8249"/>
                    <a:pt x="3312" y="8437"/>
                    <a:pt x="3000" y="8437"/>
                  </a:cubicBezTo>
                  <a:cubicBezTo>
                    <a:pt x="2594" y="8437"/>
                    <a:pt x="2219" y="8437"/>
                    <a:pt x="1844" y="8437"/>
                  </a:cubicBezTo>
                  <a:cubicBezTo>
                    <a:pt x="1500" y="8437"/>
                    <a:pt x="1281" y="8249"/>
                    <a:pt x="1250" y="7906"/>
                  </a:cubicBezTo>
                  <a:cubicBezTo>
                    <a:pt x="1187" y="6843"/>
                    <a:pt x="1094" y="5749"/>
                    <a:pt x="1031" y="4687"/>
                  </a:cubicBezTo>
                  <a:cubicBezTo>
                    <a:pt x="1031" y="4624"/>
                    <a:pt x="1031" y="4562"/>
                    <a:pt x="1031" y="453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Freeform 5"/>
            <p:cNvSpPr>
              <a:spLocks noChangeArrowheads="1"/>
            </p:cNvSpPr>
            <p:nvPr/>
          </p:nvSpPr>
          <p:spPr bwMode="auto">
            <a:xfrm>
              <a:off x="4367215" y="1065212"/>
              <a:ext cx="1439863" cy="1439862"/>
            </a:xfrm>
            <a:custGeom>
              <a:avLst/>
              <a:gdLst>
                <a:gd name="T0" fmla="*/ 3999 w 4000"/>
                <a:gd name="T1" fmla="*/ 2031 h 4001"/>
                <a:gd name="T2" fmla="*/ 3999 w 4000"/>
                <a:gd name="T3" fmla="*/ 2031 h 4001"/>
                <a:gd name="T4" fmla="*/ 2000 w 4000"/>
                <a:gd name="T5" fmla="*/ 4000 h 4001"/>
                <a:gd name="T6" fmla="*/ 0 w 4000"/>
                <a:gd name="T7" fmla="*/ 2000 h 4001"/>
                <a:gd name="T8" fmla="*/ 2000 w 4000"/>
                <a:gd name="T9" fmla="*/ 31 h 4001"/>
                <a:gd name="T10" fmla="*/ 3999 w 4000"/>
                <a:gd name="T11" fmla="*/ 2031 h 4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00" h="4001">
                  <a:moveTo>
                    <a:pt x="3999" y="2031"/>
                  </a:moveTo>
                  <a:lnTo>
                    <a:pt x="3999" y="2031"/>
                  </a:lnTo>
                  <a:cubicBezTo>
                    <a:pt x="3968" y="3125"/>
                    <a:pt x="3093" y="4000"/>
                    <a:pt x="2000" y="4000"/>
                  </a:cubicBezTo>
                  <a:cubicBezTo>
                    <a:pt x="906" y="4000"/>
                    <a:pt x="0" y="3094"/>
                    <a:pt x="0" y="2000"/>
                  </a:cubicBezTo>
                  <a:cubicBezTo>
                    <a:pt x="0" y="906"/>
                    <a:pt x="906" y="0"/>
                    <a:pt x="2000" y="31"/>
                  </a:cubicBezTo>
                  <a:cubicBezTo>
                    <a:pt x="3093" y="31"/>
                    <a:pt x="3999" y="906"/>
                    <a:pt x="3999" y="203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Freeform 6"/>
            <p:cNvSpPr>
              <a:spLocks noChangeArrowheads="1"/>
            </p:cNvSpPr>
            <p:nvPr/>
          </p:nvSpPr>
          <p:spPr bwMode="auto">
            <a:xfrm>
              <a:off x="6775447" y="2246312"/>
              <a:ext cx="1125536" cy="1136651"/>
            </a:xfrm>
            <a:custGeom>
              <a:avLst/>
              <a:gdLst>
                <a:gd name="T0" fmla="*/ 1562 w 3126"/>
                <a:gd name="T1" fmla="*/ 3125 h 3158"/>
                <a:gd name="T2" fmla="*/ 1562 w 3126"/>
                <a:gd name="T3" fmla="*/ 3125 h 3158"/>
                <a:gd name="T4" fmla="*/ 0 w 3126"/>
                <a:gd name="T5" fmla="*/ 1594 h 3158"/>
                <a:gd name="T6" fmla="*/ 1562 w 3126"/>
                <a:gd name="T7" fmla="*/ 0 h 3158"/>
                <a:gd name="T8" fmla="*/ 3125 w 3126"/>
                <a:gd name="T9" fmla="*/ 1563 h 3158"/>
                <a:gd name="T10" fmla="*/ 1562 w 3126"/>
                <a:gd name="T11" fmla="*/ 3125 h 3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6" h="3158">
                  <a:moveTo>
                    <a:pt x="1562" y="3125"/>
                  </a:moveTo>
                  <a:lnTo>
                    <a:pt x="1562" y="3125"/>
                  </a:lnTo>
                  <a:cubicBezTo>
                    <a:pt x="718" y="3157"/>
                    <a:pt x="0" y="2438"/>
                    <a:pt x="0" y="1594"/>
                  </a:cubicBezTo>
                  <a:cubicBezTo>
                    <a:pt x="0" y="719"/>
                    <a:pt x="687" y="32"/>
                    <a:pt x="1562" y="0"/>
                  </a:cubicBezTo>
                  <a:cubicBezTo>
                    <a:pt x="2406" y="0"/>
                    <a:pt x="3125" y="719"/>
                    <a:pt x="3125" y="1563"/>
                  </a:cubicBezTo>
                  <a:cubicBezTo>
                    <a:pt x="3125" y="2438"/>
                    <a:pt x="2437" y="3125"/>
                    <a:pt x="1562" y="312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Freeform 7"/>
            <p:cNvSpPr>
              <a:spLocks noChangeArrowheads="1"/>
            </p:cNvSpPr>
            <p:nvPr/>
          </p:nvSpPr>
          <p:spPr bwMode="auto">
            <a:xfrm>
              <a:off x="2263776" y="2246312"/>
              <a:ext cx="1136652" cy="1136651"/>
            </a:xfrm>
            <a:custGeom>
              <a:avLst/>
              <a:gdLst>
                <a:gd name="T0" fmla="*/ 1563 w 3158"/>
                <a:gd name="T1" fmla="*/ 3125 h 3158"/>
                <a:gd name="T2" fmla="*/ 1563 w 3158"/>
                <a:gd name="T3" fmla="*/ 3125 h 3158"/>
                <a:gd name="T4" fmla="*/ 32 w 3158"/>
                <a:gd name="T5" fmla="*/ 1563 h 3158"/>
                <a:gd name="T6" fmla="*/ 1625 w 3158"/>
                <a:gd name="T7" fmla="*/ 0 h 3158"/>
                <a:gd name="T8" fmla="*/ 3157 w 3158"/>
                <a:gd name="T9" fmla="*/ 1594 h 3158"/>
                <a:gd name="T10" fmla="*/ 1563 w 3158"/>
                <a:gd name="T11" fmla="*/ 3125 h 3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58" h="3158">
                  <a:moveTo>
                    <a:pt x="1563" y="3125"/>
                  </a:moveTo>
                  <a:lnTo>
                    <a:pt x="1563" y="3125"/>
                  </a:lnTo>
                  <a:cubicBezTo>
                    <a:pt x="688" y="3125"/>
                    <a:pt x="0" y="2407"/>
                    <a:pt x="32" y="1563"/>
                  </a:cubicBezTo>
                  <a:cubicBezTo>
                    <a:pt x="32" y="688"/>
                    <a:pt x="750" y="0"/>
                    <a:pt x="1625" y="0"/>
                  </a:cubicBezTo>
                  <a:cubicBezTo>
                    <a:pt x="2469" y="32"/>
                    <a:pt x="3157" y="750"/>
                    <a:pt x="3157" y="1594"/>
                  </a:cubicBezTo>
                  <a:cubicBezTo>
                    <a:pt x="3125" y="2469"/>
                    <a:pt x="2407" y="3157"/>
                    <a:pt x="1563" y="312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878078" y="2970258"/>
            <a:ext cx="945716" cy="831508"/>
            <a:chOff x="1971676" y="1065212"/>
            <a:chExt cx="6230936" cy="5478465"/>
          </a:xfrm>
          <a:solidFill>
            <a:srgbClr val="0085BB"/>
          </a:solidFill>
        </p:grpSpPr>
        <p:sp>
          <p:nvSpPr>
            <p:cNvPr id="122" name="Freeform 2"/>
            <p:cNvSpPr>
              <a:spLocks noChangeArrowheads="1"/>
            </p:cNvSpPr>
            <p:nvPr/>
          </p:nvSpPr>
          <p:spPr bwMode="auto">
            <a:xfrm>
              <a:off x="3984624" y="2684462"/>
              <a:ext cx="2205035" cy="3859215"/>
            </a:xfrm>
            <a:custGeom>
              <a:avLst/>
              <a:gdLst>
                <a:gd name="T0" fmla="*/ 1281 w 6125"/>
                <a:gd name="T1" fmla="*/ 5687 h 10719"/>
                <a:gd name="T2" fmla="*/ 1281 w 6125"/>
                <a:gd name="T3" fmla="*/ 5687 h 10719"/>
                <a:gd name="T4" fmla="*/ 656 w 6125"/>
                <a:gd name="T5" fmla="*/ 5937 h 10719"/>
                <a:gd name="T6" fmla="*/ 31 w 6125"/>
                <a:gd name="T7" fmla="*/ 5187 h 10719"/>
                <a:gd name="T8" fmla="*/ 0 w 6125"/>
                <a:gd name="T9" fmla="*/ 2531 h 10719"/>
                <a:gd name="T10" fmla="*/ 0 w 6125"/>
                <a:gd name="T11" fmla="*/ 781 h 10719"/>
                <a:gd name="T12" fmla="*/ 812 w 6125"/>
                <a:gd name="T13" fmla="*/ 0 h 10719"/>
                <a:gd name="T14" fmla="*/ 5342 w 6125"/>
                <a:gd name="T15" fmla="*/ 0 h 10719"/>
                <a:gd name="T16" fmla="*/ 6124 w 6125"/>
                <a:gd name="T17" fmla="*/ 781 h 10719"/>
                <a:gd name="T18" fmla="*/ 6092 w 6125"/>
                <a:gd name="T19" fmla="*/ 5124 h 10719"/>
                <a:gd name="T20" fmla="*/ 5686 w 6125"/>
                <a:gd name="T21" fmla="*/ 5874 h 10719"/>
                <a:gd name="T22" fmla="*/ 4874 w 6125"/>
                <a:gd name="T23" fmla="*/ 5718 h 10719"/>
                <a:gd name="T24" fmla="*/ 4811 w 6125"/>
                <a:gd name="T25" fmla="*/ 5687 h 10719"/>
                <a:gd name="T26" fmla="*/ 4780 w 6125"/>
                <a:gd name="T27" fmla="*/ 6312 h 10719"/>
                <a:gd name="T28" fmla="*/ 4561 w 6125"/>
                <a:gd name="T29" fmla="*/ 9749 h 10719"/>
                <a:gd name="T30" fmla="*/ 4561 w 6125"/>
                <a:gd name="T31" fmla="*/ 9905 h 10719"/>
                <a:gd name="T32" fmla="*/ 3655 w 6125"/>
                <a:gd name="T33" fmla="*/ 10718 h 10719"/>
                <a:gd name="T34" fmla="*/ 2343 w 6125"/>
                <a:gd name="T35" fmla="*/ 10718 h 10719"/>
                <a:gd name="T36" fmla="*/ 1593 w 6125"/>
                <a:gd name="T37" fmla="*/ 10030 h 10719"/>
                <a:gd name="T38" fmla="*/ 1374 w 6125"/>
                <a:gd name="T39" fmla="*/ 7062 h 10719"/>
                <a:gd name="T40" fmla="*/ 1281 w 6125"/>
                <a:gd name="T41" fmla="*/ 5687 h 10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25" h="10719">
                  <a:moveTo>
                    <a:pt x="1281" y="5687"/>
                  </a:moveTo>
                  <a:lnTo>
                    <a:pt x="1281" y="5687"/>
                  </a:lnTo>
                  <a:cubicBezTo>
                    <a:pt x="1093" y="5874"/>
                    <a:pt x="875" y="5968"/>
                    <a:pt x="656" y="5937"/>
                  </a:cubicBezTo>
                  <a:cubicBezTo>
                    <a:pt x="281" y="5874"/>
                    <a:pt x="31" y="5562"/>
                    <a:pt x="31" y="5187"/>
                  </a:cubicBezTo>
                  <a:cubicBezTo>
                    <a:pt x="0" y="4280"/>
                    <a:pt x="0" y="3405"/>
                    <a:pt x="0" y="2531"/>
                  </a:cubicBezTo>
                  <a:cubicBezTo>
                    <a:pt x="0" y="1938"/>
                    <a:pt x="0" y="1375"/>
                    <a:pt x="0" y="781"/>
                  </a:cubicBezTo>
                  <a:cubicBezTo>
                    <a:pt x="0" y="281"/>
                    <a:pt x="281" y="0"/>
                    <a:pt x="812" y="0"/>
                  </a:cubicBezTo>
                  <a:cubicBezTo>
                    <a:pt x="2312" y="0"/>
                    <a:pt x="3811" y="0"/>
                    <a:pt x="5342" y="0"/>
                  </a:cubicBezTo>
                  <a:cubicBezTo>
                    <a:pt x="5811" y="0"/>
                    <a:pt x="6124" y="281"/>
                    <a:pt x="6124" y="781"/>
                  </a:cubicBezTo>
                  <a:cubicBezTo>
                    <a:pt x="6124" y="2219"/>
                    <a:pt x="6092" y="3687"/>
                    <a:pt x="6092" y="5124"/>
                  </a:cubicBezTo>
                  <a:cubicBezTo>
                    <a:pt x="6092" y="5468"/>
                    <a:pt x="5967" y="5718"/>
                    <a:pt x="5686" y="5874"/>
                  </a:cubicBezTo>
                  <a:cubicBezTo>
                    <a:pt x="5374" y="5999"/>
                    <a:pt x="5124" y="5937"/>
                    <a:pt x="4874" y="5718"/>
                  </a:cubicBezTo>
                  <a:cubicBezTo>
                    <a:pt x="4874" y="5718"/>
                    <a:pt x="4842" y="5718"/>
                    <a:pt x="4811" y="5687"/>
                  </a:cubicBezTo>
                  <a:cubicBezTo>
                    <a:pt x="4811" y="5905"/>
                    <a:pt x="4780" y="6124"/>
                    <a:pt x="4780" y="6312"/>
                  </a:cubicBezTo>
                  <a:cubicBezTo>
                    <a:pt x="4717" y="7468"/>
                    <a:pt x="4624" y="8593"/>
                    <a:pt x="4561" y="9749"/>
                  </a:cubicBezTo>
                  <a:cubicBezTo>
                    <a:pt x="4561" y="9812"/>
                    <a:pt x="4561" y="9843"/>
                    <a:pt x="4561" y="9905"/>
                  </a:cubicBezTo>
                  <a:cubicBezTo>
                    <a:pt x="4499" y="10499"/>
                    <a:pt x="4249" y="10718"/>
                    <a:pt x="3655" y="10718"/>
                  </a:cubicBezTo>
                  <a:cubicBezTo>
                    <a:pt x="3217" y="10718"/>
                    <a:pt x="2781" y="10718"/>
                    <a:pt x="2343" y="10718"/>
                  </a:cubicBezTo>
                  <a:cubicBezTo>
                    <a:pt x="1906" y="10718"/>
                    <a:pt x="1625" y="10468"/>
                    <a:pt x="1593" y="10030"/>
                  </a:cubicBezTo>
                  <a:cubicBezTo>
                    <a:pt x="1500" y="9030"/>
                    <a:pt x="1437" y="8062"/>
                    <a:pt x="1374" y="7062"/>
                  </a:cubicBezTo>
                  <a:cubicBezTo>
                    <a:pt x="1343" y="6624"/>
                    <a:pt x="1312" y="6155"/>
                    <a:pt x="1281" y="56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Freeform 3"/>
            <p:cNvSpPr>
              <a:spLocks noChangeArrowheads="1"/>
            </p:cNvSpPr>
            <p:nvPr/>
          </p:nvSpPr>
          <p:spPr bwMode="auto">
            <a:xfrm>
              <a:off x="1971676" y="3517902"/>
              <a:ext cx="1720848" cy="3025775"/>
            </a:xfrm>
            <a:custGeom>
              <a:avLst/>
              <a:gdLst>
                <a:gd name="T0" fmla="*/ 3781 w 4782"/>
                <a:gd name="T1" fmla="*/ 4467 h 8406"/>
                <a:gd name="T2" fmla="*/ 3781 w 4782"/>
                <a:gd name="T3" fmla="*/ 4467 h 8406"/>
                <a:gd name="T4" fmla="*/ 3687 w 4782"/>
                <a:gd name="T5" fmla="*/ 5717 h 8406"/>
                <a:gd name="T6" fmla="*/ 3562 w 4782"/>
                <a:gd name="T7" fmla="*/ 7874 h 8406"/>
                <a:gd name="T8" fmla="*/ 2969 w 4782"/>
                <a:gd name="T9" fmla="*/ 8405 h 8406"/>
                <a:gd name="T10" fmla="*/ 1812 w 4782"/>
                <a:gd name="T11" fmla="*/ 8405 h 8406"/>
                <a:gd name="T12" fmla="*/ 1219 w 4782"/>
                <a:gd name="T13" fmla="*/ 7905 h 8406"/>
                <a:gd name="T14" fmla="*/ 1062 w 4782"/>
                <a:gd name="T15" fmla="*/ 5217 h 8406"/>
                <a:gd name="T16" fmla="*/ 1000 w 4782"/>
                <a:gd name="T17" fmla="*/ 4467 h 8406"/>
                <a:gd name="T18" fmla="*/ 937 w 4782"/>
                <a:gd name="T19" fmla="*/ 4530 h 8406"/>
                <a:gd name="T20" fmla="*/ 312 w 4782"/>
                <a:gd name="T21" fmla="*/ 4592 h 8406"/>
                <a:gd name="T22" fmla="*/ 0 w 4782"/>
                <a:gd name="T23" fmla="*/ 4061 h 8406"/>
                <a:gd name="T24" fmla="*/ 0 w 4782"/>
                <a:gd name="T25" fmla="*/ 2780 h 8406"/>
                <a:gd name="T26" fmla="*/ 0 w 4782"/>
                <a:gd name="T27" fmla="*/ 625 h 8406"/>
                <a:gd name="T28" fmla="*/ 625 w 4782"/>
                <a:gd name="T29" fmla="*/ 0 h 8406"/>
                <a:gd name="T30" fmla="*/ 4187 w 4782"/>
                <a:gd name="T31" fmla="*/ 0 h 8406"/>
                <a:gd name="T32" fmla="*/ 4781 w 4782"/>
                <a:gd name="T33" fmla="*/ 625 h 8406"/>
                <a:gd name="T34" fmla="*/ 4781 w 4782"/>
                <a:gd name="T35" fmla="*/ 3967 h 8406"/>
                <a:gd name="T36" fmla="*/ 4469 w 4782"/>
                <a:gd name="T37" fmla="*/ 4592 h 8406"/>
                <a:gd name="T38" fmla="*/ 3781 w 4782"/>
                <a:gd name="T39" fmla="*/ 4467 h 8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82" h="8406">
                  <a:moveTo>
                    <a:pt x="3781" y="4467"/>
                  </a:moveTo>
                  <a:lnTo>
                    <a:pt x="3781" y="4467"/>
                  </a:lnTo>
                  <a:cubicBezTo>
                    <a:pt x="3750" y="4905"/>
                    <a:pt x="3719" y="5311"/>
                    <a:pt x="3687" y="5717"/>
                  </a:cubicBezTo>
                  <a:cubicBezTo>
                    <a:pt x="3656" y="6436"/>
                    <a:pt x="3594" y="7155"/>
                    <a:pt x="3562" y="7874"/>
                  </a:cubicBezTo>
                  <a:cubicBezTo>
                    <a:pt x="3531" y="8217"/>
                    <a:pt x="3312" y="8405"/>
                    <a:pt x="2969" y="8405"/>
                  </a:cubicBezTo>
                  <a:cubicBezTo>
                    <a:pt x="2594" y="8405"/>
                    <a:pt x="2187" y="8405"/>
                    <a:pt x="1812" y="8405"/>
                  </a:cubicBezTo>
                  <a:cubicBezTo>
                    <a:pt x="1500" y="8405"/>
                    <a:pt x="1250" y="8217"/>
                    <a:pt x="1219" y="7905"/>
                  </a:cubicBezTo>
                  <a:cubicBezTo>
                    <a:pt x="1187" y="6999"/>
                    <a:pt x="1125" y="6124"/>
                    <a:pt x="1062" y="5217"/>
                  </a:cubicBezTo>
                  <a:cubicBezTo>
                    <a:pt x="1031" y="4967"/>
                    <a:pt x="1031" y="4749"/>
                    <a:pt x="1000" y="4467"/>
                  </a:cubicBezTo>
                  <a:cubicBezTo>
                    <a:pt x="969" y="4499"/>
                    <a:pt x="937" y="4530"/>
                    <a:pt x="937" y="4530"/>
                  </a:cubicBezTo>
                  <a:cubicBezTo>
                    <a:pt x="750" y="4686"/>
                    <a:pt x="531" y="4717"/>
                    <a:pt x="312" y="4592"/>
                  </a:cubicBezTo>
                  <a:cubicBezTo>
                    <a:pt x="94" y="4499"/>
                    <a:pt x="0" y="4311"/>
                    <a:pt x="0" y="4061"/>
                  </a:cubicBezTo>
                  <a:cubicBezTo>
                    <a:pt x="0" y="3655"/>
                    <a:pt x="0" y="3217"/>
                    <a:pt x="0" y="2780"/>
                  </a:cubicBezTo>
                  <a:cubicBezTo>
                    <a:pt x="0" y="2061"/>
                    <a:pt x="0" y="1342"/>
                    <a:pt x="0" y="625"/>
                  </a:cubicBezTo>
                  <a:cubicBezTo>
                    <a:pt x="0" y="218"/>
                    <a:pt x="219" y="0"/>
                    <a:pt x="625" y="0"/>
                  </a:cubicBezTo>
                  <a:cubicBezTo>
                    <a:pt x="1812" y="0"/>
                    <a:pt x="3000" y="0"/>
                    <a:pt x="4187" y="0"/>
                  </a:cubicBezTo>
                  <a:cubicBezTo>
                    <a:pt x="4562" y="0"/>
                    <a:pt x="4781" y="218"/>
                    <a:pt x="4781" y="625"/>
                  </a:cubicBezTo>
                  <a:cubicBezTo>
                    <a:pt x="4781" y="1717"/>
                    <a:pt x="4781" y="2842"/>
                    <a:pt x="4781" y="3967"/>
                  </a:cubicBezTo>
                  <a:cubicBezTo>
                    <a:pt x="4781" y="4217"/>
                    <a:pt x="4750" y="4467"/>
                    <a:pt x="4469" y="4592"/>
                  </a:cubicBezTo>
                  <a:cubicBezTo>
                    <a:pt x="4250" y="4717"/>
                    <a:pt x="4000" y="4655"/>
                    <a:pt x="3781" y="446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4"/>
            <p:cNvSpPr>
              <a:spLocks noChangeArrowheads="1"/>
            </p:cNvSpPr>
            <p:nvPr/>
          </p:nvSpPr>
          <p:spPr bwMode="auto">
            <a:xfrm>
              <a:off x="6470648" y="3506786"/>
              <a:ext cx="1731964" cy="3036891"/>
            </a:xfrm>
            <a:custGeom>
              <a:avLst/>
              <a:gdLst>
                <a:gd name="T0" fmla="*/ 1031 w 4813"/>
                <a:gd name="T1" fmla="*/ 4531 h 8438"/>
                <a:gd name="T2" fmla="*/ 1031 w 4813"/>
                <a:gd name="T3" fmla="*/ 4531 h 8438"/>
                <a:gd name="T4" fmla="*/ 656 w 4813"/>
                <a:gd name="T5" fmla="*/ 4687 h 8438"/>
                <a:gd name="T6" fmla="*/ 31 w 4813"/>
                <a:gd name="T7" fmla="*/ 4062 h 8438"/>
                <a:gd name="T8" fmla="*/ 0 w 4813"/>
                <a:gd name="T9" fmla="*/ 1062 h 8438"/>
                <a:gd name="T10" fmla="*/ 0 w 4813"/>
                <a:gd name="T11" fmla="*/ 594 h 8438"/>
                <a:gd name="T12" fmla="*/ 562 w 4813"/>
                <a:gd name="T13" fmla="*/ 32 h 8438"/>
                <a:gd name="T14" fmla="*/ 1156 w 4813"/>
                <a:gd name="T15" fmla="*/ 32 h 8438"/>
                <a:gd name="T16" fmla="*/ 4125 w 4813"/>
                <a:gd name="T17" fmla="*/ 0 h 8438"/>
                <a:gd name="T18" fmla="*/ 4812 w 4813"/>
                <a:gd name="T19" fmla="*/ 719 h 8438"/>
                <a:gd name="T20" fmla="*/ 4812 w 4813"/>
                <a:gd name="T21" fmla="*/ 4062 h 8438"/>
                <a:gd name="T22" fmla="*/ 4156 w 4813"/>
                <a:gd name="T23" fmla="*/ 4687 h 8438"/>
                <a:gd name="T24" fmla="*/ 3812 w 4813"/>
                <a:gd name="T25" fmla="*/ 4531 h 8438"/>
                <a:gd name="T26" fmla="*/ 3750 w 4813"/>
                <a:gd name="T27" fmla="*/ 5187 h 8438"/>
                <a:gd name="T28" fmla="*/ 3562 w 4813"/>
                <a:gd name="T29" fmla="*/ 7906 h 8438"/>
                <a:gd name="T30" fmla="*/ 3000 w 4813"/>
                <a:gd name="T31" fmla="*/ 8437 h 8438"/>
                <a:gd name="T32" fmla="*/ 1844 w 4813"/>
                <a:gd name="T33" fmla="*/ 8437 h 8438"/>
                <a:gd name="T34" fmla="*/ 1250 w 4813"/>
                <a:gd name="T35" fmla="*/ 7906 h 8438"/>
                <a:gd name="T36" fmla="*/ 1031 w 4813"/>
                <a:gd name="T37" fmla="*/ 4687 h 8438"/>
                <a:gd name="T38" fmla="*/ 1031 w 4813"/>
                <a:gd name="T39" fmla="*/ 4531 h 8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13" h="8438">
                  <a:moveTo>
                    <a:pt x="1031" y="4531"/>
                  </a:moveTo>
                  <a:lnTo>
                    <a:pt x="1031" y="4531"/>
                  </a:lnTo>
                  <a:cubicBezTo>
                    <a:pt x="906" y="4593"/>
                    <a:pt x="781" y="4656"/>
                    <a:pt x="656" y="4687"/>
                  </a:cubicBezTo>
                  <a:cubicBezTo>
                    <a:pt x="312" y="4749"/>
                    <a:pt x="31" y="4468"/>
                    <a:pt x="31" y="4062"/>
                  </a:cubicBezTo>
                  <a:cubicBezTo>
                    <a:pt x="31" y="3062"/>
                    <a:pt x="0" y="2062"/>
                    <a:pt x="0" y="1062"/>
                  </a:cubicBezTo>
                  <a:cubicBezTo>
                    <a:pt x="0" y="906"/>
                    <a:pt x="0" y="750"/>
                    <a:pt x="0" y="594"/>
                  </a:cubicBezTo>
                  <a:cubicBezTo>
                    <a:pt x="31" y="282"/>
                    <a:pt x="250" y="32"/>
                    <a:pt x="562" y="32"/>
                  </a:cubicBezTo>
                  <a:cubicBezTo>
                    <a:pt x="750" y="0"/>
                    <a:pt x="937" y="32"/>
                    <a:pt x="1156" y="32"/>
                  </a:cubicBezTo>
                  <a:cubicBezTo>
                    <a:pt x="2125" y="32"/>
                    <a:pt x="3125" y="32"/>
                    <a:pt x="4125" y="0"/>
                  </a:cubicBezTo>
                  <a:cubicBezTo>
                    <a:pt x="4562" y="0"/>
                    <a:pt x="4812" y="282"/>
                    <a:pt x="4812" y="719"/>
                  </a:cubicBezTo>
                  <a:cubicBezTo>
                    <a:pt x="4781" y="1843"/>
                    <a:pt x="4812" y="2937"/>
                    <a:pt x="4812" y="4062"/>
                  </a:cubicBezTo>
                  <a:cubicBezTo>
                    <a:pt x="4812" y="4468"/>
                    <a:pt x="4531" y="4749"/>
                    <a:pt x="4156" y="4687"/>
                  </a:cubicBezTo>
                  <a:cubicBezTo>
                    <a:pt x="4031" y="4656"/>
                    <a:pt x="3937" y="4593"/>
                    <a:pt x="3812" y="4531"/>
                  </a:cubicBezTo>
                  <a:cubicBezTo>
                    <a:pt x="3781" y="4749"/>
                    <a:pt x="3750" y="4968"/>
                    <a:pt x="3750" y="5187"/>
                  </a:cubicBezTo>
                  <a:cubicBezTo>
                    <a:pt x="3687" y="6093"/>
                    <a:pt x="3625" y="6999"/>
                    <a:pt x="3562" y="7906"/>
                  </a:cubicBezTo>
                  <a:cubicBezTo>
                    <a:pt x="3562" y="8249"/>
                    <a:pt x="3312" y="8437"/>
                    <a:pt x="3000" y="8437"/>
                  </a:cubicBezTo>
                  <a:cubicBezTo>
                    <a:pt x="2594" y="8437"/>
                    <a:pt x="2219" y="8437"/>
                    <a:pt x="1844" y="8437"/>
                  </a:cubicBezTo>
                  <a:cubicBezTo>
                    <a:pt x="1500" y="8437"/>
                    <a:pt x="1281" y="8249"/>
                    <a:pt x="1250" y="7906"/>
                  </a:cubicBezTo>
                  <a:cubicBezTo>
                    <a:pt x="1187" y="6843"/>
                    <a:pt x="1094" y="5749"/>
                    <a:pt x="1031" y="4687"/>
                  </a:cubicBezTo>
                  <a:cubicBezTo>
                    <a:pt x="1031" y="4624"/>
                    <a:pt x="1031" y="4562"/>
                    <a:pt x="1031" y="453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Freeform 5"/>
            <p:cNvSpPr>
              <a:spLocks noChangeArrowheads="1"/>
            </p:cNvSpPr>
            <p:nvPr/>
          </p:nvSpPr>
          <p:spPr bwMode="auto">
            <a:xfrm>
              <a:off x="4367215" y="1065212"/>
              <a:ext cx="1439863" cy="1439862"/>
            </a:xfrm>
            <a:custGeom>
              <a:avLst/>
              <a:gdLst>
                <a:gd name="T0" fmla="*/ 3999 w 4000"/>
                <a:gd name="T1" fmla="*/ 2031 h 4001"/>
                <a:gd name="T2" fmla="*/ 3999 w 4000"/>
                <a:gd name="T3" fmla="*/ 2031 h 4001"/>
                <a:gd name="T4" fmla="*/ 2000 w 4000"/>
                <a:gd name="T5" fmla="*/ 4000 h 4001"/>
                <a:gd name="T6" fmla="*/ 0 w 4000"/>
                <a:gd name="T7" fmla="*/ 2000 h 4001"/>
                <a:gd name="T8" fmla="*/ 2000 w 4000"/>
                <a:gd name="T9" fmla="*/ 31 h 4001"/>
                <a:gd name="T10" fmla="*/ 3999 w 4000"/>
                <a:gd name="T11" fmla="*/ 2031 h 4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00" h="4001">
                  <a:moveTo>
                    <a:pt x="3999" y="2031"/>
                  </a:moveTo>
                  <a:lnTo>
                    <a:pt x="3999" y="2031"/>
                  </a:lnTo>
                  <a:cubicBezTo>
                    <a:pt x="3968" y="3125"/>
                    <a:pt x="3093" y="4000"/>
                    <a:pt x="2000" y="4000"/>
                  </a:cubicBezTo>
                  <a:cubicBezTo>
                    <a:pt x="906" y="4000"/>
                    <a:pt x="0" y="3094"/>
                    <a:pt x="0" y="2000"/>
                  </a:cubicBezTo>
                  <a:cubicBezTo>
                    <a:pt x="0" y="906"/>
                    <a:pt x="906" y="0"/>
                    <a:pt x="2000" y="31"/>
                  </a:cubicBezTo>
                  <a:cubicBezTo>
                    <a:pt x="3093" y="31"/>
                    <a:pt x="3999" y="906"/>
                    <a:pt x="3999" y="203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Freeform 6"/>
            <p:cNvSpPr>
              <a:spLocks noChangeArrowheads="1"/>
            </p:cNvSpPr>
            <p:nvPr/>
          </p:nvSpPr>
          <p:spPr bwMode="auto">
            <a:xfrm>
              <a:off x="6775447" y="2246312"/>
              <a:ext cx="1125536" cy="1136651"/>
            </a:xfrm>
            <a:custGeom>
              <a:avLst/>
              <a:gdLst>
                <a:gd name="T0" fmla="*/ 1562 w 3126"/>
                <a:gd name="T1" fmla="*/ 3125 h 3158"/>
                <a:gd name="T2" fmla="*/ 1562 w 3126"/>
                <a:gd name="T3" fmla="*/ 3125 h 3158"/>
                <a:gd name="T4" fmla="*/ 0 w 3126"/>
                <a:gd name="T5" fmla="*/ 1594 h 3158"/>
                <a:gd name="T6" fmla="*/ 1562 w 3126"/>
                <a:gd name="T7" fmla="*/ 0 h 3158"/>
                <a:gd name="T8" fmla="*/ 3125 w 3126"/>
                <a:gd name="T9" fmla="*/ 1563 h 3158"/>
                <a:gd name="T10" fmla="*/ 1562 w 3126"/>
                <a:gd name="T11" fmla="*/ 3125 h 3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6" h="3158">
                  <a:moveTo>
                    <a:pt x="1562" y="3125"/>
                  </a:moveTo>
                  <a:lnTo>
                    <a:pt x="1562" y="3125"/>
                  </a:lnTo>
                  <a:cubicBezTo>
                    <a:pt x="718" y="3157"/>
                    <a:pt x="0" y="2438"/>
                    <a:pt x="0" y="1594"/>
                  </a:cubicBezTo>
                  <a:cubicBezTo>
                    <a:pt x="0" y="719"/>
                    <a:pt x="687" y="32"/>
                    <a:pt x="1562" y="0"/>
                  </a:cubicBezTo>
                  <a:cubicBezTo>
                    <a:pt x="2406" y="0"/>
                    <a:pt x="3125" y="719"/>
                    <a:pt x="3125" y="1563"/>
                  </a:cubicBezTo>
                  <a:cubicBezTo>
                    <a:pt x="3125" y="2438"/>
                    <a:pt x="2437" y="3125"/>
                    <a:pt x="1562" y="312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7"/>
            <p:cNvSpPr>
              <a:spLocks noChangeArrowheads="1"/>
            </p:cNvSpPr>
            <p:nvPr/>
          </p:nvSpPr>
          <p:spPr bwMode="auto">
            <a:xfrm>
              <a:off x="2263776" y="2246312"/>
              <a:ext cx="1136652" cy="1136651"/>
            </a:xfrm>
            <a:custGeom>
              <a:avLst/>
              <a:gdLst>
                <a:gd name="T0" fmla="*/ 1563 w 3158"/>
                <a:gd name="T1" fmla="*/ 3125 h 3158"/>
                <a:gd name="T2" fmla="*/ 1563 w 3158"/>
                <a:gd name="T3" fmla="*/ 3125 h 3158"/>
                <a:gd name="T4" fmla="*/ 32 w 3158"/>
                <a:gd name="T5" fmla="*/ 1563 h 3158"/>
                <a:gd name="T6" fmla="*/ 1625 w 3158"/>
                <a:gd name="T7" fmla="*/ 0 h 3158"/>
                <a:gd name="T8" fmla="*/ 3157 w 3158"/>
                <a:gd name="T9" fmla="*/ 1594 h 3158"/>
                <a:gd name="T10" fmla="*/ 1563 w 3158"/>
                <a:gd name="T11" fmla="*/ 3125 h 3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58" h="3158">
                  <a:moveTo>
                    <a:pt x="1563" y="3125"/>
                  </a:moveTo>
                  <a:lnTo>
                    <a:pt x="1563" y="3125"/>
                  </a:lnTo>
                  <a:cubicBezTo>
                    <a:pt x="688" y="3125"/>
                    <a:pt x="0" y="2407"/>
                    <a:pt x="32" y="1563"/>
                  </a:cubicBezTo>
                  <a:cubicBezTo>
                    <a:pt x="32" y="688"/>
                    <a:pt x="750" y="0"/>
                    <a:pt x="1625" y="0"/>
                  </a:cubicBezTo>
                  <a:cubicBezTo>
                    <a:pt x="2469" y="32"/>
                    <a:pt x="3157" y="750"/>
                    <a:pt x="3157" y="1594"/>
                  </a:cubicBezTo>
                  <a:cubicBezTo>
                    <a:pt x="3125" y="2469"/>
                    <a:pt x="2407" y="3157"/>
                    <a:pt x="1563" y="312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47" name="Straight Connector 46"/>
          <p:cNvCxnSpPr/>
          <p:nvPr/>
        </p:nvCxnSpPr>
        <p:spPr>
          <a:xfrm flipV="1">
            <a:off x="1903310" y="2126740"/>
            <a:ext cx="0" cy="1139186"/>
          </a:xfrm>
          <a:prstGeom prst="line">
            <a:avLst/>
          </a:prstGeom>
          <a:ln w="12700">
            <a:solidFill>
              <a:srgbClr val="00506F"/>
            </a:solidFill>
            <a:prstDash val="sysDash"/>
            <a:headEnd type="none" w="lg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3599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436" y="1800268"/>
            <a:ext cx="4401312" cy="27919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9048" y="1052336"/>
            <a:ext cx="7690105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686868"/>
                </a:solidFill>
              </a:rPr>
              <a:t>Think of the NIEM data model as a mature and stable data dictionary of agreed-upon terms, definitions, relationships and formats independent of how information is stored in individual agency systems. </a:t>
            </a:r>
          </a:p>
          <a:p>
            <a:pPr>
              <a:lnSpc>
                <a:spcPct val="110000"/>
              </a:lnSpc>
            </a:pPr>
            <a:endParaRPr lang="en-US" sz="1200" dirty="0">
              <a:solidFill>
                <a:srgbClr val="686868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686868"/>
                </a:solidFill>
              </a:rPr>
              <a:t>The data model consists of two sets of closely </a:t>
            </a:r>
            <a:br>
              <a:rPr lang="en-US" sz="1200" dirty="0">
                <a:solidFill>
                  <a:srgbClr val="686868"/>
                </a:solidFill>
              </a:rPr>
            </a:br>
            <a:r>
              <a:rPr lang="en-US" sz="1200" dirty="0">
                <a:solidFill>
                  <a:srgbClr val="686868"/>
                </a:solidFill>
              </a:rPr>
              <a:t>related vocabularies: </a:t>
            </a:r>
            <a:r>
              <a:rPr lang="en-US" sz="1200" b="1" i="1" dirty="0">
                <a:solidFill>
                  <a:srgbClr val="686868"/>
                </a:solidFill>
              </a:rPr>
              <a:t>NIEM Core </a:t>
            </a:r>
            <a:r>
              <a:rPr lang="en-US" sz="1200" dirty="0">
                <a:solidFill>
                  <a:srgbClr val="686868"/>
                </a:solidFill>
              </a:rPr>
              <a:t>and individual </a:t>
            </a:r>
            <a:br>
              <a:rPr lang="en-US" sz="1200" dirty="0">
                <a:solidFill>
                  <a:srgbClr val="686868"/>
                </a:solidFill>
              </a:rPr>
            </a:br>
            <a:r>
              <a:rPr lang="en-US" sz="1200" b="1" i="1" dirty="0">
                <a:solidFill>
                  <a:srgbClr val="686868"/>
                </a:solidFill>
              </a:rPr>
              <a:t>NIEM Domains</a:t>
            </a:r>
            <a:r>
              <a:rPr lang="en-US" sz="1200" dirty="0">
                <a:solidFill>
                  <a:srgbClr val="686868"/>
                </a:solidFill>
              </a:rPr>
              <a:t>. 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89048" y="2495433"/>
            <a:ext cx="3399306" cy="4336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2713" indent="-112713">
              <a:spcBef>
                <a:spcPct val="20000"/>
              </a:spcBef>
              <a:buClr>
                <a:srgbClr val="8B8B8B"/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686868"/>
                </a:solidFill>
              </a:rPr>
              <a:t>Agriculture</a:t>
            </a:r>
            <a:endParaRPr lang="en-US" sz="1200" i="1" dirty="0">
              <a:solidFill>
                <a:srgbClr val="686868"/>
              </a:solidFill>
            </a:endParaRPr>
          </a:p>
          <a:p>
            <a:pPr marL="112713" indent="-112713">
              <a:spcBef>
                <a:spcPct val="20000"/>
              </a:spcBef>
              <a:buClr>
                <a:srgbClr val="8B8B8B"/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686868"/>
                </a:solidFill>
              </a:rPr>
              <a:t>Biometrics</a:t>
            </a:r>
          </a:p>
          <a:p>
            <a:pPr marL="112713" indent="-112713">
              <a:spcBef>
                <a:spcPct val="20000"/>
              </a:spcBef>
              <a:buClr>
                <a:srgbClr val="8B8B8B"/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686868"/>
                </a:solidFill>
              </a:rPr>
              <a:t>Chemical, Biological, Radiological, &amp; Nuclear</a:t>
            </a:r>
          </a:p>
          <a:p>
            <a:pPr marL="112713" indent="-112713">
              <a:spcBef>
                <a:spcPct val="20000"/>
              </a:spcBef>
              <a:buClr>
                <a:srgbClr val="8B8B8B"/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686868"/>
                </a:solidFill>
              </a:rPr>
              <a:t>Emergency Management</a:t>
            </a:r>
          </a:p>
          <a:p>
            <a:pPr marL="112713" indent="-112713">
              <a:spcBef>
                <a:spcPct val="20000"/>
              </a:spcBef>
              <a:buClr>
                <a:srgbClr val="8B8B8B"/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686868"/>
                </a:solidFill>
              </a:rPr>
              <a:t>Human Services </a:t>
            </a:r>
          </a:p>
          <a:p>
            <a:pPr marL="112713" indent="-112713">
              <a:spcBef>
                <a:spcPct val="20000"/>
              </a:spcBef>
              <a:buClr>
                <a:srgbClr val="8B8B8B"/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686868"/>
                </a:solidFill>
              </a:rPr>
              <a:t>Immigration</a:t>
            </a:r>
          </a:p>
          <a:p>
            <a:pPr marL="112713" indent="-112713">
              <a:spcBef>
                <a:spcPct val="20000"/>
              </a:spcBef>
              <a:buClr>
                <a:srgbClr val="8B8B8B"/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686868"/>
                </a:solidFill>
              </a:rPr>
              <a:t>Infrastructure Protection</a:t>
            </a:r>
          </a:p>
          <a:p>
            <a:pPr marL="112713" indent="-112713">
              <a:spcBef>
                <a:spcPct val="20000"/>
              </a:spcBef>
              <a:buClr>
                <a:srgbClr val="8B8B8B"/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686868"/>
                </a:solidFill>
              </a:rPr>
              <a:t>Intelligence</a:t>
            </a:r>
          </a:p>
          <a:p>
            <a:pPr marL="112713" indent="-112713">
              <a:spcBef>
                <a:spcPct val="20000"/>
              </a:spcBef>
              <a:buClr>
                <a:srgbClr val="8B8B8B"/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686868"/>
                </a:solidFill>
              </a:rPr>
              <a:t>International Trade</a:t>
            </a:r>
          </a:p>
          <a:p>
            <a:pPr marL="112713" indent="-112713">
              <a:spcBef>
                <a:spcPct val="20000"/>
              </a:spcBef>
              <a:buClr>
                <a:srgbClr val="8B8B8B"/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686868"/>
                </a:solidFill>
              </a:rPr>
              <a:t>Justice</a:t>
            </a:r>
          </a:p>
          <a:p>
            <a:pPr marL="112713" indent="-112713">
              <a:spcBef>
                <a:spcPct val="20000"/>
              </a:spcBef>
              <a:buClr>
                <a:srgbClr val="8B8B8B"/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686868"/>
                </a:solidFill>
              </a:rPr>
              <a:t>Maritime</a:t>
            </a:r>
          </a:p>
          <a:p>
            <a:pPr marL="112713" indent="-112713">
              <a:spcBef>
                <a:spcPct val="20000"/>
              </a:spcBef>
              <a:buClr>
                <a:srgbClr val="8B8B8B"/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686868"/>
                </a:solidFill>
              </a:rPr>
              <a:t>Military Operations</a:t>
            </a:r>
          </a:p>
          <a:p>
            <a:pPr marL="112713" indent="-112713">
              <a:spcBef>
                <a:spcPct val="20000"/>
              </a:spcBef>
              <a:buClr>
                <a:srgbClr val="8B8B8B"/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686868"/>
                </a:solidFill>
              </a:rPr>
              <a:t>Screening</a:t>
            </a:r>
          </a:p>
          <a:p>
            <a:pPr marL="112713" indent="-112713">
              <a:spcBef>
                <a:spcPct val="20000"/>
              </a:spcBef>
              <a:buClr>
                <a:srgbClr val="8B8B8B"/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686868"/>
                </a:solidFill>
              </a:rPr>
              <a:t>Surface Transportation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046454" y="3196252"/>
            <a:ext cx="538361" cy="1421357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/>
        </p:nvSpPr>
        <p:spPr>
          <a:xfrm>
            <a:off x="3546442" y="6371822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DE814A3B-586F-6741-A578-6A3C03C31D10}" type="slidenum">
              <a:rPr lang="en-US" sz="1100" smtClean="0">
                <a:solidFill>
                  <a:srgbClr val="1F497D"/>
                </a:solidFill>
              </a:rPr>
              <a:pPr algn="ctr">
                <a:defRPr/>
              </a:pPr>
              <a:t>41</a:t>
            </a:fld>
            <a:endParaRPr lang="en-US" sz="1100" dirty="0">
              <a:solidFill>
                <a:srgbClr val="1F497D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88275"/>
            <a:ext cx="8229600" cy="8113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defRPr/>
            </a:pPr>
            <a:r>
              <a:rPr lang="en-US" sz="3600" spc="-80">
                <a:solidFill>
                  <a:srgbClr val="00506F"/>
                </a:solidFill>
                <a:latin typeface="Tw Cen MT"/>
                <a:cs typeface="Tw Cen MT"/>
              </a:rPr>
              <a:t>model overview</a:t>
            </a:r>
            <a:endParaRPr lang="en-US" sz="3600" spc="-80" dirty="0">
              <a:solidFill>
                <a:srgbClr val="00506F"/>
              </a:solidFill>
              <a:latin typeface="Tw Cen MT"/>
              <a:cs typeface="Tw Cen MT"/>
            </a:endParaRPr>
          </a:p>
        </p:txBody>
      </p:sp>
      <p:pic>
        <p:nvPicPr>
          <p:cNvPr id="8" name="Picture 7" descr="word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474" y="4617609"/>
            <a:ext cx="2231136" cy="110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917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131" y="349664"/>
            <a:ext cx="8429294" cy="81135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3600" spc="-80" dirty="0">
                <a:cs typeface="Tw Cen MT"/>
              </a:rPr>
              <a:t>Niem in action</a:t>
            </a:r>
            <a:r>
              <a:rPr lang="en-US" sz="3600" spc="-80" dirty="0">
                <a:solidFill>
                  <a:schemeClr val="tx2"/>
                </a:solidFill>
                <a:cs typeface="Tw Cen MT"/>
              </a:rPr>
              <a:t> </a:t>
            </a:r>
            <a:br>
              <a:rPr lang="en-US" spc="-80" dirty="0">
                <a:solidFill>
                  <a:schemeClr val="tx2"/>
                </a:solidFill>
                <a:cs typeface="Tw Cen MT"/>
              </a:rPr>
            </a:br>
            <a:r>
              <a:rPr lang="en-US" sz="2700" spc="-80" dirty="0">
                <a:cs typeface="Tw Cen MT"/>
              </a:rPr>
              <a:t>How NIEM ExchangeS Data Components and Data Elements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030FC-FB78-5E4D-92EA-5D9433591E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w Cen MT"/>
                <a:ea typeface="+mn-ea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1765" y="5360448"/>
            <a:ext cx="81543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06F"/>
                </a:solidFill>
                <a:effectLst/>
                <a:uLnTx/>
                <a:uFillTx/>
                <a:latin typeface="Arial Narrow" panose="020B0606020202030204" pitchFamily="34" charset="0"/>
              </a:rPr>
              <a:t>Using NIEM, organizations come together to agree on a common vocabulary. </a:t>
            </a: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06F"/>
                </a:solidFill>
                <a:effectLst/>
                <a:uLnTx/>
                <a:uFillTx/>
                <a:latin typeface="Arial Narrow" panose="020B0606020202030204" pitchFamily="34" charset="0"/>
              </a:rPr>
              <a:t>When additional organizations need to be added to the information exchange, </a:t>
            </a: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06F"/>
                </a:solidFill>
                <a:effectLst/>
                <a:uLnTx/>
                <a:uFillTx/>
                <a:latin typeface="Arial Narrow" panose="020B0606020202030204" pitchFamily="34" charset="0"/>
              </a:rPr>
              <a:t>the initial NIEM exchange can be reused, saving time and money.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23178" y="1393088"/>
            <a:ext cx="8072247" cy="1106137"/>
            <a:chOff x="176007" y="1393088"/>
            <a:chExt cx="7911210" cy="1106137"/>
          </a:xfrm>
        </p:grpSpPr>
        <p:sp>
          <p:nvSpPr>
            <p:cNvPr id="5" name="Text Placeholder 4"/>
            <p:cNvSpPr txBox="1">
              <a:spLocks/>
            </p:cNvSpPr>
            <p:nvPr/>
          </p:nvSpPr>
          <p:spPr bwMode="auto">
            <a:xfrm>
              <a:off x="5089078" y="1393088"/>
              <a:ext cx="2998139" cy="88453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1400"/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50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NIEM IS NOT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50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64676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 system or database; it does not specify how to transmit or store data.</a:t>
              </a:r>
            </a:p>
          </p:txBody>
        </p:sp>
        <p:sp>
          <p:nvSpPr>
            <p:cNvPr id="8" name="Text Placeholder 4"/>
            <p:cNvSpPr txBox="1">
              <a:spLocks/>
            </p:cNvSpPr>
            <p:nvPr/>
          </p:nvSpPr>
          <p:spPr bwMode="auto">
            <a:xfrm>
              <a:off x="176007" y="1393088"/>
              <a:ext cx="4562407" cy="110613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1400"/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50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NIEM IS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68686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 common vocabulary that enables efficient information exchange across diverse public and private organizations.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78" y="2395092"/>
            <a:ext cx="7891549" cy="290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389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7762" y="246696"/>
            <a:ext cx="8089900" cy="81135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pc="-80" dirty="0"/>
              <a:t>Benefit: Interoperability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6030FC-FB78-5E4D-92EA-5D9433591EA9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00471" y="724421"/>
            <a:ext cx="84255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NIEM provides a consistent starting point for creating information exchanges so that the sender and receiver of information share a common, unambiguous understanding of the meaning of that information. 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dirty="0">
                <a:solidFill>
                  <a:srgbClr val="000000"/>
                </a:solidFill>
              </a:rPr>
              <a:t>This ensures that information is understood and carries the same consistent meaning across various communities, irrespective of technologies, allowing interoperability to occur.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dirty="0">
                <a:solidFill>
                  <a:srgbClr val="000000"/>
                </a:solidFill>
              </a:rPr>
              <a:t>Interoperability is a characteristic of information systems that use NIEM to exchange information—</a:t>
            </a:r>
          </a:p>
          <a:p>
            <a:r>
              <a:rPr lang="en-US" sz="1400" dirty="0">
                <a:solidFill>
                  <a:srgbClr val="000000"/>
                </a:solidFill>
              </a:rPr>
              <a:t>NIEM allows for the quick and easy addition of exchange partners, irrespective of technologies being used.</a:t>
            </a:r>
          </a:p>
          <a:p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Users\yqutub\AppData\Local\Temp\wz10f2\What is NIEM graphic files\blue circle grou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522" y="4043442"/>
            <a:ext cx="2480381" cy="109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yqutub\AppData\Local\Temp\wzf0d5\What is NIEM graphic files\green_circle gro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33" y="2925321"/>
            <a:ext cx="2205642" cy="16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yqutub\AppData\Local\Temp\wz0abb\What is NIEM graphic files\orange circle grou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44" y="3832593"/>
            <a:ext cx="2677855" cy="231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yqutub\AppData\Local\Temp\wzc0e0\What is NIEM graphic files\NIEM data model elements box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404" y="3122015"/>
            <a:ext cx="1585439" cy="18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yqutub\AppData\Local\Temp\wzffb3\What is NIEM graphic files\org A box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6166"/>
            <a:ext cx="1647688" cy="123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qutub\AppData\Local\Temp\wz3978\What is NIEM graphic files\org B box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35" y="4277177"/>
            <a:ext cx="1689723" cy="12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yqutub\AppData\Local\Temp\wzc0a1\What is NIEM graphic files\bottom soften blue circle group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902" y="4250157"/>
            <a:ext cx="2043599" cy="170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yqutub\AppData\Local\Temp\wzf123\What is NIEM graphic files\soften blue circle group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938" y="2792347"/>
            <a:ext cx="1904698" cy="145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yqutub\AppData\Local\Temp\wzbd76\What is NIEM graphic files\NIEM box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360" y="2653668"/>
            <a:ext cx="2084660" cy="138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yqutub\AppData\Local\Temp\wzdb52\What is NIEM graphic files\NIEM box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360" y="4103699"/>
            <a:ext cx="2084660" cy="138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9768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384280" y="3812846"/>
            <a:ext cx="2403547" cy="1327654"/>
            <a:chOff x="3363424" y="4377622"/>
            <a:chExt cx="2403547" cy="1327654"/>
          </a:xfrm>
        </p:grpSpPr>
        <p:sp>
          <p:nvSpPr>
            <p:cNvPr id="25" name="TextBox 24"/>
            <p:cNvSpPr txBox="1"/>
            <p:nvPr/>
          </p:nvSpPr>
          <p:spPr>
            <a:xfrm>
              <a:off x="3363424" y="4939745"/>
              <a:ext cx="2403547" cy="76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50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Implementers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06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NIEM lowers maintenance costs </a:t>
              </a:r>
              <a:b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when compared to legacy formats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33"/>
            <p:cNvSpPr>
              <a:spLocks noChangeAspect="1" noEditPoints="1"/>
            </p:cNvSpPr>
            <p:nvPr/>
          </p:nvSpPr>
          <p:spPr bwMode="auto">
            <a:xfrm>
              <a:off x="4316427" y="4377622"/>
              <a:ext cx="491996" cy="497146"/>
            </a:xfrm>
            <a:custGeom>
              <a:avLst/>
              <a:gdLst>
                <a:gd name="T0" fmla="*/ 423 w 633"/>
                <a:gd name="T1" fmla="*/ 324 h 621"/>
                <a:gd name="T2" fmla="*/ 423 w 633"/>
                <a:gd name="T3" fmla="*/ 324 h 621"/>
                <a:gd name="T4" fmla="*/ 302 w 633"/>
                <a:gd name="T5" fmla="*/ 415 h 621"/>
                <a:gd name="T6" fmla="*/ 209 w 633"/>
                <a:gd name="T7" fmla="*/ 295 h 621"/>
                <a:gd name="T8" fmla="*/ 330 w 633"/>
                <a:gd name="T9" fmla="*/ 205 h 621"/>
                <a:gd name="T10" fmla="*/ 423 w 633"/>
                <a:gd name="T11" fmla="*/ 324 h 621"/>
                <a:gd name="T12" fmla="*/ 604 w 633"/>
                <a:gd name="T13" fmla="*/ 310 h 621"/>
                <a:gd name="T14" fmla="*/ 604 w 633"/>
                <a:gd name="T15" fmla="*/ 310 h 621"/>
                <a:gd name="T16" fmla="*/ 550 w 633"/>
                <a:gd name="T17" fmla="*/ 261 h 621"/>
                <a:gd name="T18" fmla="*/ 562 w 633"/>
                <a:gd name="T19" fmla="*/ 171 h 621"/>
                <a:gd name="T20" fmla="*/ 563 w 633"/>
                <a:gd name="T21" fmla="*/ 170 h 621"/>
                <a:gd name="T22" fmla="*/ 586 w 633"/>
                <a:gd name="T23" fmla="*/ 147 h 621"/>
                <a:gd name="T24" fmla="*/ 547 w 633"/>
                <a:gd name="T25" fmla="*/ 96 h 621"/>
                <a:gd name="T26" fmla="*/ 518 w 633"/>
                <a:gd name="T27" fmla="*/ 111 h 621"/>
                <a:gd name="T28" fmla="*/ 516 w 633"/>
                <a:gd name="T29" fmla="*/ 112 h 621"/>
                <a:gd name="T30" fmla="*/ 398 w 633"/>
                <a:gd name="T31" fmla="*/ 64 h 621"/>
                <a:gd name="T32" fmla="*/ 390 w 633"/>
                <a:gd name="T33" fmla="*/ 35 h 621"/>
                <a:gd name="T34" fmla="*/ 391 w 633"/>
                <a:gd name="T35" fmla="*/ 34 h 621"/>
                <a:gd name="T36" fmla="*/ 390 w 633"/>
                <a:gd name="T37" fmla="*/ 7 h 621"/>
                <a:gd name="T38" fmla="*/ 326 w 633"/>
                <a:gd name="T39" fmla="*/ 0 h 621"/>
                <a:gd name="T40" fmla="*/ 316 w 633"/>
                <a:gd name="T41" fmla="*/ 30 h 621"/>
                <a:gd name="T42" fmla="*/ 316 w 633"/>
                <a:gd name="T43" fmla="*/ 30 h 621"/>
                <a:gd name="T44" fmla="*/ 266 w 633"/>
                <a:gd name="T45" fmla="*/ 80 h 621"/>
                <a:gd name="T46" fmla="*/ 169 w 633"/>
                <a:gd name="T47" fmla="*/ 62 h 621"/>
                <a:gd name="T48" fmla="*/ 167 w 633"/>
                <a:gd name="T49" fmla="*/ 60 h 621"/>
                <a:gd name="T50" fmla="*/ 150 w 633"/>
                <a:gd name="T51" fmla="*/ 45 h 621"/>
                <a:gd name="T52" fmla="*/ 99 w 633"/>
                <a:gd name="T53" fmla="*/ 83 h 621"/>
                <a:gd name="T54" fmla="*/ 114 w 633"/>
                <a:gd name="T55" fmla="*/ 111 h 621"/>
                <a:gd name="T56" fmla="*/ 115 w 633"/>
                <a:gd name="T57" fmla="*/ 114 h 621"/>
                <a:gd name="T58" fmla="*/ 66 w 633"/>
                <a:gd name="T59" fmla="*/ 230 h 621"/>
                <a:gd name="T60" fmla="*/ 29 w 633"/>
                <a:gd name="T61" fmla="*/ 237 h 621"/>
                <a:gd name="T62" fmla="*/ 8 w 633"/>
                <a:gd name="T63" fmla="*/ 237 h 621"/>
                <a:gd name="T64" fmla="*/ 0 w 633"/>
                <a:gd name="T65" fmla="*/ 300 h 621"/>
                <a:gd name="T66" fmla="*/ 26 w 633"/>
                <a:gd name="T67" fmla="*/ 308 h 621"/>
                <a:gd name="T68" fmla="*/ 82 w 633"/>
                <a:gd name="T69" fmla="*/ 359 h 621"/>
                <a:gd name="T70" fmla="*/ 66 w 633"/>
                <a:gd name="T71" fmla="*/ 453 h 621"/>
                <a:gd name="T72" fmla="*/ 46 w 633"/>
                <a:gd name="T73" fmla="*/ 472 h 621"/>
                <a:gd name="T74" fmla="*/ 86 w 633"/>
                <a:gd name="T75" fmla="*/ 523 h 621"/>
                <a:gd name="T76" fmla="*/ 108 w 633"/>
                <a:gd name="T77" fmla="*/ 511 h 621"/>
                <a:gd name="T78" fmla="*/ 109 w 633"/>
                <a:gd name="T79" fmla="*/ 510 h 621"/>
                <a:gd name="T80" fmla="*/ 117 w 633"/>
                <a:gd name="T81" fmla="*/ 507 h 621"/>
                <a:gd name="T82" fmla="*/ 235 w 633"/>
                <a:gd name="T83" fmla="*/ 555 h 621"/>
                <a:gd name="T84" fmla="*/ 242 w 633"/>
                <a:gd name="T85" fmla="*/ 588 h 621"/>
                <a:gd name="T86" fmla="*/ 242 w 633"/>
                <a:gd name="T87" fmla="*/ 588 h 621"/>
                <a:gd name="T88" fmla="*/ 243 w 633"/>
                <a:gd name="T89" fmla="*/ 612 h 621"/>
                <a:gd name="T90" fmla="*/ 307 w 633"/>
                <a:gd name="T91" fmla="*/ 621 h 621"/>
                <a:gd name="T92" fmla="*/ 315 w 633"/>
                <a:gd name="T93" fmla="*/ 596 h 621"/>
                <a:gd name="T94" fmla="*/ 366 w 633"/>
                <a:gd name="T95" fmla="*/ 540 h 621"/>
                <a:gd name="T96" fmla="*/ 461 w 633"/>
                <a:gd name="T97" fmla="*/ 554 h 621"/>
                <a:gd name="T98" fmla="*/ 482 w 633"/>
                <a:gd name="T99" fmla="*/ 574 h 621"/>
                <a:gd name="T100" fmla="*/ 533 w 633"/>
                <a:gd name="T101" fmla="*/ 536 h 621"/>
                <a:gd name="T102" fmla="*/ 518 w 633"/>
                <a:gd name="T103" fmla="*/ 507 h 621"/>
                <a:gd name="T104" fmla="*/ 517 w 633"/>
                <a:gd name="T105" fmla="*/ 506 h 621"/>
                <a:gd name="T106" fmla="*/ 566 w 633"/>
                <a:gd name="T107" fmla="*/ 389 h 621"/>
                <a:gd name="T108" fmla="*/ 598 w 633"/>
                <a:gd name="T109" fmla="*/ 383 h 621"/>
                <a:gd name="T110" fmla="*/ 624 w 633"/>
                <a:gd name="T111" fmla="*/ 382 h 621"/>
                <a:gd name="T112" fmla="*/ 633 w 633"/>
                <a:gd name="T113" fmla="*/ 319 h 621"/>
                <a:gd name="T114" fmla="*/ 604 w 633"/>
                <a:gd name="T115" fmla="*/ 31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3" h="621">
                  <a:moveTo>
                    <a:pt x="423" y="324"/>
                  </a:moveTo>
                  <a:lnTo>
                    <a:pt x="423" y="324"/>
                  </a:lnTo>
                  <a:cubicBezTo>
                    <a:pt x="415" y="382"/>
                    <a:pt x="361" y="422"/>
                    <a:pt x="302" y="415"/>
                  </a:cubicBezTo>
                  <a:cubicBezTo>
                    <a:pt x="243" y="407"/>
                    <a:pt x="201" y="353"/>
                    <a:pt x="209" y="295"/>
                  </a:cubicBezTo>
                  <a:cubicBezTo>
                    <a:pt x="217" y="237"/>
                    <a:pt x="271" y="197"/>
                    <a:pt x="330" y="205"/>
                  </a:cubicBezTo>
                  <a:cubicBezTo>
                    <a:pt x="389" y="212"/>
                    <a:pt x="431" y="266"/>
                    <a:pt x="423" y="324"/>
                  </a:cubicBezTo>
                  <a:close/>
                  <a:moveTo>
                    <a:pt x="604" y="310"/>
                  </a:moveTo>
                  <a:lnTo>
                    <a:pt x="604" y="310"/>
                  </a:lnTo>
                  <a:cubicBezTo>
                    <a:pt x="580" y="302"/>
                    <a:pt x="560" y="285"/>
                    <a:pt x="550" y="261"/>
                  </a:cubicBezTo>
                  <a:cubicBezTo>
                    <a:pt x="537" y="230"/>
                    <a:pt x="543" y="196"/>
                    <a:pt x="562" y="171"/>
                  </a:cubicBezTo>
                  <a:lnTo>
                    <a:pt x="563" y="170"/>
                  </a:lnTo>
                  <a:lnTo>
                    <a:pt x="586" y="147"/>
                  </a:lnTo>
                  <a:lnTo>
                    <a:pt x="547" y="96"/>
                  </a:lnTo>
                  <a:lnTo>
                    <a:pt x="518" y="111"/>
                  </a:lnTo>
                  <a:lnTo>
                    <a:pt x="516" y="112"/>
                  </a:lnTo>
                  <a:cubicBezTo>
                    <a:pt x="470" y="131"/>
                    <a:pt x="417" y="109"/>
                    <a:pt x="398" y="64"/>
                  </a:cubicBezTo>
                  <a:cubicBezTo>
                    <a:pt x="394" y="55"/>
                    <a:pt x="391" y="45"/>
                    <a:pt x="390" y="35"/>
                  </a:cubicBezTo>
                  <a:lnTo>
                    <a:pt x="391" y="34"/>
                  </a:lnTo>
                  <a:lnTo>
                    <a:pt x="390" y="7"/>
                  </a:lnTo>
                  <a:lnTo>
                    <a:pt x="326" y="0"/>
                  </a:lnTo>
                  <a:lnTo>
                    <a:pt x="316" y="30"/>
                  </a:lnTo>
                  <a:lnTo>
                    <a:pt x="316" y="30"/>
                  </a:lnTo>
                  <a:cubicBezTo>
                    <a:pt x="307" y="52"/>
                    <a:pt x="290" y="70"/>
                    <a:pt x="266" y="80"/>
                  </a:cubicBezTo>
                  <a:cubicBezTo>
                    <a:pt x="232" y="94"/>
                    <a:pt x="194" y="86"/>
                    <a:pt x="169" y="62"/>
                  </a:cubicBezTo>
                  <a:lnTo>
                    <a:pt x="167" y="60"/>
                  </a:lnTo>
                  <a:lnTo>
                    <a:pt x="150" y="45"/>
                  </a:lnTo>
                  <a:lnTo>
                    <a:pt x="99" y="83"/>
                  </a:lnTo>
                  <a:lnTo>
                    <a:pt x="114" y="111"/>
                  </a:lnTo>
                  <a:lnTo>
                    <a:pt x="115" y="114"/>
                  </a:lnTo>
                  <a:cubicBezTo>
                    <a:pt x="134" y="159"/>
                    <a:pt x="113" y="211"/>
                    <a:pt x="66" y="230"/>
                  </a:cubicBezTo>
                  <a:cubicBezTo>
                    <a:pt x="54" y="235"/>
                    <a:pt x="43" y="236"/>
                    <a:pt x="29" y="237"/>
                  </a:cubicBezTo>
                  <a:lnTo>
                    <a:pt x="8" y="237"/>
                  </a:lnTo>
                  <a:lnTo>
                    <a:pt x="0" y="300"/>
                  </a:lnTo>
                  <a:lnTo>
                    <a:pt x="26" y="308"/>
                  </a:lnTo>
                  <a:cubicBezTo>
                    <a:pt x="51" y="316"/>
                    <a:pt x="71" y="334"/>
                    <a:pt x="82" y="359"/>
                  </a:cubicBezTo>
                  <a:cubicBezTo>
                    <a:pt x="96" y="392"/>
                    <a:pt x="89" y="428"/>
                    <a:pt x="66" y="453"/>
                  </a:cubicBezTo>
                  <a:lnTo>
                    <a:pt x="46" y="472"/>
                  </a:lnTo>
                  <a:lnTo>
                    <a:pt x="86" y="523"/>
                  </a:lnTo>
                  <a:lnTo>
                    <a:pt x="108" y="511"/>
                  </a:lnTo>
                  <a:lnTo>
                    <a:pt x="109" y="510"/>
                  </a:lnTo>
                  <a:cubicBezTo>
                    <a:pt x="114" y="508"/>
                    <a:pt x="112" y="509"/>
                    <a:pt x="117" y="507"/>
                  </a:cubicBezTo>
                  <a:cubicBezTo>
                    <a:pt x="163" y="488"/>
                    <a:pt x="216" y="509"/>
                    <a:pt x="235" y="555"/>
                  </a:cubicBezTo>
                  <a:cubicBezTo>
                    <a:pt x="240" y="566"/>
                    <a:pt x="242" y="577"/>
                    <a:pt x="242" y="588"/>
                  </a:cubicBezTo>
                  <a:lnTo>
                    <a:pt x="242" y="588"/>
                  </a:lnTo>
                  <a:lnTo>
                    <a:pt x="243" y="612"/>
                  </a:lnTo>
                  <a:lnTo>
                    <a:pt x="307" y="621"/>
                  </a:lnTo>
                  <a:lnTo>
                    <a:pt x="315" y="596"/>
                  </a:lnTo>
                  <a:cubicBezTo>
                    <a:pt x="322" y="572"/>
                    <a:pt x="340" y="550"/>
                    <a:pt x="366" y="540"/>
                  </a:cubicBezTo>
                  <a:cubicBezTo>
                    <a:pt x="399" y="526"/>
                    <a:pt x="435" y="533"/>
                    <a:pt x="461" y="554"/>
                  </a:cubicBezTo>
                  <a:lnTo>
                    <a:pt x="482" y="574"/>
                  </a:lnTo>
                  <a:lnTo>
                    <a:pt x="533" y="536"/>
                  </a:lnTo>
                  <a:lnTo>
                    <a:pt x="518" y="507"/>
                  </a:lnTo>
                  <a:lnTo>
                    <a:pt x="517" y="506"/>
                  </a:lnTo>
                  <a:cubicBezTo>
                    <a:pt x="498" y="460"/>
                    <a:pt x="520" y="408"/>
                    <a:pt x="566" y="389"/>
                  </a:cubicBezTo>
                  <a:cubicBezTo>
                    <a:pt x="576" y="385"/>
                    <a:pt x="587" y="383"/>
                    <a:pt x="598" y="383"/>
                  </a:cubicBezTo>
                  <a:lnTo>
                    <a:pt x="624" y="382"/>
                  </a:lnTo>
                  <a:lnTo>
                    <a:pt x="633" y="319"/>
                  </a:lnTo>
                  <a:lnTo>
                    <a:pt x="604" y="310"/>
                  </a:lnTo>
                  <a:close/>
                </a:path>
              </a:pathLst>
            </a:custGeom>
            <a:solidFill>
              <a:srgbClr val="00506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89730" y="1618976"/>
            <a:ext cx="2403547" cy="1330047"/>
            <a:chOff x="602357" y="1964457"/>
            <a:chExt cx="2403547" cy="1330047"/>
          </a:xfrm>
        </p:grpSpPr>
        <p:grpSp>
          <p:nvGrpSpPr>
            <p:cNvPr id="4" name="Group 37"/>
            <p:cNvGrpSpPr>
              <a:grpSpLocks noChangeAspect="1"/>
            </p:cNvGrpSpPr>
            <p:nvPr/>
          </p:nvGrpSpPr>
          <p:grpSpPr bwMode="auto">
            <a:xfrm>
              <a:off x="1521039" y="1964457"/>
              <a:ext cx="552129" cy="509016"/>
              <a:chOff x="3823" y="1800"/>
              <a:chExt cx="397" cy="366"/>
            </a:xfrm>
            <a:solidFill>
              <a:schemeClr val="tx2"/>
            </a:solidFill>
          </p:grpSpPr>
          <p:sp>
            <p:nvSpPr>
              <p:cNvPr id="5" name="Freeform 38"/>
              <p:cNvSpPr>
                <a:spLocks/>
              </p:cNvSpPr>
              <p:nvPr/>
            </p:nvSpPr>
            <p:spPr bwMode="auto">
              <a:xfrm>
                <a:off x="3826" y="2022"/>
                <a:ext cx="390" cy="144"/>
              </a:xfrm>
              <a:custGeom>
                <a:avLst/>
                <a:gdLst>
                  <a:gd name="T0" fmla="*/ 579 w 640"/>
                  <a:gd name="T1" fmla="*/ 38 h 234"/>
                  <a:gd name="T2" fmla="*/ 579 w 640"/>
                  <a:gd name="T3" fmla="*/ 38 h 234"/>
                  <a:gd name="T4" fmla="*/ 354 w 640"/>
                  <a:gd name="T5" fmla="*/ 38 h 234"/>
                  <a:gd name="T6" fmla="*/ 354 w 640"/>
                  <a:gd name="T7" fmla="*/ 73 h 234"/>
                  <a:gd name="T8" fmla="*/ 349 w 640"/>
                  <a:gd name="T9" fmla="*/ 78 h 234"/>
                  <a:gd name="T10" fmla="*/ 292 w 640"/>
                  <a:gd name="T11" fmla="*/ 78 h 234"/>
                  <a:gd name="T12" fmla="*/ 287 w 640"/>
                  <a:gd name="T13" fmla="*/ 73 h 234"/>
                  <a:gd name="T14" fmla="*/ 287 w 640"/>
                  <a:gd name="T15" fmla="*/ 38 h 234"/>
                  <a:gd name="T16" fmla="*/ 62 w 640"/>
                  <a:gd name="T17" fmla="*/ 38 h 234"/>
                  <a:gd name="T18" fmla="*/ 18 w 640"/>
                  <a:gd name="T19" fmla="*/ 21 h 234"/>
                  <a:gd name="T20" fmla="*/ 0 w 640"/>
                  <a:gd name="T21" fmla="*/ 0 h 234"/>
                  <a:gd name="T22" fmla="*/ 0 w 640"/>
                  <a:gd name="T23" fmla="*/ 216 h 234"/>
                  <a:gd name="T24" fmla="*/ 18 w 640"/>
                  <a:gd name="T25" fmla="*/ 234 h 234"/>
                  <a:gd name="T26" fmla="*/ 622 w 640"/>
                  <a:gd name="T27" fmla="*/ 234 h 234"/>
                  <a:gd name="T28" fmla="*/ 640 w 640"/>
                  <a:gd name="T29" fmla="*/ 216 h 234"/>
                  <a:gd name="T30" fmla="*/ 640 w 640"/>
                  <a:gd name="T31" fmla="*/ 2 h 234"/>
                  <a:gd name="T32" fmla="*/ 624 w 640"/>
                  <a:gd name="T33" fmla="*/ 23 h 234"/>
                  <a:gd name="T34" fmla="*/ 579 w 640"/>
                  <a:gd name="T35" fmla="*/ 38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0" h="234">
                    <a:moveTo>
                      <a:pt x="579" y="38"/>
                    </a:moveTo>
                    <a:lnTo>
                      <a:pt x="579" y="38"/>
                    </a:lnTo>
                    <a:lnTo>
                      <a:pt x="354" y="38"/>
                    </a:lnTo>
                    <a:lnTo>
                      <a:pt x="354" y="73"/>
                    </a:lnTo>
                    <a:cubicBezTo>
                      <a:pt x="354" y="75"/>
                      <a:pt x="351" y="78"/>
                      <a:pt x="349" y="78"/>
                    </a:cubicBezTo>
                    <a:lnTo>
                      <a:pt x="292" y="78"/>
                    </a:lnTo>
                    <a:cubicBezTo>
                      <a:pt x="289" y="78"/>
                      <a:pt x="287" y="75"/>
                      <a:pt x="287" y="73"/>
                    </a:cubicBezTo>
                    <a:lnTo>
                      <a:pt x="287" y="38"/>
                    </a:lnTo>
                    <a:lnTo>
                      <a:pt x="62" y="38"/>
                    </a:lnTo>
                    <a:cubicBezTo>
                      <a:pt x="46" y="37"/>
                      <a:pt x="27" y="34"/>
                      <a:pt x="18" y="21"/>
                    </a:cubicBezTo>
                    <a:lnTo>
                      <a:pt x="0" y="0"/>
                    </a:lnTo>
                    <a:lnTo>
                      <a:pt x="0" y="216"/>
                    </a:lnTo>
                    <a:cubicBezTo>
                      <a:pt x="0" y="225"/>
                      <a:pt x="8" y="234"/>
                      <a:pt x="18" y="234"/>
                    </a:cubicBezTo>
                    <a:lnTo>
                      <a:pt x="622" y="234"/>
                    </a:lnTo>
                    <a:cubicBezTo>
                      <a:pt x="632" y="234"/>
                      <a:pt x="640" y="225"/>
                      <a:pt x="640" y="216"/>
                    </a:cubicBezTo>
                    <a:lnTo>
                      <a:pt x="640" y="2"/>
                    </a:lnTo>
                    <a:lnTo>
                      <a:pt x="624" y="23"/>
                    </a:lnTo>
                    <a:cubicBezTo>
                      <a:pt x="614" y="36"/>
                      <a:pt x="596" y="37"/>
                      <a:pt x="579" y="38"/>
                    </a:cubicBezTo>
                    <a:close/>
                  </a:path>
                </a:pathLst>
              </a:custGeom>
              <a:solidFill>
                <a:srgbClr val="0050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B8B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" name="Freeform 39"/>
              <p:cNvSpPr>
                <a:spLocks/>
              </p:cNvSpPr>
              <p:nvPr/>
            </p:nvSpPr>
            <p:spPr bwMode="auto">
              <a:xfrm>
                <a:off x="3949" y="1800"/>
                <a:ext cx="147" cy="44"/>
              </a:xfrm>
              <a:custGeom>
                <a:avLst/>
                <a:gdLst>
                  <a:gd name="T0" fmla="*/ 42 w 241"/>
                  <a:gd name="T1" fmla="*/ 37 h 71"/>
                  <a:gd name="T2" fmla="*/ 42 w 241"/>
                  <a:gd name="T3" fmla="*/ 37 h 71"/>
                  <a:gd name="T4" fmla="*/ 43 w 241"/>
                  <a:gd name="T5" fmla="*/ 34 h 71"/>
                  <a:gd name="T6" fmla="*/ 200 w 241"/>
                  <a:gd name="T7" fmla="*/ 34 h 71"/>
                  <a:gd name="T8" fmla="*/ 201 w 241"/>
                  <a:gd name="T9" fmla="*/ 36 h 71"/>
                  <a:gd name="T10" fmla="*/ 206 w 241"/>
                  <a:gd name="T11" fmla="*/ 71 h 71"/>
                  <a:gd name="T12" fmla="*/ 241 w 241"/>
                  <a:gd name="T13" fmla="*/ 71 h 71"/>
                  <a:gd name="T14" fmla="*/ 235 w 241"/>
                  <a:gd name="T15" fmla="*/ 31 h 71"/>
                  <a:gd name="T16" fmla="*/ 202 w 241"/>
                  <a:gd name="T17" fmla="*/ 0 h 71"/>
                  <a:gd name="T18" fmla="*/ 42 w 241"/>
                  <a:gd name="T19" fmla="*/ 0 h 71"/>
                  <a:gd name="T20" fmla="*/ 8 w 241"/>
                  <a:gd name="T21" fmla="*/ 30 h 71"/>
                  <a:gd name="T22" fmla="*/ 0 w 241"/>
                  <a:gd name="T23" fmla="*/ 71 h 71"/>
                  <a:gd name="T24" fmla="*/ 35 w 241"/>
                  <a:gd name="T25" fmla="*/ 71 h 71"/>
                  <a:gd name="T26" fmla="*/ 42 w 241"/>
                  <a:gd name="T27" fmla="*/ 3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1" h="71">
                    <a:moveTo>
                      <a:pt x="42" y="37"/>
                    </a:moveTo>
                    <a:lnTo>
                      <a:pt x="42" y="37"/>
                    </a:lnTo>
                    <a:cubicBezTo>
                      <a:pt x="42" y="36"/>
                      <a:pt x="43" y="35"/>
                      <a:pt x="43" y="34"/>
                    </a:cubicBezTo>
                    <a:lnTo>
                      <a:pt x="200" y="34"/>
                    </a:lnTo>
                    <a:cubicBezTo>
                      <a:pt x="200" y="35"/>
                      <a:pt x="201" y="35"/>
                      <a:pt x="201" y="36"/>
                    </a:cubicBezTo>
                    <a:lnTo>
                      <a:pt x="206" y="71"/>
                    </a:lnTo>
                    <a:lnTo>
                      <a:pt x="241" y="71"/>
                    </a:lnTo>
                    <a:lnTo>
                      <a:pt x="235" y="31"/>
                    </a:lnTo>
                    <a:cubicBezTo>
                      <a:pt x="232" y="15"/>
                      <a:pt x="221" y="0"/>
                      <a:pt x="202" y="0"/>
                    </a:cubicBezTo>
                    <a:lnTo>
                      <a:pt x="42" y="0"/>
                    </a:lnTo>
                    <a:cubicBezTo>
                      <a:pt x="22" y="0"/>
                      <a:pt x="11" y="14"/>
                      <a:pt x="8" y="30"/>
                    </a:cubicBezTo>
                    <a:lnTo>
                      <a:pt x="0" y="71"/>
                    </a:lnTo>
                    <a:lnTo>
                      <a:pt x="35" y="71"/>
                    </a:lnTo>
                    <a:lnTo>
                      <a:pt x="42" y="3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B8B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" name="Freeform 40"/>
              <p:cNvSpPr>
                <a:spLocks/>
              </p:cNvSpPr>
              <p:nvPr/>
            </p:nvSpPr>
            <p:spPr bwMode="auto">
              <a:xfrm>
                <a:off x="3823" y="1860"/>
                <a:ext cx="397" cy="169"/>
              </a:xfrm>
              <a:custGeom>
                <a:avLst/>
                <a:gdLst>
                  <a:gd name="T0" fmla="*/ 633 w 651"/>
                  <a:gd name="T1" fmla="*/ 0 h 274"/>
                  <a:gd name="T2" fmla="*/ 633 w 651"/>
                  <a:gd name="T3" fmla="*/ 0 h 274"/>
                  <a:gd name="T4" fmla="*/ 18 w 651"/>
                  <a:gd name="T5" fmla="*/ 0 h 274"/>
                  <a:gd name="T6" fmla="*/ 0 w 651"/>
                  <a:gd name="T7" fmla="*/ 18 h 274"/>
                  <a:gd name="T8" fmla="*/ 0 w 651"/>
                  <a:gd name="T9" fmla="*/ 187 h 274"/>
                  <a:gd name="T10" fmla="*/ 13 w 651"/>
                  <a:gd name="T11" fmla="*/ 228 h 274"/>
                  <a:gd name="T12" fmla="*/ 33 w 651"/>
                  <a:gd name="T13" fmla="*/ 257 h 274"/>
                  <a:gd name="T14" fmla="*/ 67 w 651"/>
                  <a:gd name="T15" fmla="*/ 274 h 274"/>
                  <a:gd name="T16" fmla="*/ 584 w 651"/>
                  <a:gd name="T17" fmla="*/ 274 h 274"/>
                  <a:gd name="T18" fmla="*/ 618 w 651"/>
                  <a:gd name="T19" fmla="*/ 257 h 274"/>
                  <a:gd name="T20" fmla="*/ 638 w 651"/>
                  <a:gd name="T21" fmla="*/ 228 h 274"/>
                  <a:gd name="T22" fmla="*/ 651 w 651"/>
                  <a:gd name="T23" fmla="*/ 187 h 274"/>
                  <a:gd name="T24" fmla="*/ 651 w 651"/>
                  <a:gd name="T25" fmla="*/ 18 h 274"/>
                  <a:gd name="T26" fmla="*/ 633 w 651"/>
                  <a:gd name="T27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51" h="274">
                    <a:moveTo>
                      <a:pt x="633" y="0"/>
                    </a:moveTo>
                    <a:lnTo>
                      <a:pt x="633" y="0"/>
                    </a:lnTo>
                    <a:lnTo>
                      <a:pt x="18" y="0"/>
                    </a:lnTo>
                    <a:cubicBezTo>
                      <a:pt x="8" y="0"/>
                      <a:pt x="0" y="8"/>
                      <a:pt x="0" y="18"/>
                    </a:cubicBezTo>
                    <a:lnTo>
                      <a:pt x="0" y="187"/>
                    </a:lnTo>
                    <a:cubicBezTo>
                      <a:pt x="0" y="199"/>
                      <a:pt x="8" y="220"/>
                      <a:pt x="13" y="228"/>
                    </a:cubicBezTo>
                    <a:cubicBezTo>
                      <a:pt x="18" y="236"/>
                      <a:pt x="26" y="251"/>
                      <a:pt x="33" y="257"/>
                    </a:cubicBezTo>
                    <a:cubicBezTo>
                      <a:pt x="40" y="262"/>
                      <a:pt x="56" y="274"/>
                      <a:pt x="67" y="274"/>
                    </a:cubicBezTo>
                    <a:lnTo>
                      <a:pt x="584" y="274"/>
                    </a:lnTo>
                    <a:cubicBezTo>
                      <a:pt x="595" y="274"/>
                      <a:pt x="611" y="264"/>
                      <a:pt x="618" y="257"/>
                    </a:cubicBezTo>
                    <a:cubicBezTo>
                      <a:pt x="624" y="250"/>
                      <a:pt x="634" y="236"/>
                      <a:pt x="638" y="228"/>
                    </a:cubicBezTo>
                    <a:cubicBezTo>
                      <a:pt x="642" y="220"/>
                      <a:pt x="651" y="199"/>
                      <a:pt x="651" y="187"/>
                    </a:cubicBezTo>
                    <a:lnTo>
                      <a:pt x="651" y="18"/>
                    </a:lnTo>
                    <a:cubicBezTo>
                      <a:pt x="651" y="8"/>
                      <a:pt x="643" y="0"/>
                      <a:pt x="633" y="0"/>
                    </a:cubicBezTo>
                    <a:close/>
                  </a:path>
                </a:pathLst>
              </a:custGeom>
              <a:solidFill>
                <a:srgbClr val="0050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B8B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02357" y="2528973"/>
              <a:ext cx="2403547" cy="76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50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Senior Leaderes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06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NIEM minimizes the time-to-market while allowing 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maximum flexibility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89679" y="1618976"/>
            <a:ext cx="2403547" cy="1563543"/>
            <a:chOff x="3363424" y="2043458"/>
            <a:chExt cx="2403547" cy="1563543"/>
          </a:xfrm>
        </p:grpSpPr>
        <p:sp>
          <p:nvSpPr>
            <p:cNvPr id="8" name="Freeform 9"/>
            <p:cNvSpPr>
              <a:spLocks noChangeAspect="1" noEditPoints="1"/>
            </p:cNvSpPr>
            <p:nvPr/>
          </p:nvSpPr>
          <p:spPr bwMode="auto">
            <a:xfrm>
              <a:off x="4306658" y="2043458"/>
              <a:ext cx="587598" cy="554674"/>
            </a:xfrm>
            <a:custGeom>
              <a:avLst/>
              <a:gdLst>
                <a:gd name="T0" fmla="*/ 31 w 102"/>
                <a:gd name="T1" fmla="*/ 0 h 96"/>
                <a:gd name="T2" fmla="*/ 27 w 102"/>
                <a:gd name="T3" fmla="*/ 17 h 96"/>
                <a:gd name="T4" fmla="*/ 53 w 102"/>
                <a:gd name="T5" fmla="*/ 21 h 96"/>
                <a:gd name="T6" fmla="*/ 56 w 102"/>
                <a:gd name="T7" fmla="*/ 3 h 96"/>
                <a:gd name="T8" fmla="*/ 47 w 102"/>
                <a:gd name="T9" fmla="*/ 12 h 96"/>
                <a:gd name="T10" fmla="*/ 31 w 102"/>
                <a:gd name="T11" fmla="*/ 7 h 96"/>
                <a:gd name="T12" fmla="*/ 49 w 102"/>
                <a:gd name="T13" fmla="*/ 3 h 96"/>
                <a:gd name="T14" fmla="*/ 47 w 102"/>
                <a:gd name="T15" fmla="*/ 12 h 96"/>
                <a:gd name="T16" fmla="*/ 56 w 102"/>
                <a:gd name="T17" fmla="*/ 32 h 96"/>
                <a:gd name="T18" fmla="*/ 7 w 102"/>
                <a:gd name="T19" fmla="*/ 30 h 96"/>
                <a:gd name="T20" fmla="*/ 8 w 102"/>
                <a:gd name="T21" fmla="*/ 29 h 96"/>
                <a:gd name="T22" fmla="*/ 56 w 102"/>
                <a:gd name="T23" fmla="*/ 30 h 96"/>
                <a:gd name="T24" fmla="*/ 47 w 102"/>
                <a:gd name="T25" fmla="*/ 44 h 96"/>
                <a:gd name="T26" fmla="*/ 7 w 102"/>
                <a:gd name="T27" fmla="*/ 42 h 96"/>
                <a:gd name="T28" fmla="*/ 8 w 102"/>
                <a:gd name="T29" fmla="*/ 41 h 96"/>
                <a:gd name="T30" fmla="*/ 49 w 102"/>
                <a:gd name="T31" fmla="*/ 42 h 96"/>
                <a:gd name="T32" fmla="*/ 40 w 102"/>
                <a:gd name="T33" fmla="*/ 56 h 96"/>
                <a:gd name="T34" fmla="*/ 7 w 102"/>
                <a:gd name="T35" fmla="*/ 54 h 96"/>
                <a:gd name="T36" fmla="*/ 8 w 102"/>
                <a:gd name="T37" fmla="*/ 53 h 96"/>
                <a:gd name="T38" fmla="*/ 41 w 102"/>
                <a:gd name="T39" fmla="*/ 54 h 96"/>
                <a:gd name="T40" fmla="*/ 36 w 102"/>
                <a:gd name="T41" fmla="*/ 84 h 96"/>
                <a:gd name="T42" fmla="*/ 7 w 102"/>
                <a:gd name="T43" fmla="*/ 78 h 96"/>
                <a:gd name="T44" fmla="*/ 14 w 102"/>
                <a:gd name="T45" fmla="*/ 72 h 96"/>
                <a:gd name="T46" fmla="*/ 43 w 102"/>
                <a:gd name="T47" fmla="*/ 78 h 96"/>
                <a:gd name="T48" fmla="*/ 78 w 102"/>
                <a:gd name="T49" fmla="*/ 11 h 96"/>
                <a:gd name="T50" fmla="*/ 59 w 102"/>
                <a:gd name="T51" fmla="*/ 8 h 96"/>
                <a:gd name="T52" fmla="*/ 84 w 102"/>
                <a:gd name="T53" fmla="*/ 13 h 96"/>
                <a:gd name="T54" fmla="*/ 82 w 102"/>
                <a:gd name="T55" fmla="*/ 41 h 96"/>
                <a:gd name="T56" fmla="*/ 80 w 102"/>
                <a:gd name="T57" fmla="*/ 13 h 96"/>
                <a:gd name="T58" fmla="*/ 84 w 102"/>
                <a:gd name="T59" fmla="*/ 86 h 96"/>
                <a:gd name="T60" fmla="*/ 78 w 102"/>
                <a:gd name="T61" fmla="*/ 96 h 96"/>
                <a:gd name="T62" fmla="*/ 0 w 102"/>
                <a:gd name="T63" fmla="*/ 91 h 96"/>
                <a:gd name="T64" fmla="*/ 5 w 102"/>
                <a:gd name="T65" fmla="*/ 8 h 96"/>
                <a:gd name="T66" fmla="*/ 24 w 102"/>
                <a:gd name="T67" fmla="*/ 11 h 96"/>
                <a:gd name="T68" fmla="*/ 4 w 102"/>
                <a:gd name="T69" fmla="*/ 13 h 96"/>
                <a:gd name="T70" fmla="*/ 5 w 102"/>
                <a:gd name="T71" fmla="*/ 92 h 96"/>
                <a:gd name="T72" fmla="*/ 80 w 102"/>
                <a:gd name="T73" fmla="*/ 91 h 96"/>
                <a:gd name="T74" fmla="*/ 82 w 102"/>
                <a:gd name="T75" fmla="*/ 86 h 96"/>
                <a:gd name="T76" fmla="*/ 61 w 102"/>
                <a:gd name="T77" fmla="*/ 64 h 96"/>
                <a:gd name="T78" fmla="*/ 102 w 102"/>
                <a:gd name="T79" fmla="*/ 64 h 96"/>
                <a:gd name="T80" fmla="*/ 96 w 102"/>
                <a:gd name="T81" fmla="*/ 58 h 96"/>
                <a:gd name="T82" fmla="*/ 78 w 102"/>
                <a:gd name="T83" fmla="*/ 75 h 96"/>
                <a:gd name="T84" fmla="*/ 76 w 102"/>
                <a:gd name="T85" fmla="*/ 75 h 96"/>
                <a:gd name="T86" fmla="*/ 68 w 102"/>
                <a:gd name="T87" fmla="*/ 64 h 96"/>
                <a:gd name="T88" fmla="*/ 77 w 102"/>
                <a:gd name="T89" fmla="*/ 71 h 96"/>
                <a:gd name="T90" fmla="*/ 96 w 102"/>
                <a:gd name="T91" fmla="*/ 5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" h="96">
                  <a:moveTo>
                    <a:pt x="53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7" y="2"/>
                    <a:pt x="27" y="3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9"/>
                    <a:pt x="29" y="21"/>
                    <a:pt x="31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5" y="21"/>
                    <a:pt x="56" y="19"/>
                    <a:pt x="56" y="17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2"/>
                    <a:pt x="55" y="0"/>
                    <a:pt x="53" y="0"/>
                  </a:cubicBezTo>
                  <a:close/>
                  <a:moveTo>
                    <a:pt x="47" y="12"/>
                  </a:moveTo>
                  <a:cubicBezTo>
                    <a:pt x="37" y="12"/>
                    <a:pt x="37" y="12"/>
                    <a:pt x="37" y="12"/>
                  </a:cubicBezTo>
                  <a:cubicBezTo>
                    <a:pt x="36" y="12"/>
                    <a:pt x="31" y="9"/>
                    <a:pt x="31" y="7"/>
                  </a:cubicBezTo>
                  <a:cubicBezTo>
                    <a:pt x="31" y="5"/>
                    <a:pt x="33" y="3"/>
                    <a:pt x="35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0" y="3"/>
                    <a:pt x="52" y="5"/>
                    <a:pt x="52" y="7"/>
                  </a:cubicBezTo>
                  <a:cubicBezTo>
                    <a:pt x="52" y="9"/>
                    <a:pt x="48" y="12"/>
                    <a:pt x="47" y="12"/>
                  </a:cubicBezTo>
                  <a:close/>
                  <a:moveTo>
                    <a:pt x="56" y="30"/>
                  </a:moveTo>
                  <a:cubicBezTo>
                    <a:pt x="56" y="31"/>
                    <a:pt x="56" y="32"/>
                    <a:pt x="56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7" y="31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9"/>
                    <a:pt x="8" y="29"/>
                    <a:pt x="8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30"/>
                  </a:cubicBezTo>
                  <a:close/>
                  <a:moveTo>
                    <a:pt x="49" y="42"/>
                  </a:moveTo>
                  <a:cubicBezTo>
                    <a:pt x="49" y="43"/>
                    <a:pt x="48" y="44"/>
                    <a:pt x="47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7" y="43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1"/>
                    <a:pt x="8" y="41"/>
                    <a:pt x="8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8" y="41"/>
                    <a:pt x="49" y="41"/>
                    <a:pt x="49" y="42"/>
                  </a:cubicBezTo>
                  <a:close/>
                  <a:moveTo>
                    <a:pt x="41" y="54"/>
                  </a:moveTo>
                  <a:cubicBezTo>
                    <a:pt x="41" y="55"/>
                    <a:pt x="40" y="56"/>
                    <a:pt x="40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6"/>
                    <a:pt x="7" y="55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3"/>
                    <a:pt x="41" y="53"/>
                    <a:pt x="41" y="54"/>
                  </a:cubicBezTo>
                  <a:close/>
                  <a:moveTo>
                    <a:pt x="43" y="78"/>
                  </a:moveTo>
                  <a:cubicBezTo>
                    <a:pt x="43" y="82"/>
                    <a:pt x="39" y="84"/>
                    <a:pt x="36" y="84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0" y="84"/>
                    <a:pt x="7" y="82"/>
                    <a:pt x="7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7" y="75"/>
                    <a:pt x="10" y="72"/>
                    <a:pt x="14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9" y="72"/>
                    <a:pt x="43" y="75"/>
                    <a:pt x="43" y="78"/>
                  </a:cubicBezTo>
                  <a:close/>
                  <a:moveTo>
                    <a:pt x="80" y="13"/>
                  </a:moveTo>
                  <a:cubicBezTo>
                    <a:pt x="80" y="12"/>
                    <a:pt x="79" y="11"/>
                    <a:pt x="78" y="11"/>
                  </a:cubicBezTo>
                  <a:cubicBezTo>
                    <a:pt x="78" y="11"/>
                    <a:pt x="78" y="11"/>
                    <a:pt x="59" y="11"/>
                  </a:cubicBezTo>
                  <a:cubicBezTo>
                    <a:pt x="59" y="11"/>
                    <a:pt x="59" y="11"/>
                    <a:pt x="59" y="8"/>
                  </a:cubicBezTo>
                  <a:cubicBezTo>
                    <a:pt x="59" y="8"/>
                    <a:pt x="59" y="8"/>
                    <a:pt x="78" y="8"/>
                  </a:cubicBezTo>
                  <a:cubicBezTo>
                    <a:pt x="82" y="8"/>
                    <a:pt x="84" y="10"/>
                    <a:pt x="84" y="13"/>
                  </a:cubicBezTo>
                  <a:cubicBezTo>
                    <a:pt x="84" y="13"/>
                    <a:pt x="84" y="13"/>
                    <a:pt x="84" y="41"/>
                  </a:cubicBezTo>
                  <a:cubicBezTo>
                    <a:pt x="83" y="41"/>
                    <a:pt x="83" y="41"/>
                    <a:pt x="82" y="41"/>
                  </a:cubicBezTo>
                  <a:cubicBezTo>
                    <a:pt x="81" y="41"/>
                    <a:pt x="81" y="41"/>
                    <a:pt x="80" y="41"/>
                  </a:cubicBezTo>
                  <a:cubicBezTo>
                    <a:pt x="80" y="41"/>
                    <a:pt x="80" y="41"/>
                    <a:pt x="80" y="13"/>
                  </a:cubicBezTo>
                  <a:close/>
                  <a:moveTo>
                    <a:pt x="82" y="86"/>
                  </a:moveTo>
                  <a:cubicBezTo>
                    <a:pt x="83" y="86"/>
                    <a:pt x="83" y="86"/>
                    <a:pt x="84" y="86"/>
                  </a:cubicBezTo>
                  <a:cubicBezTo>
                    <a:pt x="84" y="86"/>
                    <a:pt x="84" y="86"/>
                    <a:pt x="84" y="91"/>
                  </a:cubicBezTo>
                  <a:cubicBezTo>
                    <a:pt x="84" y="93"/>
                    <a:pt x="82" y="96"/>
                    <a:pt x="78" y="96"/>
                  </a:cubicBezTo>
                  <a:cubicBezTo>
                    <a:pt x="78" y="96"/>
                    <a:pt x="78" y="96"/>
                    <a:pt x="5" y="96"/>
                  </a:cubicBezTo>
                  <a:cubicBezTo>
                    <a:pt x="2" y="96"/>
                    <a:pt x="0" y="93"/>
                    <a:pt x="0" y="91"/>
                  </a:cubicBezTo>
                  <a:cubicBezTo>
                    <a:pt x="0" y="91"/>
                    <a:pt x="0" y="91"/>
                    <a:pt x="0" y="13"/>
                  </a:cubicBezTo>
                  <a:cubicBezTo>
                    <a:pt x="0" y="10"/>
                    <a:pt x="2" y="8"/>
                    <a:pt x="5" y="8"/>
                  </a:cubicBezTo>
                  <a:cubicBezTo>
                    <a:pt x="5" y="8"/>
                    <a:pt x="5" y="8"/>
                    <a:pt x="24" y="8"/>
                  </a:cubicBezTo>
                  <a:cubicBezTo>
                    <a:pt x="24" y="8"/>
                    <a:pt x="24" y="8"/>
                    <a:pt x="24" y="11"/>
                  </a:cubicBezTo>
                  <a:cubicBezTo>
                    <a:pt x="24" y="11"/>
                    <a:pt x="24" y="11"/>
                    <a:pt x="5" y="11"/>
                  </a:cubicBezTo>
                  <a:cubicBezTo>
                    <a:pt x="5" y="11"/>
                    <a:pt x="4" y="12"/>
                    <a:pt x="4" y="13"/>
                  </a:cubicBezTo>
                  <a:cubicBezTo>
                    <a:pt x="4" y="13"/>
                    <a:pt x="4" y="13"/>
                    <a:pt x="4" y="91"/>
                  </a:cubicBezTo>
                  <a:cubicBezTo>
                    <a:pt x="4" y="92"/>
                    <a:pt x="5" y="92"/>
                    <a:pt x="5" y="92"/>
                  </a:cubicBezTo>
                  <a:cubicBezTo>
                    <a:pt x="5" y="92"/>
                    <a:pt x="5" y="92"/>
                    <a:pt x="78" y="92"/>
                  </a:cubicBezTo>
                  <a:cubicBezTo>
                    <a:pt x="79" y="92"/>
                    <a:pt x="80" y="92"/>
                    <a:pt x="80" y="91"/>
                  </a:cubicBezTo>
                  <a:cubicBezTo>
                    <a:pt x="80" y="91"/>
                    <a:pt x="80" y="91"/>
                    <a:pt x="80" y="86"/>
                  </a:cubicBezTo>
                  <a:cubicBezTo>
                    <a:pt x="81" y="86"/>
                    <a:pt x="81" y="86"/>
                    <a:pt x="82" y="86"/>
                  </a:cubicBezTo>
                  <a:close/>
                  <a:moveTo>
                    <a:pt x="82" y="43"/>
                  </a:moveTo>
                  <a:cubicBezTo>
                    <a:pt x="70" y="43"/>
                    <a:pt x="61" y="52"/>
                    <a:pt x="61" y="64"/>
                  </a:cubicBezTo>
                  <a:cubicBezTo>
                    <a:pt x="61" y="75"/>
                    <a:pt x="70" y="84"/>
                    <a:pt x="82" y="84"/>
                  </a:cubicBezTo>
                  <a:cubicBezTo>
                    <a:pt x="93" y="84"/>
                    <a:pt x="102" y="75"/>
                    <a:pt x="102" y="64"/>
                  </a:cubicBezTo>
                  <a:cubicBezTo>
                    <a:pt x="102" y="52"/>
                    <a:pt x="93" y="43"/>
                    <a:pt x="82" y="43"/>
                  </a:cubicBezTo>
                  <a:close/>
                  <a:moveTo>
                    <a:pt x="96" y="58"/>
                  </a:moveTo>
                  <a:cubicBezTo>
                    <a:pt x="79" y="75"/>
                    <a:pt x="79" y="75"/>
                    <a:pt x="79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6"/>
                    <a:pt x="76" y="76"/>
                    <a:pt x="76" y="75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7" y="66"/>
                    <a:pt x="67" y="65"/>
                    <a:pt x="68" y="64"/>
                  </a:cubicBezTo>
                  <a:cubicBezTo>
                    <a:pt x="69" y="64"/>
                    <a:pt x="69" y="64"/>
                    <a:pt x="70" y="64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4" y="54"/>
                    <a:pt x="95" y="54"/>
                    <a:pt x="96" y="55"/>
                  </a:cubicBezTo>
                  <a:cubicBezTo>
                    <a:pt x="96" y="56"/>
                    <a:pt x="96" y="57"/>
                    <a:pt x="96" y="58"/>
                  </a:cubicBezTo>
                  <a:close/>
                </a:path>
              </a:pathLst>
            </a:custGeom>
            <a:solidFill>
              <a:srgbClr val="0050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63424" y="2672193"/>
              <a:ext cx="2403547" cy="934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50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Program Managers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06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NIEM can make a job easier by helping teams build exchanges in less time, for less 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money time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989628" y="1615208"/>
            <a:ext cx="2679172" cy="1902097"/>
            <a:chOff x="5939243" y="2043458"/>
            <a:chExt cx="2679172" cy="1902097"/>
          </a:xfrm>
        </p:grpSpPr>
        <p:sp>
          <p:nvSpPr>
            <p:cNvPr id="9" name="Freeform 57"/>
            <p:cNvSpPr>
              <a:spLocks noChangeAspect="1" noEditPoints="1"/>
            </p:cNvSpPr>
            <p:nvPr/>
          </p:nvSpPr>
          <p:spPr bwMode="auto">
            <a:xfrm>
              <a:off x="6972794" y="2043458"/>
              <a:ext cx="615276" cy="563687"/>
            </a:xfrm>
            <a:custGeom>
              <a:avLst/>
              <a:gdLst>
                <a:gd name="T0" fmla="*/ 3621 w 5796"/>
                <a:gd name="T1" fmla="*/ 3138 h 5310"/>
                <a:gd name="T2" fmla="*/ 2898 w 5796"/>
                <a:gd name="T3" fmla="*/ 3379 h 5310"/>
                <a:gd name="T4" fmla="*/ 967 w 5796"/>
                <a:gd name="T5" fmla="*/ 1931 h 5310"/>
                <a:gd name="T6" fmla="*/ 1931 w 5796"/>
                <a:gd name="T7" fmla="*/ 2413 h 5310"/>
                <a:gd name="T8" fmla="*/ 967 w 5796"/>
                <a:gd name="T9" fmla="*/ 1931 h 5310"/>
                <a:gd name="T10" fmla="*/ 724 w 5796"/>
                <a:gd name="T11" fmla="*/ 3620 h 5310"/>
                <a:gd name="T12" fmla="*/ 967 w 5796"/>
                <a:gd name="T13" fmla="*/ 4587 h 5310"/>
                <a:gd name="T14" fmla="*/ 1208 w 5796"/>
                <a:gd name="T15" fmla="*/ 3620 h 5310"/>
                <a:gd name="T16" fmla="*/ 2172 w 5796"/>
                <a:gd name="T17" fmla="*/ 3379 h 5310"/>
                <a:gd name="T18" fmla="*/ 967 w 5796"/>
                <a:gd name="T19" fmla="*/ 2654 h 5310"/>
                <a:gd name="T20" fmla="*/ 2172 w 5796"/>
                <a:gd name="T21" fmla="*/ 1931 h 5310"/>
                <a:gd name="T22" fmla="*/ 3380 w 5796"/>
                <a:gd name="T23" fmla="*/ 2897 h 5310"/>
                <a:gd name="T24" fmla="*/ 2657 w 5796"/>
                <a:gd name="T25" fmla="*/ 3620 h 5310"/>
                <a:gd name="T26" fmla="*/ 3621 w 5796"/>
                <a:gd name="T27" fmla="*/ 4344 h 5310"/>
                <a:gd name="T28" fmla="*/ 1690 w 5796"/>
                <a:gd name="T29" fmla="*/ 4587 h 5310"/>
                <a:gd name="T30" fmla="*/ 3863 w 5796"/>
                <a:gd name="T31" fmla="*/ 2897 h 5310"/>
                <a:gd name="T32" fmla="*/ 3621 w 5796"/>
                <a:gd name="T33" fmla="*/ 1689 h 5310"/>
                <a:gd name="T34" fmla="*/ 0 w 5796"/>
                <a:gd name="T35" fmla="*/ 964 h 5310"/>
                <a:gd name="T36" fmla="*/ 4588 w 5796"/>
                <a:gd name="T37" fmla="*/ 3861 h 5310"/>
                <a:gd name="T38" fmla="*/ 4914 w 5796"/>
                <a:gd name="T39" fmla="*/ 3867 h 5310"/>
                <a:gd name="T40" fmla="*/ 5074 w 5796"/>
                <a:gd name="T41" fmla="*/ 3904 h 5310"/>
                <a:gd name="T42" fmla="*/ 5218 w 5796"/>
                <a:gd name="T43" fmla="*/ 3974 h 5310"/>
                <a:gd name="T44" fmla="*/ 5341 w 5796"/>
                <a:gd name="T45" fmla="*/ 4074 h 5310"/>
                <a:gd name="T46" fmla="*/ 5440 w 5796"/>
                <a:gd name="T47" fmla="*/ 4198 h 5310"/>
                <a:gd name="T48" fmla="*/ 5510 w 5796"/>
                <a:gd name="T49" fmla="*/ 4342 h 5310"/>
                <a:gd name="T50" fmla="*/ 5549 w 5796"/>
                <a:gd name="T51" fmla="*/ 4502 h 5310"/>
                <a:gd name="T52" fmla="*/ 5549 w 5796"/>
                <a:gd name="T53" fmla="*/ 4671 h 5310"/>
                <a:gd name="T54" fmla="*/ 5510 w 5796"/>
                <a:gd name="T55" fmla="*/ 4829 h 5310"/>
                <a:gd name="T56" fmla="*/ 5440 w 5796"/>
                <a:gd name="T57" fmla="*/ 4974 h 5310"/>
                <a:gd name="T58" fmla="*/ 5341 w 5796"/>
                <a:gd name="T59" fmla="*/ 5099 h 5310"/>
                <a:gd name="T60" fmla="*/ 5218 w 5796"/>
                <a:gd name="T61" fmla="*/ 5197 h 5310"/>
                <a:gd name="T62" fmla="*/ 5074 w 5796"/>
                <a:gd name="T63" fmla="*/ 5268 h 5310"/>
                <a:gd name="T64" fmla="*/ 4914 w 5796"/>
                <a:gd name="T65" fmla="*/ 5305 h 5310"/>
                <a:gd name="T66" fmla="*/ 0 w 5796"/>
                <a:gd name="T67" fmla="*/ 5310 h 5310"/>
                <a:gd name="T68" fmla="*/ 4829 w 5796"/>
                <a:gd name="T69" fmla="*/ 0 h 5310"/>
                <a:gd name="T70" fmla="*/ 5025 w 5796"/>
                <a:gd name="T71" fmla="*/ 19 h 5310"/>
                <a:gd name="T72" fmla="*/ 5206 w 5796"/>
                <a:gd name="T73" fmla="*/ 75 h 5310"/>
                <a:gd name="T74" fmla="*/ 5370 w 5796"/>
                <a:gd name="T75" fmla="*/ 163 h 5310"/>
                <a:gd name="T76" fmla="*/ 5512 w 5796"/>
                <a:gd name="T77" fmla="*/ 281 h 5310"/>
                <a:gd name="T78" fmla="*/ 5630 w 5796"/>
                <a:gd name="T79" fmla="*/ 426 h 5310"/>
                <a:gd name="T80" fmla="*/ 5720 w 5796"/>
                <a:gd name="T81" fmla="*/ 589 h 5310"/>
                <a:gd name="T82" fmla="*/ 5775 w 5796"/>
                <a:gd name="T83" fmla="*/ 771 h 5310"/>
                <a:gd name="T84" fmla="*/ 5796 w 5796"/>
                <a:gd name="T85" fmla="*/ 964 h 5310"/>
                <a:gd name="T86" fmla="*/ 5768 w 5796"/>
                <a:gd name="T87" fmla="*/ 4256 h 5310"/>
                <a:gd name="T88" fmla="*/ 5688 w 5796"/>
                <a:gd name="T89" fmla="*/ 4085 h 5310"/>
                <a:gd name="T90" fmla="*/ 5581 w 5796"/>
                <a:gd name="T91" fmla="*/ 3934 h 5310"/>
                <a:gd name="T92" fmla="*/ 5447 w 5796"/>
                <a:gd name="T93" fmla="*/ 3805 h 5310"/>
                <a:gd name="T94" fmla="*/ 5292 w 5796"/>
                <a:gd name="T95" fmla="*/ 3703 h 5310"/>
                <a:gd name="T96" fmla="*/ 5118 w 5796"/>
                <a:gd name="T97" fmla="*/ 3633 h 5310"/>
                <a:gd name="T98" fmla="*/ 4928 w 5796"/>
                <a:gd name="T99" fmla="*/ 3596 h 5310"/>
                <a:gd name="T100" fmla="*/ 4829 w 5796"/>
                <a:gd name="T101" fmla="*/ 0 h 5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796" h="5310">
                  <a:moveTo>
                    <a:pt x="2898" y="3138"/>
                  </a:moveTo>
                  <a:lnTo>
                    <a:pt x="3621" y="3138"/>
                  </a:lnTo>
                  <a:lnTo>
                    <a:pt x="3621" y="3379"/>
                  </a:lnTo>
                  <a:lnTo>
                    <a:pt x="2898" y="3379"/>
                  </a:lnTo>
                  <a:lnTo>
                    <a:pt x="2898" y="3138"/>
                  </a:lnTo>
                  <a:close/>
                  <a:moveTo>
                    <a:pt x="967" y="1931"/>
                  </a:moveTo>
                  <a:lnTo>
                    <a:pt x="1931" y="1931"/>
                  </a:lnTo>
                  <a:lnTo>
                    <a:pt x="1931" y="2413"/>
                  </a:lnTo>
                  <a:lnTo>
                    <a:pt x="967" y="2413"/>
                  </a:lnTo>
                  <a:lnTo>
                    <a:pt x="967" y="1931"/>
                  </a:lnTo>
                  <a:close/>
                  <a:moveTo>
                    <a:pt x="724" y="1689"/>
                  </a:moveTo>
                  <a:lnTo>
                    <a:pt x="724" y="3620"/>
                  </a:lnTo>
                  <a:lnTo>
                    <a:pt x="967" y="3620"/>
                  </a:lnTo>
                  <a:lnTo>
                    <a:pt x="967" y="4587"/>
                  </a:lnTo>
                  <a:lnTo>
                    <a:pt x="1208" y="4587"/>
                  </a:lnTo>
                  <a:lnTo>
                    <a:pt x="1208" y="3620"/>
                  </a:lnTo>
                  <a:lnTo>
                    <a:pt x="2172" y="3620"/>
                  </a:lnTo>
                  <a:lnTo>
                    <a:pt x="2172" y="3379"/>
                  </a:lnTo>
                  <a:lnTo>
                    <a:pt x="967" y="3379"/>
                  </a:lnTo>
                  <a:lnTo>
                    <a:pt x="967" y="2654"/>
                  </a:lnTo>
                  <a:lnTo>
                    <a:pt x="2172" y="2654"/>
                  </a:lnTo>
                  <a:lnTo>
                    <a:pt x="2172" y="1931"/>
                  </a:lnTo>
                  <a:lnTo>
                    <a:pt x="3380" y="1931"/>
                  </a:lnTo>
                  <a:lnTo>
                    <a:pt x="3380" y="2897"/>
                  </a:lnTo>
                  <a:lnTo>
                    <a:pt x="2657" y="2897"/>
                  </a:lnTo>
                  <a:lnTo>
                    <a:pt x="2657" y="3620"/>
                  </a:lnTo>
                  <a:lnTo>
                    <a:pt x="3621" y="3620"/>
                  </a:lnTo>
                  <a:lnTo>
                    <a:pt x="3621" y="4344"/>
                  </a:lnTo>
                  <a:lnTo>
                    <a:pt x="1690" y="4344"/>
                  </a:lnTo>
                  <a:lnTo>
                    <a:pt x="1690" y="4587"/>
                  </a:lnTo>
                  <a:lnTo>
                    <a:pt x="3863" y="4587"/>
                  </a:lnTo>
                  <a:lnTo>
                    <a:pt x="3863" y="2897"/>
                  </a:lnTo>
                  <a:lnTo>
                    <a:pt x="3621" y="2897"/>
                  </a:lnTo>
                  <a:lnTo>
                    <a:pt x="3621" y="1689"/>
                  </a:lnTo>
                  <a:lnTo>
                    <a:pt x="724" y="1689"/>
                  </a:lnTo>
                  <a:close/>
                  <a:moveTo>
                    <a:pt x="0" y="964"/>
                  </a:moveTo>
                  <a:lnTo>
                    <a:pt x="4588" y="964"/>
                  </a:lnTo>
                  <a:lnTo>
                    <a:pt x="4588" y="3861"/>
                  </a:lnTo>
                  <a:lnTo>
                    <a:pt x="4829" y="3861"/>
                  </a:lnTo>
                  <a:lnTo>
                    <a:pt x="4914" y="3867"/>
                  </a:lnTo>
                  <a:lnTo>
                    <a:pt x="4995" y="3881"/>
                  </a:lnTo>
                  <a:lnTo>
                    <a:pt x="5074" y="3904"/>
                  </a:lnTo>
                  <a:lnTo>
                    <a:pt x="5148" y="3935"/>
                  </a:lnTo>
                  <a:lnTo>
                    <a:pt x="5218" y="3974"/>
                  </a:lnTo>
                  <a:lnTo>
                    <a:pt x="5282" y="4022"/>
                  </a:lnTo>
                  <a:lnTo>
                    <a:pt x="5341" y="4074"/>
                  </a:lnTo>
                  <a:lnTo>
                    <a:pt x="5394" y="4132"/>
                  </a:lnTo>
                  <a:lnTo>
                    <a:pt x="5440" y="4198"/>
                  </a:lnTo>
                  <a:lnTo>
                    <a:pt x="5481" y="4268"/>
                  </a:lnTo>
                  <a:lnTo>
                    <a:pt x="5510" y="4342"/>
                  </a:lnTo>
                  <a:lnTo>
                    <a:pt x="5535" y="4419"/>
                  </a:lnTo>
                  <a:lnTo>
                    <a:pt x="5549" y="4502"/>
                  </a:lnTo>
                  <a:lnTo>
                    <a:pt x="5553" y="4587"/>
                  </a:lnTo>
                  <a:lnTo>
                    <a:pt x="5549" y="4671"/>
                  </a:lnTo>
                  <a:lnTo>
                    <a:pt x="5535" y="4752"/>
                  </a:lnTo>
                  <a:lnTo>
                    <a:pt x="5510" y="4829"/>
                  </a:lnTo>
                  <a:lnTo>
                    <a:pt x="5481" y="4905"/>
                  </a:lnTo>
                  <a:lnTo>
                    <a:pt x="5440" y="4974"/>
                  </a:lnTo>
                  <a:lnTo>
                    <a:pt x="5394" y="5039"/>
                  </a:lnTo>
                  <a:lnTo>
                    <a:pt x="5341" y="5099"/>
                  </a:lnTo>
                  <a:lnTo>
                    <a:pt x="5282" y="5152"/>
                  </a:lnTo>
                  <a:lnTo>
                    <a:pt x="5218" y="5197"/>
                  </a:lnTo>
                  <a:lnTo>
                    <a:pt x="5148" y="5236"/>
                  </a:lnTo>
                  <a:lnTo>
                    <a:pt x="5074" y="5268"/>
                  </a:lnTo>
                  <a:lnTo>
                    <a:pt x="4995" y="5291"/>
                  </a:lnTo>
                  <a:lnTo>
                    <a:pt x="4914" y="5305"/>
                  </a:lnTo>
                  <a:lnTo>
                    <a:pt x="4829" y="5310"/>
                  </a:lnTo>
                  <a:lnTo>
                    <a:pt x="0" y="5310"/>
                  </a:lnTo>
                  <a:lnTo>
                    <a:pt x="0" y="964"/>
                  </a:lnTo>
                  <a:close/>
                  <a:moveTo>
                    <a:pt x="4829" y="0"/>
                  </a:moveTo>
                  <a:lnTo>
                    <a:pt x="4928" y="5"/>
                  </a:lnTo>
                  <a:lnTo>
                    <a:pt x="5025" y="19"/>
                  </a:lnTo>
                  <a:lnTo>
                    <a:pt x="5116" y="42"/>
                  </a:lnTo>
                  <a:lnTo>
                    <a:pt x="5206" y="75"/>
                  </a:lnTo>
                  <a:lnTo>
                    <a:pt x="5289" y="116"/>
                  </a:lnTo>
                  <a:lnTo>
                    <a:pt x="5370" y="163"/>
                  </a:lnTo>
                  <a:lnTo>
                    <a:pt x="5444" y="220"/>
                  </a:lnTo>
                  <a:lnTo>
                    <a:pt x="5512" y="281"/>
                  </a:lnTo>
                  <a:lnTo>
                    <a:pt x="5574" y="350"/>
                  </a:lnTo>
                  <a:lnTo>
                    <a:pt x="5630" y="426"/>
                  </a:lnTo>
                  <a:lnTo>
                    <a:pt x="5678" y="505"/>
                  </a:lnTo>
                  <a:lnTo>
                    <a:pt x="5720" y="589"/>
                  </a:lnTo>
                  <a:lnTo>
                    <a:pt x="5752" y="677"/>
                  </a:lnTo>
                  <a:lnTo>
                    <a:pt x="5775" y="771"/>
                  </a:lnTo>
                  <a:lnTo>
                    <a:pt x="5790" y="866"/>
                  </a:lnTo>
                  <a:lnTo>
                    <a:pt x="5796" y="964"/>
                  </a:lnTo>
                  <a:lnTo>
                    <a:pt x="5796" y="4347"/>
                  </a:lnTo>
                  <a:lnTo>
                    <a:pt x="5768" y="4256"/>
                  </a:lnTo>
                  <a:lnTo>
                    <a:pt x="5732" y="4168"/>
                  </a:lnTo>
                  <a:lnTo>
                    <a:pt x="5688" y="4085"/>
                  </a:lnTo>
                  <a:lnTo>
                    <a:pt x="5639" y="4008"/>
                  </a:lnTo>
                  <a:lnTo>
                    <a:pt x="5581" y="3934"/>
                  </a:lnTo>
                  <a:lnTo>
                    <a:pt x="5518" y="3867"/>
                  </a:lnTo>
                  <a:lnTo>
                    <a:pt x="5447" y="3805"/>
                  </a:lnTo>
                  <a:lnTo>
                    <a:pt x="5371" y="3751"/>
                  </a:lnTo>
                  <a:lnTo>
                    <a:pt x="5292" y="3703"/>
                  </a:lnTo>
                  <a:lnTo>
                    <a:pt x="5206" y="3664"/>
                  </a:lnTo>
                  <a:lnTo>
                    <a:pt x="5118" y="3633"/>
                  </a:lnTo>
                  <a:lnTo>
                    <a:pt x="5025" y="3610"/>
                  </a:lnTo>
                  <a:lnTo>
                    <a:pt x="4928" y="3596"/>
                  </a:lnTo>
                  <a:lnTo>
                    <a:pt x="4829" y="3590"/>
                  </a:lnTo>
                  <a:lnTo>
                    <a:pt x="4829" y="0"/>
                  </a:lnTo>
                  <a:close/>
                </a:path>
              </a:pathLst>
            </a:custGeom>
            <a:solidFill>
              <a:srgbClr val="00506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39243" y="2672193"/>
              <a:ext cx="2679172" cy="1273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50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Architects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06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68686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NIEM offers a better way to exchange data and 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68686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is adaptable</a:t>
              </a:r>
              <a:b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68686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68686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NIEM can be modified, 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68686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or new 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68686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capabilities added, 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68686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 an 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68686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existing exchange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89731" y="3841876"/>
            <a:ext cx="2403547" cy="1467901"/>
            <a:chOff x="602357" y="4377622"/>
            <a:chExt cx="2403547" cy="1467901"/>
          </a:xfrm>
        </p:grpSpPr>
        <p:sp>
          <p:nvSpPr>
            <p:cNvPr id="10" name="Freeform 54"/>
            <p:cNvSpPr>
              <a:spLocks noChangeAspect="1" noEditPoints="1"/>
            </p:cNvSpPr>
            <p:nvPr/>
          </p:nvSpPr>
          <p:spPr bwMode="auto">
            <a:xfrm>
              <a:off x="1460427" y="4377622"/>
              <a:ext cx="696390" cy="497146"/>
            </a:xfrm>
            <a:custGeom>
              <a:avLst/>
              <a:gdLst>
                <a:gd name="T0" fmla="*/ 560 w 588"/>
                <a:gd name="T1" fmla="*/ 233 h 408"/>
                <a:gd name="T2" fmla="*/ 560 w 588"/>
                <a:gd name="T3" fmla="*/ 257 h 408"/>
                <a:gd name="T4" fmla="*/ 560 w 588"/>
                <a:gd name="T5" fmla="*/ 233 h 408"/>
                <a:gd name="T6" fmla="*/ 560 w 588"/>
                <a:gd name="T7" fmla="*/ 324 h 408"/>
                <a:gd name="T8" fmla="*/ 560 w 588"/>
                <a:gd name="T9" fmla="*/ 348 h 408"/>
                <a:gd name="T10" fmla="*/ 560 w 588"/>
                <a:gd name="T11" fmla="*/ 324 h 408"/>
                <a:gd name="T12" fmla="*/ 27 w 588"/>
                <a:gd name="T13" fmla="*/ 348 h 408"/>
                <a:gd name="T14" fmla="*/ 27 w 588"/>
                <a:gd name="T15" fmla="*/ 324 h 408"/>
                <a:gd name="T16" fmla="*/ 27 w 588"/>
                <a:gd name="T17" fmla="*/ 348 h 408"/>
                <a:gd name="T18" fmla="*/ 27 w 588"/>
                <a:gd name="T19" fmla="*/ 257 h 408"/>
                <a:gd name="T20" fmla="*/ 27 w 588"/>
                <a:gd name="T21" fmla="*/ 233 h 408"/>
                <a:gd name="T22" fmla="*/ 27 w 588"/>
                <a:gd name="T23" fmla="*/ 257 h 408"/>
                <a:gd name="T24" fmla="*/ 27 w 588"/>
                <a:gd name="T25" fmla="*/ 166 h 408"/>
                <a:gd name="T26" fmla="*/ 27 w 588"/>
                <a:gd name="T27" fmla="*/ 141 h 408"/>
                <a:gd name="T28" fmla="*/ 27 w 588"/>
                <a:gd name="T29" fmla="*/ 166 h 408"/>
                <a:gd name="T30" fmla="*/ 27 w 588"/>
                <a:gd name="T31" fmla="*/ 75 h 408"/>
                <a:gd name="T32" fmla="*/ 27 w 588"/>
                <a:gd name="T33" fmla="*/ 50 h 408"/>
                <a:gd name="T34" fmla="*/ 27 w 588"/>
                <a:gd name="T35" fmla="*/ 75 h 408"/>
                <a:gd name="T36" fmla="*/ 560 w 588"/>
                <a:gd name="T37" fmla="*/ 50 h 408"/>
                <a:gd name="T38" fmla="*/ 560 w 588"/>
                <a:gd name="T39" fmla="*/ 75 h 408"/>
                <a:gd name="T40" fmla="*/ 560 w 588"/>
                <a:gd name="T41" fmla="*/ 50 h 408"/>
                <a:gd name="T42" fmla="*/ 560 w 588"/>
                <a:gd name="T43" fmla="*/ 141 h 408"/>
                <a:gd name="T44" fmla="*/ 560 w 588"/>
                <a:gd name="T45" fmla="*/ 166 h 408"/>
                <a:gd name="T46" fmla="*/ 560 w 588"/>
                <a:gd name="T47" fmla="*/ 141 h 408"/>
                <a:gd name="T48" fmla="*/ 535 w 588"/>
                <a:gd name="T49" fmla="*/ 166 h 408"/>
                <a:gd name="T50" fmla="*/ 588 w 588"/>
                <a:gd name="T51" fmla="*/ 154 h 408"/>
                <a:gd name="T52" fmla="*/ 535 w 588"/>
                <a:gd name="T53" fmla="*/ 141 h 408"/>
                <a:gd name="T54" fmla="*/ 501 w 588"/>
                <a:gd name="T55" fmla="*/ 75 h 408"/>
                <a:gd name="T56" fmla="*/ 560 w 588"/>
                <a:gd name="T57" fmla="*/ 90 h 408"/>
                <a:gd name="T58" fmla="*/ 560 w 588"/>
                <a:gd name="T59" fmla="*/ 35 h 408"/>
                <a:gd name="T60" fmla="*/ 501 w 588"/>
                <a:gd name="T61" fmla="*/ 50 h 408"/>
                <a:gd name="T62" fmla="*/ 450 w 588"/>
                <a:gd name="T63" fmla="*/ 0 h 408"/>
                <a:gd name="T64" fmla="*/ 86 w 588"/>
                <a:gd name="T65" fmla="*/ 50 h 408"/>
                <a:gd name="T66" fmla="*/ 52 w 588"/>
                <a:gd name="T67" fmla="*/ 50 h 408"/>
                <a:gd name="T68" fmla="*/ 0 w 588"/>
                <a:gd name="T69" fmla="*/ 62 h 408"/>
                <a:gd name="T70" fmla="*/ 52 w 588"/>
                <a:gd name="T71" fmla="*/ 75 h 408"/>
                <a:gd name="T72" fmla="*/ 86 w 588"/>
                <a:gd name="T73" fmla="*/ 141 h 408"/>
                <a:gd name="T74" fmla="*/ 27 w 588"/>
                <a:gd name="T75" fmla="*/ 126 h 408"/>
                <a:gd name="T76" fmla="*/ 27 w 588"/>
                <a:gd name="T77" fmla="*/ 181 h 408"/>
                <a:gd name="T78" fmla="*/ 86 w 588"/>
                <a:gd name="T79" fmla="*/ 166 h 408"/>
                <a:gd name="T80" fmla="*/ 52 w 588"/>
                <a:gd name="T81" fmla="*/ 232 h 408"/>
                <a:gd name="T82" fmla="*/ 0 w 588"/>
                <a:gd name="T83" fmla="*/ 245 h 408"/>
                <a:gd name="T84" fmla="*/ 52 w 588"/>
                <a:gd name="T85" fmla="*/ 257 h 408"/>
                <a:gd name="T86" fmla="*/ 86 w 588"/>
                <a:gd name="T87" fmla="*/ 323 h 408"/>
                <a:gd name="T88" fmla="*/ 27 w 588"/>
                <a:gd name="T89" fmla="*/ 308 h 408"/>
                <a:gd name="T90" fmla="*/ 27 w 588"/>
                <a:gd name="T91" fmla="*/ 364 h 408"/>
                <a:gd name="T92" fmla="*/ 86 w 588"/>
                <a:gd name="T93" fmla="*/ 348 h 408"/>
                <a:gd name="T94" fmla="*/ 91 w 588"/>
                <a:gd name="T95" fmla="*/ 381 h 408"/>
                <a:gd name="T96" fmla="*/ 218 w 588"/>
                <a:gd name="T97" fmla="*/ 148 h 408"/>
                <a:gd name="T98" fmla="*/ 350 w 588"/>
                <a:gd name="T99" fmla="*/ 130 h 408"/>
                <a:gd name="T100" fmla="*/ 368 w 588"/>
                <a:gd name="T101" fmla="*/ 260 h 408"/>
                <a:gd name="T102" fmla="*/ 244 w 588"/>
                <a:gd name="T103" fmla="*/ 278 h 408"/>
                <a:gd name="T104" fmla="*/ 136 w 588"/>
                <a:gd name="T105" fmla="*/ 408 h 408"/>
                <a:gd name="T106" fmla="*/ 501 w 588"/>
                <a:gd name="T107" fmla="*/ 358 h 408"/>
                <a:gd name="T108" fmla="*/ 535 w 588"/>
                <a:gd name="T109" fmla="*/ 348 h 408"/>
                <a:gd name="T110" fmla="*/ 588 w 588"/>
                <a:gd name="T111" fmla="*/ 336 h 408"/>
                <a:gd name="T112" fmla="*/ 535 w 588"/>
                <a:gd name="T113" fmla="*/ 323 h 408"/>
                <a:gd name="T114" fmla="*/ 501 w 588"/>
                <a:gd name="T115" fmla="*/ 257 h 408"/>
                <a:gd name="T116" fmla="*/ 560 w 588"/>
                <a:gd name="T117" fmla="*/ 273 h 408"/>
                <a:gd name="T118" fmla="*/ 560 w 588"/>
                <a:gd name="T119" fmla="*/ 217 h 408"/>
                <a:gd name="T120" fmla="*/ 501 w 588"/>
                <a:gd name="T121" fmla="*/ 232 h 408"/>
                <a:gd name="T122" fmla="*/ 535 w 588"/>
                <a:gd name="T123" fmla="*/ 16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8" h="408">
                  <a:moveTo>
                    <a:pt x="560" y="233"/>
                  </a:moveTo>
                  <a:lnTo>
                    <a:pt x="560" y="233"/>
                  </a:lnTo>
                  <a:cubicBezTo>
                    <a:pt x="567" y="233"/>
                    <a:pt x="572" y="238"/>
                    <a:pt x="572" y="245"/>
                  </a:cubicBezTo>
                  <a:cubicBezTo>
                    <a:pt x="572" y="252"/>
                    <a:pt x="567" y="257"/>
                    <a:pt x="560" y="257"/>
                  </a:cubicBezTo>
                  <a:cubicBezTo>
                    <a:pt x="553" y="257"/>
                    <a:pt x="548" y="252"/>
                    <a:pt x="548" y="245"/>
                  </a:cubicBezTo>
                  <a:cubicBezTo>
                    <a:pt x="548" y="238"/>
                    <a:pt x="553" y="233"/>
                    <a:pt x="560" y="233"/>
                  </a:cubicBezTo>
                  <a:close/>
                  <a:moveTo>
                    <a:pt x="560" y="324"/>
                  </a:moveTo>
                  <a:lnTo>
                    <a:pt x="560" y="324"/>
                  </a:lnTo>
                  <a:cubicBezTo>
                    <a:pt x="567" y="324"/>
                    <a:pt x="572" y="329"/>
                    <a:pt x="572" y="336"/>
                  </a:cubicBezTo>
                  <a:cubicBezTo>
                    <a:pt x="572" y="343"/>
                    <a:pt x="567" y="348"/>
                    <a:pt x="560" y="348"/>
                  </a:cubicBezTo>
                  <a:cubicBezTo>
                    <a:pt x="553" y="348"/>
                    <a:pt x="548" y="343"/>
                    <a:pt x="548" y="336"/>
                  </a:cubicBezTo>
                  <a:cubicBezTo>
                    <a:pt x="548" y="329"/>
                    <a:pt x="553" y="324"/>
                    <a:pt x="560" y="324"/>
                  </a:cubicBezTo>
                  <a:close/>
                  <a:moveTo>
                    <a:pt x="27" y="348"/>
                  </a:moveTo>
                  <a:lnTo>
                    <a:pt x="27" y="348"/>
                  </a:lnTo>
                  <a:cubicBezTo>
                    <a:pt x="20" y="348"/>
                    <a:pt x="15" y="343"/>
                    <a:pt x="15" y="336"/>
                  </a:cubicBezTo>
                  <a:cubicBezTo>
                    <a:pt x="15" y="329"/>
                    <a:pt x="20" y="324"/>
                    <a:pt x="27" y="324"/>
                  </a:cubicBezTo>
                  <a:cubicBezTo>
                    <a:pt x="34" y="324"/>
                    <a:pt x="39" y="329"/>
                    <a:pt x="39" y="336"/>
                  </a:cubicBezTo>
                  <a:cubicBezTo>
                    <a:pt x="39" y="343"/>
                    <a:pt x="34" y="348"/>
                    <a:pt x="27" y="348"/>
                  </a:cubicBezTo>
                  <a:close/>
                  <a:moveTo>
                    <a:pt x="27" y="257"/>
                  </a:moveTo>
                  <a:lnTo>
                    <a:pt x="27" y="257"/>
                  </a:lnTo>
                  <a:cubicBezTo>
                    <a:pt x="20" y="257"/>
                    <a:pt x="15" y="252"/>
                    <a:pt x="15" y="245"/>
                  </a:cubicBezTo>
                  <a:cubicBezTo>
                    <a:pt x="15" y="238"/>
                    <a:pt x="20" y="233"/>
                    <a:pt x="27" y="233"/>
                  </a:cubicBezTo>
                  <a:cubicBezTo>
                    <a:pt x="34" y="233"/>
                    <a:pt x="39" y="238"/>
                    <a:pt x="39" y="245"/>
                  </a:cubicBezTo>
                  <a:cubicBezTo>
                    <a:pt x="39" y="252"/>
                    <a:pt x="34" y="257"/>
                    <a:pt x="27" y="257"/>
                  </a:cubicBezTo>
                  <a:close/>
                  <a:moveTo>
                    <a:pt x="27" y="166"/>
                  </a:moveTo>
                  <a:lnTo>
                    <a:pt x="27" y="166"/>
                  </a:lnTo>
                  <a:cubicBezTo>
                    <a:pt x="20" y="166"/>
                    <a:pt x="15" y="160"/>
                    <a:pt x="15" y="154"/>
                  </a:cubicBezTo>
                  <a:cubicBezTo>
                    <a:pt x="15" y="147"/>
                    <a:pt x="20" y="141"/>
                    <a:pt x="27" y="141"/>
                  </a:cubicBezTo>
                  <a:cubicBezTo>
                    <a:pt x="34" y="141"/>
                    <a:pt x="39" y="147"/>
                    <a:pt x="39" y="154"/>
                  </a:cubicBezTo>
                  <a:cubicBezTo>
                    <a:pt x="39" y="160"/>
                    <a:pt x="34" y="166"/>
                    <a:pt x="27" y="166"/>
                  </a:cubicBezTo>
                  <a:close/>
                  <a:moveTo>
                    <a:pt x="27" y="75"/>
                  </a:moveTo>
                  <a:lnTo>
                    <a:pt x="27" y="75"/>
                  </a:lnTo>
                  <a:cubicBezTo>
                    <a:pt x="20" y="75"/>
                    <a:pt x="15" y="69"/>
                    <a:pt x="15" y="62"/>
                  </a:cubicBezTo>
                  <a:cubicBezTo>
                    <a:pt x="15" y="56"/>
                    <a:pt x="20" y="50"/>
                    <a:pt x="27" y="50"/>
                  </a:cubicBezTo>
                  <a:cubicBezTo>
                    <a:pt x="34" y="50"/>
                    <a:pt x="39" y="56"/>
                    <a:pt x="39" y="62"/>
                  </a:cubicBezTo>
                  <a:cubicBezTo>
                    <a:pt x="39" y="69"/>
                    <a:pt x="34" y="75"/>
                    <a:pt x="27" y="75"/>
                  </a:cubicBezTo>
                  <a:close/>
                  <a:moveTo>
                    <a:pt x="560" y="50"/>
                  </a:moveTo>
                  <a:lnTo>
                    <a:pt x="560" y="50"/>
                  </a:lnTo>
                  <a:cubicBezTo>
                    <a:pt x="567" y="50"/>
                    <a:pt x="572" y="56"/>
                    <a:pt x="572" y="62"/>
                  </a:cubicBezTo>
                  <a:cubicBezTo>
                    <a:pt x="572" y="69"/>
                    <a:pt x="567" y="75"/>
                    <a:pt x="560" y="75"/>
                  </a:cubicBezTo>
                  <a:cubicBezTo>
                    <a:pt x="553" y="75"/>
                    <a:pt x="548" y="69"/>
                    <a:pt x="548" y="62"/>
                  </a:cubicBezTo>
                  <a:cubicBezTo>
                    <a:pt x="548" y="56"/>
                    <a:pt x="553" y="50"/>
                    <a:pt x="560" y="50"/>
                  </a:cubicBezTo>
                  <a:close/>
                  <a:moveTo>
                    <a:pt x="560" y="141"/>
                  </a:moveTo>
                  <a:lnTo>
                    <a:pt x="560" y="141"/>
                  </a:lnTo>
                  <a:cubicBezTo>
                    <a:pt x="567" y="141"/>
                    <a:pt x="572" y="147"/>
                    <a:pt x="572" y="154"/>
                  </a:cubicBezTo>
                  <a:cubicBezTo>
                    <a:pt x="572" y="160"/>
                    <a:pt x="567" y="166"/>
                    <a:pt x="560" y="166"/>
                  </a:cubicBezTo>
                  <a:cubicBezTo>
                    <a:pt x="553" y="166"/>
                    <a:pt x="548" y="160"/>
                    <a:pt x="548" y="154"/>
                  </a:cubicBezTo>
                  <a:cubicBezTo>
                    <a:pt x="548" y="147"/>
                    <a:pt x="553" y="141"/>
                    <a:pt x="560" y="141"/>
                  </a:cubicBezTo>
                  <a:close/>
                  <a:moveTo>
                    <a:pt x="535" y="166"/>
                  </a:moveTo>
                  <a:lnTo>
                    <a:pt x="535" y="166"/>
                  </a:lnTo>
                  <a:cubicBezTo>
                    <a:pt x="540" y="175"/>
                    <a:pt x="549" y="181"/>
                    <a:pt x="560" y="181"/>
                  </a:cubicBezTo>
                  <a:cubicBezTo>
                    <a:pt x="575" y="181"/>
                    <a:pt x="588" y="169"/>
                    <a:pt x="588" y="154"/>
                  </a:cubicBezTo>
                  <a:cubicBezTo>
                    <a:pt x="588" y="138"/>
                    <a:pt x="575" y="126"/>
                    <a:pt x="560" y="126"/>
                  </a:cubicBezTo>
                  <a:cubicBezTo>
                    <a:pt x="549" y="126"/>
                    <a:pt x="540" y="132"/>
                    <a:pt x="535" y="141"/>
                  </a:cubicBezTo>
                  <a:lnTo>
                    <a:pt x="501" y="141"/>
                  </a:lnTo>
                  <a:lnTo>
                    <a:pt x="501" y="75"/>
                  </a:lnTo>
                  <a:lnTo>
                    <a:pt x="535" y="75"/>
                  </a:lnTo>
                  <a:cubicBezTo>
                    <a:pt x="540" y="84"/>
                    <a:pt x="549" y="90"/>
                    <a:pt x="560" y="90"/>
                  </a:cubicBezTo>
                  <a:cubicBezTo>
                    <a:pt x="575" y="90"/>
                    <a:pt x="588" y="78"/>
                    <a:pt x="588" y="62"/>
                  </a:cubicBezTo>
                  <a:cubicBezTo>
                    <a:pt x="588" y="47"/>
                    <a:pt x="575" y="35"/>
                    <a:pt x="560" y="35"/>
                  </a:cubicBezTo>
                  <a:cubicBezTo>
                    <a:pt x="549" y="35"/>
                    <a:pt x="540" y="41"/>
                    <a:pt x="535" y="50"/>
                  </a:cubicBezTo>
                  <a:lnTo>
                    <a:pt x="501" y="50"/>
                  </a:lnTo>
                  <a:lnTo>
                    <a:pt x="501" y="50"/>
                  </a:lnTo>
                  <a:cubicBezTo>
                    <a:pt x="501" y="22"/>
                    <a:pt x="478" y="0"/>
                    <a:pt x="450" y="0"/>
                  </a:cubicBezTo>
                  <a:lnTo>
                    <a:pt x="136" y="0"/>
                  </a:lnTo>
                  <a:cubicBezTo>
                    <a:pt x="108" y="0"/>
                    <a:pt x="86" y="22"/>
                    <a:pt x="86" y="50"/>
                  </a:cubicBezTo>
                  <a:lnTo>
                    <a:pt x="86" y="50"/>
                  </a:lnTo>
                  <a:lnTo>
                    <a:pt x="52" y="50"/>
                  </a:lnTo>
                  <a:cubicBezTo>
                    <a:pt x="47" y="41"/>
                    <a:pt x="38" y="35"/>
                    <a:pt x="27" y="35"/>
                  </a:cubicBezTo>
                  <a:cubicBezTo>
                    <a:pt x="12" y="35"/>
                    <a:pt x="0" y="47"/>
                    <a:pt x="0" y="62"/>
                  </a:cubicBezTo>
                  <a:cubicBezTo>
                    <a:pt x="0" y="78"/>
                    <a:pt x="12" y="90"/>
                    <a:pt x="27" y="90"/>
                  </a:cubicBezTo>
                  <a:cubicBezTo>
                    <a:pt x="38" y="90"/>
                    <a:pt x="47" y="84"/>
                    <a:pt x="52" y="75"/>
                  </a:cubicBezTo>
                  <a:lnTo>
                    <a:pt x="86" y="75"/>
                  </a:lnTo>
                  <a:lnTo>
                    <a:pt x="86" y="141"/>
                  </a:lnTo>
                  <a:lnTo>
                    <a:pt x="52" y="141"/>
                  </a:lnTo>
                  <a:cubicBezTo>
                    <a:pt x="47" y="132"/>
                    <a:pt x="38" y="126"/>
                    <a:pt x="27" y="126"/>
                  </a:cubicBezTo>
                  <a:cubicBezTo>
                    <a:pt x="12" y="126"/>
                    <a:pt x="0" y="138"/>
                    <a:pt x="0" y="154"/>
                  </a:cubicBezTo>
                  <a:cubicBezTo>
                    <a:pt x="0" y="169"/>
                    <a:pt x="12" y="181"/>
                    <a:pt x="27" y="181"/>
                  </a:cubicBezTo>
                  <a:cubicBezTo>
                    <a:pt x="38" y="181"/>
                    <a:pt x="47" y="175"/>
                    <a:pt x="52" y="166"/>
                  </a:cubicBezTo>
                  <a:lnTo>
                    <a:pt x="86" y="166"/>
                  </a:lnTo>
                  <a:lnTo>
                    <a:pt x="86" y="232"/>
                  </a:lnTo>
                  <a:lnTo>
                    <a:pt x="52" y="232"/>
                  </a:lnTo>
                  <a:cubicBezTo>
                    <a:pt x="47" y="223"/>
                    <a:pt x="38" y="217"/>
                    <a:pt x="27" y="217"/>
                  </a:cubicBezTo>
                  <a:cubicBezTo>
                    <a:pt x="12" y="217"/>
                    <a:pt x="0" y="229"/>
                    <a:pt x="0" y="245"/>
                  </a:cubicBezTo>
                  <a:cubicBezTo>
                    <a:pt x="0" y="260"/>
                    <a:pt x="12" y="273"/>
                    <a:pt x="27" y="273"/>
                  </a:cubicBezTo>
                  <a:cubicBezTo>
                    <a:pt x="38" y="273"/>
                    <a:pt x="47" y="266"/>
                    <a:pt x="52" y="257"/>
                  </a:cubicBezTo>
                  <a:lnTo>
                    <a:pt x="86" y="257"/>
                  </a:lnTo>
                  <a:lnTo>
                    <a:pt x="86" y="323"/>
                  </a:lnTo>
                  <a:lnTo>
                    <a:pt x="52" y="323"/>
                  </a:lnTo>
                  <a:cubicBezTo>
                    <a:pt x="47" y="314"/>
                    <a:pt x="38" y="308"/>
                    <a:pt x="27" y="308"/>
                  </a:cubicBezTo>
                  <a:cubicBezTo>
                    <a:pt x="12" y="308"/>
                    <a:pt x="0" y="321"/>
                    <a:pt x="0" y="336"/>
                  </a:cubicBezTo>
                  <a:cubicBezTo>
                    <a:pt x="0" y="351"/>
                    <a:pt x="12" y="364"/>
                    <a:pt x="27" y="364"/>
                  </a:cubicBezTo>
                  <a:cubicBezTo>
                    <a:pt x="38" y="364"/>
                    <a:pt x="47" y="357"/>
                    <a:pt x="52" y="348"/>
                  </a:cubicBezTo>
                  <a:lnTo>
                    <a:pt x="86" y="348"/>
                  </a:lnTo>
                  <a:lnTo>
                    <a:pt x="86" y="358"/>
                  </a:lnTo>
                  <a:cubicBezTo>
                    <a:pt x="86" y="366"/>
                    <a:pt x="88" y="374"/>
                    <a:pt x="91" y="381"/>
                  </a:cubicBezTo>
                  <a:lnTo>
                    <a:pt x="218" y="254"/>
                  </a:lnTo>
                  <a:lnTo>
                    <a:pt x="218" y="148"/>
                  </a:lnTo>
                  <a:cubicBezTo>
                    <a:pt x="218" y="138"/>
                    <a:pt x="226" y="130"/>
                    <a:pt x="236" y="130"/>
                  </a:cubicBezTo>
                  <a:lnTo>
                    <a:pt x="350" y="130"/>
                  </a:lnTo>
                  <a:cubicBezTo>
                    <a:pt x="360" y="130"/>
                    <a:pt x="368" y="138"/>
                    <a:pt x="368" y="148"/>
                  </a:cubicBezTo>
                  <a:lnTo>
                    <a:pt x="368" y="260"/>
                  </a:lnTo>
                  <a:cubicBezTo>
                    <a:pt x="368" y="270"/>
                    <a:pt x="360" y="278"/>
                    <a:pt x="350" y="278"/>
                  </a:cubicBezTo>
                  <a:lnTo>
                    <a:pt x="244" y="278"/>
                  </a:lnTo>
                  <a:lnTo>
                    <a:pt x="118" y="405"/>
                  </a:lnTo>
                  <a:cubicBezTo>
                    <a:pt x="123" y="407"/>
                    <a:pt x="130" y="408"/>
                    <a:pt x="136" y="408"/>
                  </a:cubicBezTo>
                  <a:lnTo>
                    <a:pt x="450" y="408"/>
                  </a:lnTo>
                  <a:cubicBezTo>
                    <a:pt x="478" y="408"/>
                    <a:pt x="501" y="386"/>
                    <a:pt x="501" y="358"/>
                  </a:cubicBezTo>
                  <a:lnTo>
                    <a:pt x="501" y="348"/>
                  </a:lnTo>
                  <a:lnTo>
                    <a:pt x="535" y="348"/>
                  </a:lnTo>
                  <a:cubicBezTo>
                    <a:pt x="540" y="357"/>
                    <a:pt x="549" y="364"/>
                    <a:pt x="560" y="364"/>
                  </a:cubicBezTo>
                  <a:cubicBezTo>
                    <a:pt x="575" y="364"/>
                    <a:pt x="588" y="351"/>
                    <a:pt x="588" y="336"/>
                  </a:cubicBezTo>
                  <a:cubicBezTo>
                    <a:pt x="588" y="321"/>
                    <a:pt x="575" y="308"/>
                    <a:pt x="560" y="308"/>
                  </a:cubicBezTo>
                  <a:cubicBezTo>
                    <a:pt x="549" y="308"/>
                    <a:pt x="540" y="314"/>
                    <a:pt x="535" y="323"/>
                  </a:cubicBezTo>
                  <a:lnTo>
                    <a:pt x="501" y="323"/>
                  </a:lnTo>
                  <a:lnTo>
                    <a:pt x="501" y="257"/>
                  </a:lnTo>
                  <a:lnTo>
                    <a:pt x="535" y="257"/>
                  </a:lnTo>
                  <a:cubicBezTo>
                    <a:pt x="540" y="266"/>
                    <a:pt x="549" y="273"/>
                    <a:pt x="560" y="273"/>
                  </a:cubicBezTo>
                  <a:cubicBezTo>
                    <a:pt x="575" y="273"/>
                    <a:pt x="588" y="260"/>
                    <a:pt x="588" y="245"/>
                  </a:cubicBezTo>
                  <a:cubicBezTo>
                    <a:pt x="588" y="229"/>
                    <a:pt x="575" y="217"/>
                    <a:pt x="560" y="217"/>
                  </a:cubicBezTo>
                  <a:cubicBezTo>
                    <a:pt x="549" y="217"/>
                    <a:pt x="540" y="223"/>
                    <a:pt x="535" y="232"/>
                  </a:cubicBezTo>
                  <a:lnTo>
                    <a:pt x="501" y="232"/>
                  </a:lnTo>
                  <a:lnTo>
                    <a:pt x="501" y="166"/>
                  </a:lnTo>
                  <a:lnTo>
                    <a:pt x="535" y="166"/>
                  </a:lnTo>
                  <a:close/>
                </a:path>
              </a:pathLst>
            </a:custGeom>
            <a:solidFill>
              <a:srgbClr val="00506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2357" y="4910715"/>
              <a:ext cx="2403547" cy="934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50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Developers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Tools and support are available to make exchange development easier 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and faster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030683" y="4386349"/>
            <a:ext cx="2679172" cy="93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0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Tool Providers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506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NIEM 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connect with those who have an interest in information-sharing capabilities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7067847" y="3869105"/>
            <a:ext cx="528754" cy="476834"/>
            <a:chOff x="2274888" y="1273175"/>
            <a:chExt cx="5626100" cy="5073650"/>
          </a:xfrm>
          <a:solidFill>
            <a:srgbClr val="00506F"/>
          </a:solidFill>
        </p:grpSpPr>
        <p:sp>
          <p:nvSpPr>
            <p:cNvPr id="60" name="Freeform 2"/>
            <p:cNvSpPr>
              <a:spLocks noChangeArrowheads="1"/>
            </p:cNvSpPr>
            <p:nvPr/>
          </p:nvSpPr>
          <p:spPr bwMode="auto">
            <a:xfrm>
              <a:off x="2825750" y="2859088"/>
              <a:ext cx="4679950" cy="3487737"/>
            </a:xfrm>
            <a:custGeom>
              <a:avLst/>
              <a:gdLst>
                <a:gd name="T0" fmla="*/ 1969 w 13000"/>
                <a:gd name="T1" fmla="*/ 9499 h 9687"/>
                <a:gd name="T2" fmla="*/ 1969 w 13000"/>
                <a:gd name="T3" fmla="*/ 9499 h 9687"/>
                <a:gd name="T4" fmla="*/ 3062 w 13000"/>
                <a:gd name="T5" fmla="*/ 8592 h 9687"/>
                <a:gd name="T6" fmla="*/ 3875 w 13000"/>
                <a:gd name="T7" fmla="*/ 7905 h 9687"/>
                <a:gd name="T8" fmla="*/ 3937 w 13000"/>
                <a:gd name="T9" fmla="*/ 7686 h 9687"/>
                <a:gd name="T10" fmla="*/ 3469 w 13000"/>
                <a:gd name="T11" fmla="*/ 6467 h 9687"/>
                <a:gd name="T12" fmla="*/ 3375 w 13000"/>
                <a:gd name="T13" fmla="*/ 6342 h 9687"/>
                <a:gd name="T14" fmla="*/ 2219 w 13000"/>
                <a:gd name="T15" fmla="*/ 5467 h 9687"/>
                <a:gd name="T16" fmla="*/ 62 w 13000"/>
                <a:gd name="T17" fmla="*/ 6999 h 9687"/>
                <a:gd name="T18" fmla="*/ 156 w 13000"/>
                <a:gd name="T19" fmla="*/ 5999 h 9687"/>
                <a:gd name="T20" fmla="*/ 3625 w 13000"/>
                <a:gd name="T21" fmla="*/ 4061 h 9687"/>
                <a:gd name="T22" fmla="*/ 3906 w 13000"/>
                <a:gd name="T23" fmla="*/ 3999 h 9687"/>
                <a:gd name="T24" fmla="*/ 5031 w 13000"/>
                <a:gd name="T25" fmla="*/ 2874 h 9687"/>
                <a:gd name="T26" fmla="*/ 3687 w 13000"/>
                <a:gd name="T27" fmla="*/ 1281 h 9687"/>
                <a:gd name="T28" fmla="*/ 5031 w 13000"/>
                <a:gd name="T29" fmla="*/ 0 h 9687"/>
                <a:gd name="T30" fmla="*/ 5156 w 13000"/>
                <a:gd name="T31" fmla="*/ 125 h 9687"/>
                <a:gd name="T32" fmla="*/ 9468 w 13000"/>
                <a:gd name="T33" fmla="*/ 4092 h 9687"/>
                <a:gd name="T34" fmla="*/ 12874 w 13000"/>
                <a:gd name="T35" fmla="*/ 7186 h 9687"/>
                <a:gd name="T36" fmla="*/ 12968 w 13000"/>
                <a:gd name="T37" fmla="*/ 7499 h 9687"/>
                <a:gd name="T38" fmla="*/ 10811 w 13000"/>
                <a:gd name="T39" fmla="*/ 9499 h 9687"/>
                <a:gd name="T40" fmla="*/ 10593 w 13000"/>
                <a:gd name="T41" fmla="*/ 9405 h 9687"/>
                <a:gd name="T42" fmla="*/ 8468 w 13000"/>
                <a:gd name="T43" fmla="*/ 6905 h 9687"/>
                <a:gd name="T44" fmla="*/ 6686 w 13000"/>
                <a:gd name="T45" fmla="*/ 4811 h 9687"/>
                <a:gd name="T46" fmla="*/ 6561 w 13000"/>
                <a:gd name="T47" fmla="*/ 4936 h 9687"/>
                <a:gd name="T48" fmla="*/ 5719 w 13000"/>
                <a:gd name="T49" fmla="*/ 5780 h 9687"/>
                <a:gd name="T50" fmla="*/ 5625 w 13000"/>
                <a:gd name="T51" fmla="*/ 6061 h 9687"/>
                <a:gd name="T52" fmla="*/ 3437 w 13000"/>
                <a:gd name="T53" fmla="*/ 9592 h 9687"/>
                <a:gd name="T54" fmla="*/ 1969 w 13000"/>
                <a:gd name="T55" fmla="*/ 9499 h 9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00" h="9687">
                  <a:moveTo>
                    <a:pt x="1969" y="9499"/>
                  </a:moveTo>
                  <a:lnTo>
                    <a:pt x="1969" y="9499"/>
                  </a:lnTo>
                  <a:cubicBezTo>
                    <a:pt x="2344" y="9186"/>
                    <a:pt x="2687" y="8874"/>
                    <a:pt x="3062" y="8592"/>
                  </a:cubicBezTo>
                  <a:cubicBezTo>
                    <a:pt x="3344" y="8342"/>
                    <a:pt x="3594" y="8124"/>
                    <a:pt x="3875" y="7905"/>
                  </a:cubicBezTo>
                  <a:cubicBezTo>
                    <a:pt x="3969" y="7842"/>
                    <a:pt x="3969" y="7780"/>
                    <a:pt x="3937" y="7686"/>
                  </a:cubicBezTo>
                  <a:cubicBezTo>
                    <a:pt x="3781" y="7280"/>
                    <a:pt x="3625" y="6874"/>
                    <a:pt x="3469" y="6467"/>
                  </a:cubicBezTo>
                  <a:cubicBezTo>
                    <a:pt x="3469" y="6405"/>
                    <a:pt x="3437" y="6374"/>
                    <a:pt x="3375" y="6342"/>
                  </a:cubicBezTo>
                  <a:cubicBezTo>
                    <a:pt x="3000" y="6061"/>
                    <a:pt x="2594" y="5780"/>
                    <a:pt x="2219" y="5467"/>
                  </a:cubicBezTo>
                  <a:cubicBezTo>
                    <a:pt x="1500" y="5967"/>
                    <a:pt x="781" y="6467"/>
                    <a:pt x="62" y="6999"/>
                  </a:cubicBezTo>
                  <a:cubicBezTo>
                    <a:pt x="0" y="6624"/>
                    <a:pt x="62" y="6311"/>
                    <a:pt x="156" y="5999"/>
                  </a:cubicBezTo>
                  <a:cubicBezTo>
                    <a:pt x="594" y="4499"/>
                    <a:pt x="2125" y="3655"/>
                    <a:pt x="3625" y="4061"/>
                  </a:cubicBezTo>
                  <a:cubicBezTo>
                    <a:pt x="3750" y="4092"/>
                    <a:pt x="3812" y="4092"/>
                    <a:pt x="3906" y="3999"/>
                  </a:cubicBezTo>
                  <a:cubicBezTo>
                    <a:pt x="4250" y="3624"/>
                    <a:pt x="4625" y="3249"/>
                    <a:pt x="5031" y="2874"/>
                  </a:cubicBezTo>
                  <a:cubicBezTo>
                    <a:pt x="4562" y="2343"/>
                    <a:pt x="4125" y="1812"/>
                    <a:pt x="3687" y="1281"/>
                  </a:cubicBezTo>
                  <a:cubicBezTo>
                    <a:pt x="4125" y="875"/>
                    <a:pt x="4562" y="437"/>
                    <a:pt x="5031" y="0"/>
                  </a:cubicBezTo>
                  <a:cubicBezTo>
                    <a:pt x="5062" y="62"/>
                    <a:pt x="5125" y="93"/>
                    <a:pt x="5156" y="125"/>
                  </a:cubicBezTo>
                  <a:cubicBezTo>
                    <a:pt x="6593" y="1437"/>
                    <a:pt x="8030" y="2749"/>
                    <a:pt x="9468" y="4092"/>
                  </a:cubicBezTo>
                  <a:cubicBezTo>
                    <a:pt x="10593" y="5124"/>
                    <a:pt x="11718" y="6155"/>
                    <a:pt x="12874" y="7186"/>
                  </a:cubicBezTo>
                  <a:cubicBezTo>
                    <a:pt x="12968" y="7280"/>
                    <a:pt x="12999" y="7374"/>
                    <a:pt x="12968" y="7499"/>
                  </a:cubicBezTo>
                  <a:cubicBezTo>
                    <a:pt x="12780" y="8561"/>
                    <a:pt x="11905" y="9405"/>
                    <a:pt x="10811" y="9499"/>
                  </a:cubicBezTo>
                  <a:cubicBezTo>
                    <a:pt x="10749" y="9530"/>
                    <a:pt x="10655" y="9467"/>
                    <a:pt x="10593" y="9405"/>
                  </a:cubicBezTo>
                  <a:cubicBezTo>
                    <a:pt x="9874" y="8592"/>
                    <a:pt x="9186" y="7749"/>
                    <a:pt x="8468" y="6905"/>
                  </a:cubicBezTo>
                  <a:cubicBezTo>
                    <a:pt x="7874" y="6217"/>
                    <a:pt x="7280" y="5530"/>
                    <a:pt x="6686" y="4811"/>
                  </a:cubicBezTo>
                  <a:cubicBezTo>
                    <a:pt x="6655" y="4874"/>
                    <a:pt x="6593" y="4905"/>
                    <a:pt x="6561" y="4936"/>
                  </a:cubicBezTo>
                  <a:cubicBezTo>
                    <a:pt x="6281" y="5217"/>
                    <a:pt x="6000" y="5499"/>
                    <a:pt x="5719" y="5780"/>
                  </a:cubicBezTo>
                  <a:cubicBezTo>
                    <a:pt x="5625" y="5874"/>
                    <a:pt x="5594" y="5936"/>
                    <a:pt x="5625" y="6061"/>
                  </a:cubicBezTo>
                  <a:cubicBezTo>
                    <a:pt x="6062" y="7655"/>
                    <a:pt x="5062" y="9280"/>
                    <a:pt x="3437" y="9592"/>
                  </a:cubicBezTo>
                  <a:cubicBezTo>
                    <a:pt x="2969" y="9686"/>
                    <a:pt x="2344" y="9655"/>
                    <a:pt x="1969" y="94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Freeform 3"/>
            <p:cNvSpPr>
              <a:spLocks noChangeArrowheads="1"/>
            </p:cNvSpPr>
            <p:nvPr/>
          </p:nvSpPr>
          <p:spPr bwMode="auto">
            <a:xfrm>
              <a:off x="2274888" y="1284288"/>
              <a:ext cx="3173412" cy="2632075"/>
            </a:xfrm>
            <a:custGeom>
              <a:avLst/>
              <a:gdLst>
                <a:gd name="T0" fmla="*/ 8187 w 8813"/>
                <a:gd name="T1" fmla="*/ 1968 h 7312"/>
                <a:gd name="T2" fmla="*/ 8187 w 8813"/>
                <a:gd name="T3" fmla="*/ 1968 h 7312"/>
                <a:gd name="T4" fmla="*/ 6438 w 8813"/>
                <a:gd name="T5" fmla="*/ 1906 h 7312"/>
                <a:gd name="T6" fmla="*/ 6376 w 8813"/>
                <a:gd name="T7" fmla="*/ 3718 h 7312"/>
                <a:gd name="T8" fmla="*/ 6282 w 8813"/>
                <a:gd name="T9" fmla="*/ 3812 h 7312"/>
                <a:gd name="T10" fmla="*/ 4657 w 8813"/>
                <a:gd name="T11" fmla="*/ 5343 h 7312"/>
                <a:gd name="T12" fmla="*/ 4376 w 8813"/>
                <a:gd name="T13" fmla="*/ 5406 h 7312"/>
                <a:gd name="T14" fmla="*/ 3876 w 8813"/>
                <a:gd name="T15" fmla="*/ 5281 h 7312"/>
                <a:gd name="T16" fmla="*/ 3469 w 8813"/>
                <a:gd name="T17" fmla="*/ 5624 h 7312"/>
                <a:gd name="T18" fmla="*/ 3376 w 8813"/>
                <a:gd name="T19" fmla="*/ 5875 h 7312"/>
                <a:gd name="T20" fmla="*/ 3001 w 8813"/>
                <a:gd name="T21" fmla="*/ 6937 h 7312"/>
                <a:gd name="T22" fmla="*/ 2782 w 8813"/>
                <a:gd name="T23" fmla="*/ 7155 h 7312"/>
                <a:gd name="T24" fmla="*/ 2376 w 8813"/>
                <a:gd name="T25" fmla="*/ 7155 h 7312"/>
                <a:gd name="T26" fmla="*/ 876 w 8813"/>
                <a:gd name="T27" fmla="*/ 5593 h 7312"/>
                <a:gd name="T28" fmla="*/ 126 w 8813"/>
                <a:gd name="T29" fmla="*/ 4812 h 7312"/>
                <a:gd name="T30" fmla="*/ 157 w 8813"/>
                <a:gd name="T31" fmla="*/ 4406 h 7312"/>
                <a:gd name="T32" fmla="*/ 626 w 8813"/>
                <a:gd name="T33" fmla="*/ 3937 h 7312"/>
                <a:gd name="T34" fmla="*/ 1126 w 8813"/>
                <a:gd name="T35" fmla="*/ 3781 h 7312"/>
                <a:gd name="T36" fmla="*/ 1969 w 8813"/>
                <a:gd name="T37" fmla="*/ 3562 h 7312"/>
                <a:gd name="T38" fmla="*/ 2126 w 8813"/>
                <a:gd name="T39" fmla="*/ 2968 h 7312"/>
                <a:gd name="T40" fmla="*/ 2344 w 8813"/>
                <a:gd name="T41" fmla="*/ 2281 h 7312"/>
                <a:gd name="T42" fmla="*/ 3751 w 8813"/>
                <a:gd name="T43" fmla="*/ 937 h 7312"/>
                <a:gd name="T44" fmla="*/ 6157 w 8813"/>
                <a:gd name="T45" fmla="*/ 31 h 7312"/>
                <a:gd name="T46" fmla="*/ 8718 w 8813"/>
                <a:gd name="T47" fmla="*/ 1250 h 7312"/>
                <a:gd name="T48" fmla="*/ 8718 w 8813"/>
                <a:gd name="T49" fmla="*/ 1468 h 7312"/>
                <a:gd name="T50" fmla="*/ 8187 w 8813"/>
                <a:gd name="T51" fmla="*/ 1968 h 7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813" h="7312">
                  <a:moveTo>
                    <a:pt x="8187" y="1968"/>
                  </a:moveTo>
                  <a:lnTo>
                    <a:pt x="8187" y="1968"/>
                  </a:lnTo>
                  <a:cubicBezTo>
                    <a:pt x="7532" y="1468"/>
                    <a:pt x="6907" y="1468"/>
                    <a:pt x="6438" y="1906"/>
                  </a:cubicBezTo>
                  <a:cubicBezTo>
                    <a:pt x="5938" y="2375"/>
                    <a:pt x="5907" y="3000"/>
                    <a:pt x="6376" y="3718"/>
                  </a:cubicBezTo>
                  <a:cubicBezTo>
                    <a:pt x="6344" y="3718"/>
                    <a:pt x="6313" y="3781"/>
                    <a:pt x="6282" y="3812"/>
                  </a:cubicBezTo>
                  <a:cubicBezTo>
                    <a:pt x="5751" y="4312"/>
                    <a:pt x="5188" y="4843"/>
                    <a:pt x="4657" y="5343"/>
                  </a:cubicBezTo>
                  <a:cubicBezTo>
                    <a:pt x="4563" y="5437"/>
                    <a:pt x="4501" y="5468"/>
                    <a:pt x="4376" y="5406"/>
                  </a:cubicBezTo>
                  <a:cubicBezTo>
                    <a:pt x="4219" y="5343"/>
                    <a:pt x="4032" y="5250"/>
                    <a:pt x="3876" y="5281"/>
                  </a:cubicBezTo>
                  <a:cubicBezTo>
                    <a:pt x="3719" y="5312"/>
                    <a:pt x="3594" y="5500"/>
                    <a:pt x="3469" y="5624"/>
                  </a:cubicBezTo>
                  <a:cubicBezTo>
                    <a:pt x="3407" y="5687"/>
                    <a:pt x="3376" y="5781"/>
                    <a:pt x="3376" y="5875"/>
                  </a:cubicBezTo>
                  <a:cubicBezTo>
                    <a:pt x="3501" y="6531"/>
                    <a:pt x="3532" y="6437"/>
                    <a:pt x="3001" y="6937"/>
                  </a:cubicBezTo>
                  <a:cubicBezTo>
                    <a:pt x="2938" y="7000"/>
                    <a:pt x="2844" y="7092"/>
                    <a:pt x="2782" y="7155"/>
                  </a:cubicBezTo>
                  <a:cubicBezTo>
                    <a:pt x="2626" y="7311"/>
                    <a:pt x="2532" y="7311"/>
                    <a:pt x="2376" y="7155"/>
                  </a:cubicBezTo>
                  <a:cubicBezTo>
                    <a:pt x="1876" y="6625"/>
                    <a:pt x="1376" y="6093"/>
                    <a:pt x="876" y="5593"/>
                  </a:cubicBezTo>
                  <a:cubicBezTo>
                    <a:pt x="626" y="5343"/>
                    <a:pt x="376" y="5062"/>
                    <a:pt x="126" y="4812"/>
                  </a:cubicBezTo>
                  <a:cubicBezTo>
                    <a:pt x="0" y="4656"/>
                    <a:pt x="0" y="4562"/>
                    <a:pt x="157" y="4406"/>
                  </a:cubicBezTo>
                  <a:cubicBezTo>
                    <a:pt x="313" y="4250"/>
                    <a:pt x="469" y="4093"/>
                    <a:pt x="626" y="3937"/>
                  </a:cubicBezTo>
                  <a:cubicBezTo>
                    <a:pt x="782" y="3781"/>
                    <a:pt x="938" y="3718"/>
                    <a:pt x="1126" y="3781"/>
                  </a:cubicBezTo>
                  <a:cubicBezTo>
                    <a:pt x="1469" y="3937"/>
                    <a:pt x="1719" y="3812"/>
                    <a:pt x="1969" y="3562"/>
                  </a:cubicBezTo>
                  <a:cubicBezTo>
                    <a:pt x="2126" y="3375"/>
                    <a:pt x="2219" y="3218"/>
                    <a:pt x="2126" y="2968"/>
                  </a:cubicBezTo>
                  <a:cubicBezTo>
                    <a:pt x="2032" y="2687"/>
                    <a:pt x="2126" y="2468"/>
                    <a:pt x="2344" y="2281"/>
                  </a:cubicBezTo>
                  <a:cubicBezTo>
                    <a:pt x="2844" y="1843"/>
                    <a:pt x="3282" y="1375"/>
                    <a:pt x="3751" y="937"/>
                  </a:cubicBezTo>
                  <a:cubicBezTo>
                    <a:pt x="4438" y="312"/>
                    <a:pt x="5219" y="0"/>
                    <a:pt x="6157" y="31"/>
                  </a:cubicBezTo>
                  <a:cubicBezTo>
                    <a:pt x="7188" y="62"/>
                    <a:pt x="8031" y="468"/>
                    <a:pt x="8718" y="1250"/>
                  </a:cubicBezTo>
                  <a:cubicBezTo>
                    <a:pt x="8781" y="1343"/>
                    <a:pt x="8812" y="1406"/>
                    <a:pt x="8718" y="1468"/>
                  </a:cubicBezTo>
                  <a:cubicBezTo>
                    <a:pt x="8531" y="1625"/>
                    <a:pt x="8375" y="1781"/>
                    <a:pt x="8187" y="196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Freeform 4"/>
            <p:cNvSpPr>
              <a:spLocks noChangeArrowheads="1"/>
            </p:cNvSpPr>
            <p:nvPr/>
          </p:nvSpPr>
          <p:spPr bwMode="auto">
            <a:xfrm>
              <a:off x="5492750" y="1273175"/>
              <a:ext cx="2408238" cy="2386013"/>
            </a:xfrm>
            <a:custGeom>
              <a:avLst/>
              <a:gdLst>
                <a:gd name="T0" fmla="*/ 6656 w 6689"/>
                <a:gd name="T1" fmla="*/ 2688 h 6626"/>
                <a:gd name="T2" fmla="*/ 6656 w 6689"/>
                <a:gd name="T3" fmla="*/ 2688 h 6626"/>
                <a:gd name="T4" fmla="*/ 6438 w 6689"/>
                <a:gd name="T5" fmla="*/ 4032 h 6626"/>
                <a:gd name="T6" fmla="*/ 3063 w 6689"/>
                <a:gd name="T7" fmla="*/ 5625 h 6626"/>
                <a:gd name="T8" fmla="*/ 2781 w 6689"/>
                <a:gd name="T9" fmla="*/ 5688 h 6626"/>
                <a:gd name="T10" fmla="*/ 1875 w 6689"/>
                <a:gd name="T11" fmla="*/ 6625 h 6626"/>
                <a:gd name="T12" fmla="*/ 0 w 6689"/>
                <a:gd name="T13" fmla="*/ 4907 h 6626"/>
                <a:gd name="T14" fmla="*/ 94 w 6689"/>
                <a:gd name="T15" fmla="*/ 4781 h 6626"/>
                <a:gd name="T16" fmla="*/ 656 w 6689"/>
                <a:gd name="T17" fmla="*/ 4219 h 6626"/>
                <a:gd name="T18" fmla="*/ 1063 w 6689"/>
                <a:gd name="T19" fmla="*/ 3813 h 6626"/>
                <a:gd name="T20" fmla="*/ 969 w 6689"/>
                <a:gd name="T21" fmla="*/ 3250 h 6626"/>
                <a:gd name="T22" fmla="*/ 3344 w 6689"/>
                <a:gd name="T23" fmla="*/ 63 h 6626"/>
                <a:gd name="T24" fmla="*/ 4719 w 6689"/>
                <a:gd name="T25" fmla="*/ 188 h 6626"/>
                <a:gd name="T26" fmla="*/ 4594 w 6689"/>
                <a:gd name="T27" fmla="*/ 313 h 6626"/>
                <a:gd name="T28" fmla="*/ 2844 w 6689"/>
                <a:gd name="T29" fmla="*/ 1750 h 6626"/>
                <a:gd name="T30" fmla="*/ 2750 w 6689"/>
                <a:gd name="T31" fmla="*/ 2063 h 6626"/>
                <a:gd name="T32" fmla="*/ 3188 w 6689"/>
                <a:gd name="T33" fmla="*/ 3188 h 6626"/>
                <a:gd name="T34" fmla="*/ 3313 w 6689"/>
                <a:gd name="T35" fmla="*/ 3375 h 6626"/>
                <a:gd name="T36" fmla="*/ 4469 w 6689"/>
                <a:gd name="T37" fmla="*/ 4219 h 6626"/>
                <a:gd name="T38" fmla="*/ 6656 w 6689"/>
                <a:gd name="T39" fmla="*/ 2688 h 6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89" h="6626">
                  <a:moveTo>
                    <a:pt x="6656" y="2688"/>
                  </a:moveTo>
                  <a:lnTo>
                    <a:pt x="6656" y="2688"/>
                  </a:lnTo>
                  <a:cubicBezTo>
                    <a:pt x="6688" y="3188"/>
                    <a:pt x="6594" y="3625"/>
                    <a:pt x="6438" y="4032"/>
                  </a:cubicBezTo>
                  <a:cubicBezTo>
                    <a:pt x="5875" y="5313"/>
                    <a:pt x="4406" y="6032"/>
                    <a:pt x="3063" y="5625"/>
                  </a:cubicBezTo>
                  <a:cubicBezTo>
                    <a:pt x="2938" y="5594"/>
                    <a:pt x="2875" y="5625"/>
                    <a:pt x="2781" y="5688"/>
                  </a:cubicBezTo>
                  <a:cubicBezTo>
                    <a:pt x="2500" y="6000"/>
                    <a:pt x="2188" y="6313"/>
                    <a:pt x="1875" y="6625"/>
                  </a:cubicBezTo>
                  <a:cubicBezTo>
                    <a:pt x="1250" y="6063"/>
                    <a:pt x="625" y="5500"/>
                    <a:pt x="0" y="4907"/>
                  </a:cubicBezTo>
                  <a:cubicBezTo>
                    <a:pt x="31" y="4875"/>
                    <a:pt x="63" y="4813"/>
                    <a:pt x="94" y="4781"/>
                  </a:cubicBezTo>
                  <a:cubicBezTo>
                    <a:pt x="281" y="4594"/>
                    <a:pt x="469" y="4407"/>
                    <a:pt x="656" y="4219"/>
                  </a:cubicBezTo>
                  <a:cubicBezTo>
                    <a:pt x="781" y="4094"/>
                    <a:pt x="1000" y="3969"/>
                    <a:pt x="1063" y="3813"/>
                  </a:cubicBezTo>
                  <a:cubicBezTo>
                    <a:pt x="1094" y="3657"/>
                    <a:pt x="1000" y="3438"/>
                    <a:pt x="969" y="3250"/>
                  </a:cubicBezTo>
                  <a:cubicBezTo>
                    <a:pt x="750" y="1782"/>
                    <a:pt x="1844" y="313"/>
                    <a:pt x="3344" y="63"/>
                  </a:cubicBezTo>
                  <a:cubicBezTo>
                    <a:pt x="3813" y="0"/>
                    <a:pt x="4250" y="32"/>
                    <a:pt x="4719" y="188"/>
                  </a:cubicBezTo>
                  <a:cubicBezTo>
                    <a:pt x="4688" y="250"/>
                    <a:pt x="4625" y="282"/>
                    <a:pt x="4594" y="313"/>
                  </a:cubicBezTo>
                  <a:cubicBezTo>
                    <a:pt x="4000" y="813"/>
                    <a:pt x="3438" y="1282"/>
                    <a:pt x="2844" y="1750"/>
                  </a:cubicBezTo>
                  <a:cubicBezTo>
                    <a:pt x="2719" y="1844"/>
                    <a:pt x="2719" y="1938"/>
                    <a:pt x="2750" y="2063"/>
                  </a:cubicBezTo>
                  <a:cubicBezTo>
                    <a:pt x="2906" y="2438"/>
                    <a:pt x="3063" y="2813"/>
                    <a:pt x="3188" y="3188"/>
                  </a:cubicBezTo>
                  <a:cubicBezTo>
                    <a:pt x="3219" y="3250"/>
                    <a:pt x="3250" y="3344"/>
                    <a:pt x="3313" y="3375"/>
                  </a:cubicBezTo>
                  <a:cubicBezTo>
                    <a:pt x="3688" y="3657"/>
                    <a:pt x="4094" y="3938"/>
                    <a:pt x="4469" y="4219"/>
                  </a:cubicBezTo>
                  <a:cubicBezTo>
                    <a:pt x="5188" y="3719"/>
                    <a:pt x="5906" y="3219"/>
                    <a:pt x="6656" y="268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5" name="Slide Number Placeholder 3"/>
          <p:cNvSpPr txBox="1">
            <a:spLocks/>
          </p:cNvSpPr>
          <p:nvPr/>
        </p:nvSpPr>
        <p:spPr>
          <a:xfrm>
            <a:off x="3559626" y="662027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4A3B-586F-6741-A578-6A3C03C31D10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8" name="Title 1">
            <a:extLst>
              <a:ext uri="{FF2B5EF4-FFF2-40B4-BE49-F238E27FC236}">
                <a16:creationId xmlns:a16="http://schemas.microsoft.com/office/drawing/2014/main" id="{0344D3A4-3179-4ECF-A73A-ED313201D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36" y="360803"/>
            <a:ext cx="8089900" cy="811358"/>
          </a:xfrm>
        </p:spPr>
        <p:txBody>
          <a:bodyPr/>
          <a:lstStyle/>
          <a:p>
            <a:pPr algn="l"/>
            <a:r>
              <a:rPr lang="en-US" spc="-100" dirty="0">
                <a:latin typeface="Tw Cen MT" panose="020B0602020104020603" pitchFamily="34" charset="0"/>
                <a:cs typeface="+mj-cs"/>
              </a:rPr>
              <a:t>NIEM Community Stakeholders</a:t>
            </a:r>
          </a:p>
        </p:txBody>
      </p:sp>
    </p:spTree>
    <p:extLst>
      <p:ext uri="{BB962C8B-B14F-4D97-AF65-F5344CB8AC3E}">
        <p14:creationId xmlns:p14="http://schemas.microsoft.com/office/powerpoint/2010/main" val="1310703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4271" y="5224798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515151"/>
                </a:solidFill>
              </a:rPr>
              <a:t>Click </a:t>
            </a:r>
            <a:r>
              <a:rPr lang="en-US" b="1" i="1" dirty="0">
                <a:solidFill>
                  <a:srgbClr val="515151"/>
                </a:solidFill>
              </a:rPr>
              <a:t>play </a:t>
            </a:r>
            <a:r>
              <a:rPr lang="en-US" b="1" dirty="0">
                <a:solidFill>
                  <a:srgbClr val="515151"/>
                </a:solidFill>
              </a:rPr>
              <a:t>to begin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r>
              <a:rPr lang="en-US" spc="-80" dirty="0">
                <a:solidFill>
                  <a:srgbClr val="00516F"/>
                </a:solidFill>
                <a:cs typeface="Tw Cen MT"/>
              </a:rPr>
              <a:t>NIEM Simplified</a:t>
            </a:r>
          </a:p>
        </p:txBody>
      </p:sp>
      <p:sp>
        <p:nvSpPr>
          <p:cNvPr id="3" name="Rectangle 2"/>
          <p:cNvSpPr/>
          <p:nvPr/>
        </p:nvSpPr>
        <p:spPr>
          <a:xfrm>
            <a:off x="1222042" y="5594130"/>
            <a:ext cx="646814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en-US" b="1" dirty="0">
                <a:solidFill>
                  <a:srgbClr val="00506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https://www.youtube.com/watch?v=BA1jY8LJ8tM</a:t>
            </a:r>
            <a:endParaRPr lang="en-US" b="1" dirty="0">
              <a:solidFill>
                <a:srgbClr val="0050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6159" y="1199632"/>
            <a:ext cx="4361495" cy="391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06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6A09D8F-9537-EE46-A5CF-B23BC3B29F81}"/>
              </a:ext>
            </a:extLst>
          </p:cNvPr>
          <p:cNvSpPr txBox="1">
            <a:spLocks/>
          </p:cNvSpPr>
          <p:nvPr/>
        </p:nvSpPr>
        <p:spPr>
          <a:xfrm>
            <a:off x="342900" y="1148456"/>
            <a:ext cx="7228703" cy="60851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kern="1200" cap="all">
                <a:solidFill>
                  <a:srgbClr val="7F7F7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342900">
              <a:defRPr/>
            </a:pPr>
            <a:endParaRPr lang="en-US" sz="2700" spc="-75" dirty="0">
              <a:solidFill>
                <a:srgbClr val="005170"/>
              </a:solidFill>
              <a:latin typeface="Arial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8EC5CA5-4B40-794D-BD2B-A6759A99C076}"/>
              </a:ext>
            </a:extLst>
          </p:cNvPr>
          <p:cNvSpPr txBox="1">
            <a:spLocks/>
          </p:cNvSpPr>
          <p:nvPr/>
        </p:nvSpPr>
        <p:spPr>
          <a:xfrm>
            <a:off x="457200" y="995628"/>
            <a:ext cx="8016641" cy="4866744"/>
          </a:xfrm>
          <a:prstGeom prst="rect">
            <a:avLst/>
          </a:prstGeom>
        </p:spPr>
        <p:txBody>
          <a:bodyPr vert="horz" lIns="68580" tIns="34290" rIns="68580" bIns="3429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3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None/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Examples</a:t>
            </a:r>
          </a:p>
          <a:p>
            <a:pPr defTabSz="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lang="en-US" sz="1900" b="1" dirty="0">
                <a:solidFill>
                  <a:srgbClr val="000000"/>
                </a:solidFill>
                <a:latin typeface="Arial"/>
              </a:rPr>
              <a:t>Interstate Justice and Public Safety Network (NLETS) </a:t>
            </a:r>
            <a:br>
              <a:rPr lang="en-US" sz="1900" dirty="0">
                <a:solidFill>
                  <a:srgbClr val="000000"/>
                </a:solidFill>
                <a:latin typeface="Arial"/>
              </a:rPr>
            </a:br>
            <a:r>
              <a:rPr lang="en-US" sz="1900" dirty="0">
                <a:solidFill>
                  <a:srgbClr val="000000"/>
                </a:solidFill>
                <a:latin typeface="Arial"/>
              </a:rPr>
              <a:t>Exchange mission-critical law enforcement information</a:t>
            </a:r>
          </a:p>
          <a:p>
            <a:pPr defTabSz="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lang="en-US" sz="1800" b="1" dirty="0">
                <a:solidFill>
                  <a:srgbClr val="000000"/>
                </a:solidFill>
              </a:rPr>
              <a:t>America’s Missing: Broadcast Emergency Response Alert (AMBER)</a:t>
            </a:r>
            <a:br>
              <a:rPr lang="en-US" sz="1900" b="1" dirty="0">
                <a:solidFill>
                  <a:srgbClr val="000000"/>
                </a:solidFill>
                <a:latin typeface="Arial"/>
              </a:rPr>
            </a:br>
            <a:r>
              <a:rPr lang="en-US" sz="1900" dirty="0">
                <a:solidFill>
                  <a:srgbClr val="000000"/>
                </a:solidFill>
                <a:latin typeface="Arial"/>
              </a:rPr>
              <a:t>Child abduction emergency alert</a:t>
            </a:r>
          </a:p>
          <a:p>
            <a:pPr defTabSz="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lang="en-US" sz="1900" b="1" dirty="0">
                <a:solidFill>
                  <a:srgbClr val="000000"/>
                </a:solidFill>
                <a:latin typeface="Arial"/>
              </a:rPr>
              <a:t>Prescription Drug Monitoring Exchange (PMIX) </a:t>
            </a:r>
            <a:br>
              <a:rPr lang="en-US" sz="1900" dirty="0">
                <a:solidFill>
                  <a:srgbClr val="000000"/>
                </a:solidFill>
                <a:latin typeface="Arial"/>
              </a:rPr>
            </a:br>
            <a:r>
              <a:rPr lang="en-US" sz="1900" dirty="0">
                <a:solidFill>
                  <a:srgbClr val="000000"/>
                </a:solidFill>
                <a:latin typeface="Arial"/>
              </a:rPr>
              <a:t>Mitigate pharmaceutical drug abuse across state lines</a:t>
            </a:r>
          </a:p>
          <a:p>
            <a:pPr defTabSz="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lang="en-US" sz="1900" b="1" dirty="0">
                <a:solidFill>
                  <a:srgbClr val="000000"/>
                </a:solidFill>
                <a:latin typeface="Arial"/>
              </a:rPr>
              <a:t>FBI Incident Reporting National Data Exchange System (N-</a:t>
            </a:r>
            <a:r>
              <a:rPr lang="en-US" sz="1900" b="1" dirty="0" err="1">
                <a:solidFill>
                  <a:srgbClr val="000000"/>
                </a:solidFill>
                <a:latin typeface="Arial"/>
              </a:rPr>
              <a:t>Dex</a:t>
            </a:r>
            <a:r>
              <a:rPr lang="en-US" sz="1900" b="1" dirty="0">
                <a:solidFill>
                  <a:srgbClr val="000000"/>
                </a:solidFill>
                <a:latin typeface="Arial"/>
              </a:rPr>
              <a:t>) </a:t>
            </a:r>
            <a:br>
              <a:rPr lang="en-US" sz="1900" b="1" dirty="0">
                <a:solidFill>
                  <a:srgbClr val="000000"/>
                </a:solidFill>
                <a:latin typeface="Arial"/>
              </a:rPr>
            </a:br>
            <a:r>
              <a:rPr lang="en-US" sz="1900" dirty="0">
                <a:solidFill>
                  <a:srgbClr val="000000"/>
                </a:solidFill>
                <a:latin typeface="Arial"/>
              </a:rPr>
              <a:t>Standardized, secure criminal justice information sharing to relevant criminal justice agencies</a:t>
            </a:r>
          </a:p>
          <a:p>
            <a:pPr defTabSz="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lang="en-US" sz="1900" b="1" dirty="0">
                <a:solidFill>
                  <a:srgbClr val="000000"/>
                </a:solidFill>
                <a:latin typeface="Arial"/>
              </a:rPr>
              <a:t>FBI National Crime Information Center (NCIC) </a:t>
            </a:r>
            <a:br>
              <a:rPr lang="en-US" sz="1900" dirty="0">
                <a:solidFill>
                  <a:srgbClr val="000000"/>
                </a:solidFill>
                <a:latin typeface="Arial"/>
              </a:rPr>
            </a:br>
            <a:r>
              <a:rPr lang="en-US" sz="1900" dirty="0">
                <a:solidFill>
                  <a:srgbClr val="000000"/>
                </a:solidFill>
                <a:latin typeface="Arial"/>
              </a:rPr>
              <a:t>U.S.’s central database for tracking crime-related information</a:t>
            </a:r>
          </a:p>
          <a:p>
            <a:pPr defTabSz="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lang="en-US" sz="1900" b="1" dirty="0">
                <a:solidFill>
                  <a:srgbClr val="000000"/>
                </a:solidFill>
                <a:latin typeface="Arial"/>
              </a:rPr>
              <a:t>Centers for Disease Control and Prevention (CDC) Emergency Preparedness and Response Exchange Requirements  </a:t>
            </a:r>
            <a:br>
              <a:rPr lang="en-US" sz="1900" dirty="0">
                <a:solidFill>
                  <a:srgbClr val="000000"/>
                </a:solidFill>
                <a:latin typeface="Arial"/>
              </a:rPr>
            </a:br>
            <a:r>
              <a:rPr lang="en-US" sz="1900" dirty="0">
                <a:solidFill>
                  <a:srgbClr val="000000"/>
                </a:solidFill>
                <a:latin typeface="Arial"/>
              </a:rPr>
              <a:t>Exchange and sharing of critical emergency management data</a:t>
            </a:r>
          </a:p>
          <a:p>
            <a:pPr defTabSz="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lang="en-US" sz="1900" b="1" dirty="0">
                <a:solidFill>
                  <a:srgbClr val="000000"/>
                </a:solidFill>
                <a:latin typeface="Arial"/>
              </a:rPr>
              <a:t>National Electronic Interstate Compact Enterprise (NEICE) </a:t>
            </a:r>
            <a:br>
              <a:rPr lang="en-US" sz="1900" dirty="0">
                <a:solidFill>
                  <a:srgbClr val="000000"/>
                </a:solidFill>
                <a:latin typeface="Arial"/>
              </a:rPr>
            </a:br>
            <a:r>
              <a:rPr lang="en-US" sz="1900" dirty="0">
                <a:solidFill>
                  <a:srgbClr val="000000"/>
                </a:solidFill>
                <a:latin typeface="Arial"/>
              </a:rPr>
              <a:t>Placement of children in foster care across state lines</a:t>
            </a:r>
          </a:p>
          <a:p>
            <a:pPr defTabSz="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lang="en-US" sz="1900" b="1" dirty="0">
                <a:solidFill>
                  <a:srgbClr val="000000"/>
                </a:solidFill>
                <a:latin typeface="Arial"/>
              </a:rPr>
              <a:t>Indian Child Welfare Act (ICWA) e-Notice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30E3F-B8B6-48A2-BE52-08C7DB190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pc="-75" dirty="0">
                <a:solidFill>
                  <a:srgbClr val="005170"/>
                </a:solidFill>
                <a:latin typeface="Tw Cen MT" panose="020B0602020104020603" pitchFamily="34" charset="0"/>
              </a:rPr>
              <a:t>Information exchanges built on NIEM</a:t>
            </a:r>
            <a:br>
              <a:rPr lang="en-US" spc="-75" dirty="0">
                <a:solidFill>
                  <a:srgbClr val="005170"/>
                </a:solidFill>
                <a:latin typeface="Arial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48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25C2F-AB88-43DF-9F17-2BBD02298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data in motion</a:t>
            </a: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D7173C15-23AD-1544-A3ED-AA372DA538B9}"/>
              </a:ext>
            </a:extLst>
          </p:cNvPr>
          <p:cNvSpPr/>
          <p:nvPr/>
        </p:nvSpPr>
        <p:spPr>
          <a:xfrm rot="10800000">
            <a:off x="5753943" y="2410894"/>
            <a:ext cx="2327377" cy="2036212"/>
          </a:xfrm>
          <a:prstGeom prst="chevron">
            <a:avLst>
              <a:gd name="adj" fmla="val 16316"/>
            </a:avLst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rgbClr val="011B3D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17CB84A4-9A90-AD4C-BED4-721999682D1B}"/>
              </a:ext>
            </a:extLst>
          </p:cNvPr>
          <p:cNvSpPr/>
          <p:nvPr/>
        </p:nvSpPr>
        <p:spPr>
          <a:xfrm>
            <a:off x="918220" y="2428323"/>
            <a:ext cx="2327377" cy="2036212"/>
          </a:xfrm>
          <a:prstGeom prst="chevron">
            <a:avLst>
              <a:gd name="adj" fmla="val 16316"/>
            </a:avLst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rgbClr val="011B3D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9D01F20-44BC-8B4B-846C-24682A9490D5}"/>
              </a:ext>
            </a:extLst>
          </p:cNvPr>
          <p:cNvSpPr/>
          <p:nvPr/>
        </p:nvSpPr>
        <p:spPr>
          <a:xfrm>
            <a:off x="3737919" y="4177949"/>
            <a:ext cx="1828800" cy="425196"/>
          </a:xfrm>
          <a:prstGeom prst="roundRect">
            <a:avLst/>
          </a:prstGeom>
          <a:solidFill>
            <a:srgbClr val="011B3D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tIns="68580" bIns="68580" rtlCol="0" anchor="ctr">
            <a:flatTx/>
          </a:bodyPr>
          <a:lstStyle/>
          <a:p>
            <a:pPr algn="ctr">
              <a:lnSpc>
                <a:spcPct val="80000"/>
              </a:lnSpc>
            </a:pPr>
            <a:r>
              <a:rPr lang="en-US" sz="1575" b="1" dirty="0">
                <a:solidFill>
                  <a:schemeClr val="bg1"/>
                </a:solidFill>
                <a:latin typeface="Arial"/>
                <a:cs typeface="Arial"/>
              </a:rPr>
              <a:t>Translation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AF731A1-1AF8-AF46-93E7-1CF539BC23F8}"/>
              </a:ext>
            </a:extLst>
          </p:cNvPr>
          <p:cNvSpPr/>
          <p:nvPr/>
        </p:nvSpPr>
        <p:spPr>
          <a:xfrm>
            <a:off x="3600450" y="1980926"/>
            <a:ext cx="1943100" cy="343924"/>
          </a:xfrm>
          <a:prstGeom prst="roundRect">
            <a:avLst/>
          </a:prstGeom>
          <a:solidFill>
            <a:schemeClr val="bg2">
              <a:lumMod val="40000"/>
              <a:lumOff val="60000"/>
              <a:alpha val="73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tIns="68580" bIns="6858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</a:rPr>
              <a:t>Scope-of-NIEM</a:t>
            </a:r>
          </a:p>
        </p:txBody>
      </p:sp>
      <p:pic>
        <p:nvPicPr>
          <p:cNvPr id="9" name="Picture 8" descr="dim3.png">
            <a:extLst>
              <a:ext uri="{FF2B5EF4-FFF2-40B4-BE49-F238E27FC236}">
                <a16:creationId xmlns:a16="http://schemas.microsoft.com/office/drawing/2014/main" id="{1129EEC3-E6B0-A742-9E49-B1D16FC781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81" y="2277877"/>
            <a:ext cx="2869877" cy="2048048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D6E5C85-202D-6442-9FC6-C0642CFAF873}"/>
              </a:ext>
            </a:extLst>
          </p:cNvPr>
          <p:cNvSpPr txBox="1">
            <a:spLocks/>
          </p:cNvSpPr>
          <p:nvPr/>
        </p:nvSpPr>
        <p:spPr bwMode="auto">
          <a:xfrm>
            <a:off x="246184" y="4912371"/>
            <a:ext cx="8493369" cy="983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ctr">
              <a:spcBef>
                <a:spcPct val="20000"/>
              </a:spcBef>
              <a:buSzPct val="80000"/>
            </a:pPr>
            <a:r>
              <a:rPr lang="en-US" sz="1350" b="1" dirty="0">
                <a:solidFill>
                  <a:srgbClr val="000000"/>
                </a:solidFill>
                <a:latin typeface="Arial"/>
                <a:cs typeface="Arial"/>
              </a:rPr>
              <a:t>NIEM intentionally does not address </a:t>
            </a:r>
            <a:r>
              <a:rPr lang="en-US" sz="1350" dirty="0">
                <a:solidFill>
                  <a:srgbClr val="000000"/>
                </a:solidFill>
                <a:latin typeface="Arial"/>
                <a:cs typeface="Arial"/>
              </a:rPr>
              <a:t>standardizing data inside legacy systems. </a:t>
            </a:r>
          </a:p>
          <a:p>
            <a:pPr marL="0" lvl="1" algn="ctr">
              <a:spcBef>
                <a:spcPct val="20000"/>
              </a:spcBef>
              <a:buSzPct val="80000"/>
            </a:pPr>
            <a:r>
              <a:rPr lang="en-US" sz="1350" dirty="0">
                <a:solidFill>
                  <a:srgbClr val="000000"/>
                </a:solidFill>
                <a:latin typeface="Arial"/>
                <a:cs typeface="Arial"/>
              </a:rPr>
              <a:t>NIEM serves as a translation layer (providing a common understanding) </a:t>
            </a:r>
            <a:br>
              <a:rPr lang="en-US" sz="135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50" dirty="0">
                <a:solidFill>
                  <a:srgbClr val="000000"/>
                </a:solidFill>
                <a:latin typeface="Arial"/>
                <a:cs typeface="Arial"/>
              </a:rPr>
              <a:t>between and across disparate systems.</a:t>
            </a:r>
          </a:p>
        </p:txBody>
      </p:sp>
      <p:grpSp>
        <p:nvGrpSpPr>
          <p:cNvPr id="12" name="Group 27">
            <a:extLst>
              <a:ext uri="{FF2B5EF4-FFF2-40B4-BE49-F238E27FC236}">
                <a16:creationId xmlns:a16="http://schemas.microsoft.com/office/drawing/2014/main" id="{A7E182F7-08E9-FF4D-A181-8B8EE00BB1A5}"/>
              </a:ext>
            </a:extLst>
          </p:cNvPr>
          <p:cNvGrpSpPr>
            <a:grpSpLocks noChangeAspect="1"/>
          </p:cNvGrpSpPr>
          <p:nvPr/>
        </p:nvGrpSpPr>
        <p:grpSpPr>
          <a:xfrm>
            <a:off x="1102269" y="2791034"/>
            <a:ext cx="2115112" cy="1223477"/>
            <a:chOff x="0" y="2395667"/>
            <a:chExt cx="3143947" cy="2023933"/>
          </a:xfrm>
        </p:grpSpPr>
        <p:pic>
          <p:nvPicPr>
            <p:cNvPr id="13" name="Picture 12" descr="database_icon.png">
              <a:extLst>
                <a:ext uri="{FF2B5EF4-FFF2-40B4-BE49-F238E27FC236}">
                  <a16:creationId xmlns:a16="http://schemas.microsoft.com/office/drawing/2014/main" id="{DF95B5ED-9A03-8547-84AB-F073137B3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61770"/>
              <a:ext cx="1672672" cy="1672672"/>
            </a:xfrm>
            <a:prstGeom prst="rect">
              <a:avLst/>
            </a:prstGeom>
          </p:spPr>
        </p:pic>
        <p:pic>
          <p:nvPicPr>
            <p:cNvPr id="14" name="Picture 13" descr="database_icon.png">
              <a:extLst>
                <a:ext uri="{FF2B5EF4-FFF2-40B4-BE49-F238E27FC236}">
                  <a16:creationId xmlns:a16="http://schemas.microsoft.com/office/drawing/2014/main" id="{511BF433-3CB8-FE4C-8B21-B4D4C9D8E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275" y="2461770"/>
              <a:ext cx="1672672" cy="1672672"/>
            </a:xfrm>
            <a:prstGeom prst="rect">
              <a:avLst/>
            </a:prstGeom>
          </p:spPr>
        </p:pic>
        <p:pic>
          <p:nvPicPr>
            <p:cNvPr id="15" name="Picture 14" descr="database_icon.png">
              <a:extLst>
                <a:ext uri="{FF2B5EF4-FFF2-40B4-BE49-F238E27FC236}">
                  <a16:creationId xmlns:a16="http://schemas.microsoft.com/office/drawing/2014/main" id="{CD832154-8D7E-1540-8993-B71D43048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867" y="2395667"/>
              <a:ext cx="2023933" cy="2023933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24ECA68-79D8-7946-B1FC-220082E7E106}"/>
              </a:ext>
            </a:extLst>
          </p:cNvPr>
          <p:cNvSpPr/>
          <p:nvPr/>
        </p:nvSpPr>
        <p:spPr>
          <a:xfrm rot="16200000">
            <a:off x="2447119" y="3303342"/>
            <a:ext cx="1252032" cy="17761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900" b="1" spc="225" dirty="0">
                <a:latin typeface="Arial Black"/>
                <a:cs typeface="Arial Black"/>
              </a:rPr>
              <a:t>INTERFACE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E840C4-5541-BF49-A98F-C6D0AEE83249}"/>
              </a:ext>
            </a:extLst>
          </p:cNvPr>
          <p:cNvSpPr txBox="1"/>
          <p:nvPr/>
        </p:nvSpPr>
        <p:spPr>
          <a:xfrm>
            <a:off x="1733530" y="3235952"/>
            <a:ext cx="993542" cy="344133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tx1"/>
            </a:solidFill>
          </a:ln>
        </p:spPr>
        <p:txBody>
          <a:bodyPr wrap="none" lIns="137160" tIns="68580" rIns="137160" bIns="68580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25" b="1" dirty="0">
                <a:latin typeface="Arial Black"/>
                <a:cs typeface="Arial Black"/>
              </a:rPr>
              <a:t>LEGACY</a:t>
            </a:r>
          </a:p>
          <a:p>
            <a:pPr algn="ctr">
              <a:lnSpc>
                <a:spcPct val="80000"/>
              </a:lnSpc>
            </a:pPr>
            <a:r>
              <a:rPr lang="en-US" sz="825" b="1" dirty="0">
                <a:latin typeface="Arial Black"/>
                <a:cs typeface="Arial Black"/>
              </a:rPr>
              <a:t>DATABASES</a:t>
            </a:r>
          </a:p>
        </p:txBody>
      </p:sp>
      <p:grpSp>
        <p:nvGrpSpPr>
          <p:cNvPr id="18" name="Group 34">
            <a:extLst>
              <a:ext uri="{FF2B5EF4-FFF2-40B4-BE49-F238E27FC236}">
                <a16:creationId xmlns:a16="http://schemas.microsoft.com/office/drawing/2014/main" id="{7EAE5480-BDDF-2645-8E1E-6A8F8EE150CD}"/>
              </a:ext>
            </a:extLst>
          </p:cNvPr>
          <p:cNvGrpSpPr>
            <a:grpSpLocks noChangeAspect="1"/>
          </p:cNvGrpSpPr>
          <p:nvPr/>
        </p:nvGrpSpPr>
        <p:grpSpPr>
          <a:xfrm>
            <a:off x="6114050" y="2792758"/>
            <a:ext cx="1900531" cy="1223477"/>
            <a:chOff x="0" y="2395667"/>
            <a:chExt cx="3143947" cy="2023933"/>
          </a:xfrm>
        </p:grpSpPr>
        <p:pic>
          <p:nvPicPr>
            <p:cNvPr id="19" name="Picture 18" descr="database_icon.png">
              <a:extLst>
                <a:ext uri="{FF2B5EF4-FFF2-40B4-BE49-F238E27FC236}">
                  <a16:creationId xmlns:a16="http://schemas.microsoft.com/office/drawing/2014/main" id="{A3BD228E-33BF-984F-97E7-9D0010C3B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61770"/>
              <a:ext cx="1672672" cy="1672672"/>
            </a:xfrm>
            <a:prstGeom prst="rect">
              <a:avLst/>
            </a:prstGeom>
          </p:spPr>
        </p:pic>
        <p:pic>
          <p:nvPicPr>
            <p:cNvPr id="20" name="Picture 19" descr="database_icon.png">
              <a:extLst>
                <a:ext uri="{FF2B5EF4-FFF2-40B4-BE49-F238E27FC236}">
                  <a16:creationId xmlns:a16="http://schemas.microsoft.com/office/drawing/2014/main" id="{0826472D-4F6A-1D40-8184-731D0A825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275" y="2461770"/>
              <a:ext cx="1672672" cy="1672672"/>
            </a:xfrm>
            <a:prstGeom prst="rect">
              <a:avLst/>
            </a:prstGeom>
          </p:spPr>
        </p:pic>
        <p:pic>
          <p:nvPicPr>
            <p:cNvPr id="21" name="Picture 20" descr="database_icon.png">
              <a:extLst>
                <a:ext uri="{FF2B5EF4-FFF2-40B4-BE49-F238E27FC236}">
                  <a16:creationId xmlns:a16="http://schemas.microsoft.com/office/drawing/2014/main" id="{59C47343-7275-C94F-B088-B88D00C2A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867" y="2395667"/>
              <a:ext cx="2023933" cy="2023933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2819C3B-9D1B-BA40-BD4F-758863D1F1D4}"/>
              </a:ext>
            </a:extLst>
          </p:cNvPr>
          <p:cNvSpPr txBox="1"/>
          <p:nvPr/>
        </p:nvSpPr>
        <p:spPr>
          <a:xfrm>
            <a:off x="6544545" y="3235952"/>
            <a:ext cx="993542" cy="344133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tx1"/>
            </a:solidFill>
          </a:ln>
        </p:spPr>
        <p:txBody>
          <a:bodyPr wrap="none" lIns="137160" tIns="68580" rIns="137160" bIns="68580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25" b="1" dirty="0">
                <a:latin typeface="Arial Black"/>
                <a:cs typeface="Arial Black"/>
              </a:rPr>
              <a:t>LEGACY</a:t>
            </a:r>
          </a:p>
          <a:p>
            <a:pPr algn="ctr">
              <a:lnSpc>
                <a:spcPct val="80000"/>
              </a:lnSpc>
            </a:pPr>
            <a:r>
              <a:rPr lang="en-US" sz="825" b="1" dirty="0">
                <a:latin typeface="Arial Black"/>
                <a:cs typeface="Arial Black"/>
              </a:rPr>
              <a:t>DATABASES</a:t>
            </a:r>
          </a:p>
        </p:txBody>
      </p:sp>
      <p:sp>
        <p:nvSpPr>
          <p:cNvPr id="23" name="Flowchart: Punched Tape 49">
            <a:extLst>
              <a:ext uri="{FF2B5EF4-FFF2-40B4-BE49-F238E27FC236}">
                <a16:creationId xmlns:a16="http://schemas.microsoft.com/office/drawing/2014/main" id="{0CB5306A-34F7-3F4F-873A-773E5C92D66F}"/>
              </a:ext>
            </a:extLst>
          </p:cNvPr>
          <p:cNvSpPr/>
          <p:nvPr/>
        </p:nvSpPr>
        <p:spPr>
          <a:xfrm>
            <a:off x="4036104" y="3066953"/>
            <a:ext cx="1360533" cy="425196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34290" bIns="34290" rtlCol="0" anchor="ctr" anchorCtr="0"/>
          <a:lstStyle/>
          <a:p>
            <a:pPr algn="ctr">
              <a:lnSpc>
                <a:spcPct val="90000"/>
              </a:lnSpc>
            </a:pPr>
            <a:r>
              <a:rPr lang="en-US" sz="825" b="1" dirty="0">
                <a:solidFill>
                  <a:srgbClr val="011B3D"/>
                </a:solidFill>
                <a:latin typeface="Arial Narrow" panose="020B0606020202030204" pitchFamily="34" charset="0"/>
                <a:cs typeface="Arial Black"/>
              </a:rPr>
              <a:t>COMMONLY FORMATTED DATA   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008729-8058-2A4E-9A80-2FBAF12F4ED6}"/>
              </a:ext>
            </a:extLst>
          </p:cNvPr>
          <p:cNvSpPr/>
          <p:nvPr/>
        </p:nvSpPr>
        <p:spPr>
          <a:xfrm rot="5400000">
            <a:off x="5461241" y="3232631"/>
            <a:ext cx="1252032" cy="27121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900" b="1" spc="225" dirty="0">
                <a:latin typeface="Arial Black"/>
                <a:cs typeface="Arial Black"/>
              </a:rPr>
              <a:t>INTERFACE</a:t>
            </a:r>
          </a:p>
        </p:txBody>
      </p:sp>
    </p:spTree>
    <p:extLst>
      <p:ext uri="{BB962C8B-B14F-4D97-AF65-F5344CB8AC3E}">
        <p14:creationId xmlns:p14="http://schemas.microsoft.com/office/powerpoint/2010/main" val="413462877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Text Box 10">
            <a:extLst>
              <a:ext uri="{FF2B5EF4-FFF2-40B4-BE49-F238E27FC236}">
                <a16:creationId xmlns:a16="http://schemas.microsoft.com/office/drawing/2014/main" id="{39A65BD1-53B5-4B45-A2DB-F22D97A18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1" y="5122525"/>
            <a:ext cx="6172200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000000"/>
                </a:solidFill>
                <a:latin typeface="+mj-lt"/>
              </a:rPr>
              <a:t>Lives are at stake!</a:t>
            </a:r>
          </a:p>
          <a:p>
            <a:pPr algn="ctr" eaLnBrk="1" hangingPunct="1"/>
            <a:endParaRPr lang="en-US" altLang="en-US" sz="21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51296" name="Picture 96" descr="botleft">
            <a:extLst>
              <a:ext uri="{FF2B5EF4-FFF2-40B4-BE49-F238E27FC236}">
                <a16:creationId xmlns:a16="http://schemas.microsoft.com/office/drawing/2014/main" id="{E2087AE9-7EBC-4FC2-8022-B56B173E9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742" y="3613147"/>
            <a:ext cx="153709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7" name="Picture 97" descr="botleft2">
            <a:extLst>
              <a:ext uri="{FF2B5EF4-FFF2-40B4-BE49-F238E27FC236}">
                <a16:creationId xmlns:a16="http://schemas.microsoft.com/office/drawing/2014/main" id="{A647EDCE-CD2A-44C1-AEF0-235D848A6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1" y="3663154"/>
            <a:ext cx="1396603" cy="135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8" name="Picture 98" descr="botright">
            <a:extLst>
              <a:ext uri="{FF2B5EF4-FFF2-40B4-BE49-F238E27FC236}">
                <a16:creationId xmlns:a16="http://schemas.microsoft.com/office/drawing/2014/main" id="{AAD32891-EE7F-4DA8-8F19-E5EB74D53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009" y="3472654"/>
            <a:ext cx="1434704" cy="133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9" name="Picture 99" descr="botright2">
            <a:extLst>
              <a:ext uri="{FF2B5EF4-FFF2-40B4-BE49-F238E27FC236}">
                <a16:creationId xmlns:a16="http://schemas.microsoft.com/office/drawing/2014/main" id="{444FF6B0-B5DD-4545-B7B2-6C30ABA53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644" y="3417886"/>
            <a:ext cx="1522809" cy="156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0" name="Picture 100" descr="midleft">
            <a:extLst>
              <a:ext uri="{FF2B5EF4-FFF2-40B4-BE49-F238E27FC236}">
                <a16:creationId xmlns:a16="http://schemas.microsoft.com/office/drawing/2014/main" id="{B1F65B2D-6C81-4841-957E-954A57DB8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48" y="2695176"/>
            <a:ext cx="1521619" cy="138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1" name="Picture 101" descr="midleft2">
            <a:extLst>
              <a:ext uri="{FF2B5EF4-FFF2-40B4-BE49-F238E27FC236}">
                <a16:creationId xmlns:a16="http://schemas.microsoft.com/office/drawing/2014/main" id="{8743D9BB-E971-4B16-B79A-5B8A1AC8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779" y="2688032"/>
            <a:ext cx="1318022" cy="140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2" name="Picture 102" descr="midright2">
            <a:extLst>
              <a:ext uri="{FF2B5EF4-FFF2-40B4-BE49-F238E27FC236}">
                <a16:creationId xmlns:a16="http://schemas.microsoft.com/office/drawing/2014/main" id="{B91128BA-9941-4A30-A70B-C65A04EAD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4" y="2660648"/>
            <a:ext cx="1450181" cy="124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3" name="Picture 103" descr="midright">
            <a:extLst>
              <a:ext uri="{FF2B5EF4-FFF2-40B4-BE49-F238E27FC236}">
                <a16:creationId xmlns:a16="http://schemas.microsoft.com/office/drawing/2014/main" id="{06C68653-A348-47B0-B3FB-B48947F96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817" y="2667792"/>
            <a:ext cx="146923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4" name="Picture 104" descr="topleft">
            <a:extLst>
              <a:ext uri="{FF2B5EF4-FFF2-40B4-BE49-F238E27FC236}">
                <a16:creationId xmlns:a16="http://schemas.microsoft.com/office/drawing/2014/main" id="{436D711C-9C84-4281-8E48-503BA6200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704" y="1828401"/>
            <a:ext cx="1494235" cy="128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5" name="Picture 105" descr="topleft2">
            <a:extLst>
              <a:ext uri="{FF2B5EF4-FFF2-40B4-BE49-F238E27FC236}">
                <a16:creationId xmlns:a16="http://schemas.microsoft.com/office/drawing/2014/main" id="{DA7BD199-1071-4945-8978-C59D8030D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404" y="1805778"/>
            <a:ext cx="1473994" cy="129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6" name="Picture 106" descr="topright2">
            <a:extLst>
              <a:ext uri="{FF2B5EF4-FFF2-40B4-BE49-F238E27FC236}">
                <a16:creationId xmlns:a16="http://schemas.microsoft.com/office/drawing/2014/main" id="{1FE9F449-B3C8-4701-8DC1-1CD640CFD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244" y="1797444"/>
            <a:ext cx="1494234" cy="133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7" name="Picture 107" descr="topright">
            <a:extLst>
              <a:ext uri="{FF2B5EF4-FFF2-40B4-BE49-F238E27FC236}">
                <a16:creationId xmlns:a16="http://schemas.microsoft.com/office/drawing/2014/main" id="{3A80F0DB-BCEC-4202-8632-1FB106164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710" y="1811732"/>
            <a:ext cx="1207294" cy="131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1FE4AC-86ED-40C4-B2FE-367C3E449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18" y="501136"/>
            <a:ext cx="8089900" cy="811358"/>
          </a:xfrm>
        </p:spPr>
        <p:txBody>
          <a:bodyPr/>
          <a:lstStyle/>
          <a:p>
            <a:pPr algn="l"/>
            <a:r>
              <a:rPr lang="en-US" dirty="0"/>
              <a:t>The basis of collaboration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1DF8-5114-444F-ACCF-2AD8D771C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An AXIOM: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2650A7-D1CD-417A-A000-65464BF76384}"/>
              </a:ext>
            </a:extLst>
          </p:cNvPr>
          <p:cNvSpPr/>
          <p:nvPr/>
        </p:nvSpPr>
        <p:spPr>
          <a:xfrm>
            <a:off x="756044" y="1564951"/>
            <a:ext cx="73515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</a:rPr>
              <a:t>Information sharing </a:t>
            </a:r>
          </a:p>
          <a:p>
            <a:pPr algn="ctr"/>
            <a:r>
              <a:rPr lang="en-US" sz="4000" dirty="0">
                <a:solidFill>
                  <a:srgbClr val="000000"/>
                </a:solidFill>
              </a:rPr>
              <a:t>is at the heart </a:t>
            </a:r>
          </a:p>
          <a:p>
            <a:pPr algn="ctr"/>
            <a:r>
              <a:rPr lang="en-US" sz="4000" dirty="0">
                <a:solidFill>
                  <a:srgbClr val="000000"/>
                </a:solidFill>
              </a:rPr>
              <a:t>of how we can </a:t>
            </a:r>
          </a:p>
          <a:p>
            <a:pPr algn="ctr"/>
            <a:r>
              <a:rPr lang="en-US" sz="4000" dirty="0">
                <a:solidFill>
                  <a:srgbClr val="000000"/>
                </a:solidFill>
              </a:rPr>
              <a:t>improve outcomes of service</a:t>
            </a:r>
          </a:p>
        </p:txBody>
      </p:sp>
    </p:spTree>
    <p:extLst>
      <p:ext uri="{BB962C8B-B14F-4D97-AF65-F5344CB8AC3E}">
        <p14:creationId xmlns:p14="http://schemas.microsoft.com/office/powerpoint/2010/main" val="183811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IEM_white">
  <a:themeElements>
    <a:clrScheme name="NEIM">
      <a:dk1>
        <a:srgbClr val="8B8B8B"/>
      </a:dk1>
      <a:lt1>
        <a:sysClr val="window" lastClr="FFFFFF"/>
      </a:lt1>
      <a:dk2>
        <a:srgbClr val="1F497D"/>
      </a:dk2>
      <a:lt2>
        <a:srgbClr val="EEECE1"/>
      </a:lt2>
      <a:accent1>
        <a:srgbClr val="78C5E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DDF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14416</TotalTime>
  <Words>2914</Words>
  <Application>Microsoft Macintosh PowerPoint</Application>
  <PresentationFormat>On-screen Show (4:3)</PresentationFormat>
  <Paragraphs>457</Paragraphs>
  <Slides>44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Arial Black</vt:lpstr>
      <vt:lpstr>Arial Narrow</vt:lpstr>
      <vt:lpstr>Calibri</vt:lpstr>
      <vt:lpstr>Merriweather</vt:lpstr>
      <vt:lpstr>Source Sans Pro</vt:lpstr>
      <vt:lpstr>Times New Roman</vt:lpstr>
      <vt:lpstr>Tw Cen MT</vt:lpstr>
      <vt:lpstr>NIEM_white</vt:lpstr>
      <vt:lpstr>PowerPoint Presentation</vt:lpstr>
      <vt:lpstr>SLTT  Tiger Team</vt:lpstr>
      <vt:lpstr>introduction</vt:lpstr>
      <vt:lpstr>Mission: Facilitate interagency and cross-domain  information exchanges to improve  the safety and quality of life for our citizens</vt:lpstr>
      <vt:lpstr>NIEM Simplified</vt:lpstr>
      <vt:lpstr>Information exchanges built on NIEM </vt:lpstr>
      <vt:lpstr>Exchange data in motion</vt:lpstr>
      <vt:lpstr>The basis of collaboration</vt:lpstr>
      <vt:lpstr>An AXIOM:</vt:lpstr>
      <vt:lpstr>Roadblocks to interoperability</vt:lpstr>
      <vt:lpstr>NIEM contribution</vt:lpstr>
      <vt:lpstr>PowerPoint Presentation</vt:lpstr>
      <vt:lpstr>Niem stakeholders</vt:lpstr>
      <vt:lpstr>NIEM’s Governing STRUCTURE</vt:lpstr>
      <vt:lpstr>NIEM DOMAINS</vt:lpstr>
      <vt:lpstr>PowerPoint Presentation</vt:lpstr>
      <vt:lpstr>niem technology the data model</vt:lpstr>
      <vt:lpstr>niem technology methodology</vt:lpstr>
      <vt:lpstr>Audience-Specific IEPDs Here</vt:lpstr>
      <vt:lpstr>NIEM resources</vt:lpstr>
      <vt:lpstr>Standards based on niem</vt:lpstr>
      <vt:lpstr>Why NIEM? </vt:lpstr>
      <vt:lpstr>Niem SUCCESS STORY</vt:lpstr>
      <vt:lpstr>NIEM SUCCESS STORY</vt:lpstr>
      <vt:lpstr>Opioid crisis</vt:lpstr>
      <vt:lpstr>PowerPoint Presentation</vt:lpstr>
      <vt:lpstr>&lt;Focused Close tailored to the specific audience&gt; </vt:lpstr>
      <vt:lpstr>Questions?</vt:lpstr>
      <vt:lpstr>PowerPoint Presentation</vt:lpstr>
      <vt:lpstr>Back up additional sltt related slides</vt:lpstr>
      <vt:lpstr>Response to Terrorism </vt:lpstr>
      <vt:lpstr>Strategies</vt:lpstr>
      <vt:lpstr>tactics</vt:lpstr>
      <vt:lpstr>2021 State CIO Top 10 Priorities*</vt:lpstr>
      <vt:lpstr>Niem RESOURCES</vt:lpstr>
      <vt:lpstr>Collaborators</vt:lpstr>
      <vt:lpstr>SLTT Milestones</vt:lpstr>
      <vt:lpstr>Niem in action  Data Components and Data Elements exchanges</vt:lpstr>
      <vt:lpstr>NIEM is …</vt:lpstr>
      <vt:lpstr>Data Interoperability problem</vt:lpstr>
      <vt:lpstr>model overview</vt:lpstr>
      <vt:lpstr>Niem in action  How NIEM ExchangeS Data Components and Data Elements</vt:lpstr>
      <vt:lpstr>Benefit: Interoperability</vt:lpstr>
      <vt:lpstr>NIEM Community Stakeholders</vt:lpstr>
    </vt:vector>
  </TitlesOfParts>
  <Company>LMD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NIEM Engagement 101</dc:title>
  <dc:creator>Grace;Heather Grace</dc:creator>
  <cp:keywords>NIEM; Strategic Outreach; NIEM Management Office; NIEM Governance</cp:keywords>
  <cp:lastModifiedBy>Paul Wormeli</cp:lastModifiedBy>
  <cp:revision>804</cp:revision>
  <dcterms:created xsi:type="dcterms:W3CDTF">2011-09-30T13:41:21Z</dcterms:created>
  <dcterms:modified xsi:type="dcterms:W3CDTF">2021-04-15T17:05:01Z</dcterms:modified>
  <cp:category>Data Framework</cp:category>
</cp:coreProperties>
</file>