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5"/>
  </p:notesMasterIdLst>
  <p:sldIdLst>
    <p:sldId id="356" r:id="rId2"/>
    <p:sldId id="375" r:id="rId3"/>
    <p:sldId id="376" r:id="rId4"/>
    <p:sldId id="374" r:id="rId5"/>
    <p:sldId id="397" r:id="rId6"/>
    <p:sldId id="433" r:id="rId7"/>
    <p:sldId id="265" r:id="rId8"/>
    <p:sldId id="385" r:id="rId9"/>
    <p:sldId id="398" r:id="rId10"/>
    <p:sldId id="399" r:id="rId11"/>
    <p:sldId id="404" r:id="rId12"/>
    <p:sldId id="425" r:id="rId13"/>
    <p:sldId id="418" r:id="rId14"/>
    <p:sldId id="426" r:id="rId15"/>
    <p:sldId id="401" r:id="rId16"/>
    <p:sldId id="419" r:id="rId17"/>
    <p:sldId id="391" r:id="rId18"/>
    <p:sldId id="427" r:id="rId19"/>
    <p:sldId id="429" r:id="rId20"/>
    <p:sldId id="430" r:id="rId21"/>
    <p:sldId id="431" r:id="rId22"/>
    <p:sldId id="432" r:id="rId23"/>
    <p:sldId id="388" r:id="rId2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Ryan" initials="CR" lastIdx="10" clrIdx="0">
    <p:extLst>
      <p:ext uri="{19B8F6BF-5375-455C-9EA6-DF929625EA0E}">
        <p15:presenceInfo xmlns:p15="http://schemas.microsoft.com/office/powerpoint/2012/main" userId="a534c4fc473a05ad" providerId="Windows Live"/>
      </p:ext>
    </p:extLst>
  </p:cmAuthor>
  <p:cmAuthor id="2" name="Brian Handspicker" initials="BH" lastIdx="14" clrIdx="1">
    <p:extLst>
      <p:ext uri="{19B8F6BF-5375-455C-9EA6-DF929625EA0E}">
        <p15:presenceInfo xmlns:p15="http://schemas.microsoft.com/office/powerpoint/2012/main" userId="9bdc7e76a3b507f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7952" autoAdjust="0"/>
  </p:normalViewPr>
  <p:slideViewPr>
    <p:cSldViewPr snapToGrid="0" snapToObjects="1">
      <p:cViewPr varScale="1">
        <p:scale>
          <a:sx n="51" d="100"/>
          <a:sy n="51" d="100"/>
        </p:scale>
        <p:origin x="1001" y="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2E996-5090-4A98-ADE0-1D443E8FC9E9}" type="doc">
      <dgm:prSet loTypeId="urn:microsoft.com/office/officeart/2005/8/layout/radial3" loCatId="relationship" qsTypeId="urn:microsoft.com/office/officeart/2005/8/quickstyle/simple5" qsCatId="simple" csTypeId="urn:microsoft.com/office/officeart/2005/8/colors/colorful1" csCatId="colorful" phldr="1"/>
      <dgm:spPr/>
    </dgm:pt>
    <dgm:pt modelId="{910A0E2C-E4A4-4AA5-974A-59B8DE3A1BEA}">
      <dgm:prSet phldrT="[Text]" custT="1"/>
      <dgm:spPr/>
      <dgm:t>
        <a:bodyPr/>
        <a:lstStyle/>
        <a:p>
          <a:r>
            <a:rPr lang="en-US" sz="2400" dirty="0"/>
            <a:t>Health</a:t>
          </a:r>
        </a:p>
      </dgm:t>
    </dgm:pt>
    <dgm:pt modelId="{1478E03B-42E1-418B-9487-57269B5EAC99}" type="parTrans" cxnId="{8D3C0CA0-6E80-4C89-BD49-AD59B650AFF3}">
      <dgm:prSet/>
      <dgm:spPr/>
      <dgm:t>
        <a:bodyPr/>
        <a:lstStyle/>
        <a:p>
          <a:endParaRPr lang="en-US"/>
        </a:p>
      </dgm:t>
    </dgm:pt>
    <dgm:pt modelId="{F588ACFC-3BAD-4675-A586-86CB3A282582}" type="sibTrans" cxnId="{8D3C0CA0-6E80-4C89-BD49-AD59B650AFF3}">
      <dgm:prSet/>
      <dgm:spPr/>
      <dgm:t>
        <a:bodyPr/>
        <a:lstStyle/>
        <a:p>
          <a:endParaRPr lang="en-US"/>
        </a:p>
      </dgm:t>
    </dgm:pt>
    <dgm:pt modelId="{3102F243-ACE2-42FD-92B9-6DF336BC8897}">
      <dgm:prSet phldrT="[Text]" custT="1"/>
      <dgm:spPr/>
      <dgm:t>
        <a:bodyPr/>
        <a:lstStyle/>
        <a:p>
          <a:r>
            <a:rPr lang="en-US" sz="1100" b="0" dirty="0"/>
            <a:t>Justice</a:t>
          </a:r>
        </a:p>
      </dgm:t>
    </dgm:pt>
    <dgm:pt modelId="{A1F02906-4930-4C5A-8CDC-63EA90E01073}" type="parTrans" cxnId="{F8F950B5-8B0B-4DA5-A46A-FE9CA157BF5D}">
      <dgm:prSet/>
      <dgm:spPr/>
      <dgm:t>
        <a:bodyPr/>
        <a:lstStyle/>
        <a:p>
          <a:endParaRPr lang="en-US"/>
        </a:p>
      </dgm:t>
    </dgm:pt>
    <dgm:pt modelId="{5543734F-3D6D-4575-AE34-AF95E7F4F9BE}" type="sibTrans" cxnId="{F8F950B5-8B0B-4DA5-A46A-FE9CA157BF5D}">
      <dgm:prSet/>
      <dgm:spPr/>
      <dgm:t>
        <a:bodyPr/>
        <a:lstStyle/>
        <a:p>
          <a:endParaRPr lang="en-US"/>
        </a:p>
      </dgm:t>
    </dgm:pt>
    <dgm:pt modelId="{042D07F0-D210-4587-95B4-7A386BC5DA6F}">
      <dgm:prSet phldrT="[Text]" custT="1"/>
      <dgm:spPr/>
      <dgm:t>
        <a:bodyPr/>
        <a:lstStyle/>
        <a:p>
          <a:r>
            <a:rPr lang="en-US" sz="1100" b="0" dirty="0"/>
            <a:t>Human Services</a:t>
          </a:r>
        </a:p>
      </dgm:t>
    </dgm:pt>
    <dgm:pt modelId="{064BB128-8CB2-4536-8532-1F1A41A95409}" type="parTrans" cxnId="{E28DC6C9-E6A8-477B-A6B4-27E2FEFFD4BE}">
      <dgm:prSet/>
      <dgm:spPr/>
      <dgm:t>
        <a:bodyPr/>
        <a:lstStyle/>
        <a:p>
          <a:endParaRPr lang="en-US"/>
        </a:p>
      </dgm:t>
    </dgm:pt>
    <dgm:pt modelId="{A1C6D66A-63CD-49E1-AFEE-3F289ABD2688}" type="sibTrans" cxnId="{E28DC6C9-E6A8-477B-A6B4-27E2FEFFD4BE}">
      <dgm:prSet/>
      <dgm:spPr/>
      <dgm:t>
        <a:bodyPr/>
        <a:lstStyle/>
        <a:p>
          <a:endParaRPr lang="en-US"/>
        </a:p>
      </dgm:t>
    </dgm:pt>
    <dgm:pt modelId="{77F1C642-3BE8-4C3E-B00E-B40F3F173799}">
      <dgm:prSet phldrT="[Text]" custT="1"/>
      <dgm:spPr/>
      <dgm:t>
        <a:bodyPr/>
        <a:lstStyle/>
        <a:p>
          <a:r>
            <a:rPr lang="en-US" sz="1100" b="0" dirty="0" err="1"/>
            <a:t>MilOps</a:t>
          </a:r>
          <a:endParaRPr lang="en-US" sz="1100" b="0" dirty="0"/>
        </a:p>
      </dgm:t>
    </dgm:pt>
    <dgm:pt modelId="{78E80696-9B91-433C-934A-E51983A38AB5}" type="parTrans" cxnId="{A967EB13-9295-4B12-9F14-E8161C28F672}">
      <dgm:prSet/>
      <dgm:spPr/>
      <dgm:t>
        <a:bodyPr/>
        <a:lstStyle/>
        <a:p>
          <a:endParaRPr lang="en-US"/>
        </a:p>
      </dgm:t>
    </dgm:pt>
    <dgm:pt modelId="{48BE0123-5C19-463A-AB2A-914A60913E0F}" type="sibTrans" cxnId="{A967EB13-9295-4B12-9F14-E8161C28F672}">
      <dgm:prSet/>
      <dgm:spPr/>
      <dgm:t>
        <a:bodyPr/>
        <a:lstStyle/>
        <a:p>
          <a:endParaRPr lang="en-US"/>
        </a:p>
      </dgm:t>
    </dgm:pt>
    <dgm:pt modelId="{E04E1282-6715-4FA0-90E6-31C4376B08B3}">
      <dgm:prSet phldrT="[Text]" custT="1"/>
      <dgm:spPr/>
      <dgm:t>
        <a:bodyPr/>
        <a:lstStyle/>
        <a:p>
          <a:r>
            <a:rPr lang="en-US" sz="1100" b="0" dirty="0" err="1"/>
            <a:t>Emerg</a:t>
          </a:r>
          <a:r>
            <a:rPr lang="en-US" sz="1100" b="0" dirty="0"/>
            <a:t>. Mgmt.</a:t>
          </a:r>
        </a:p>
      </dgm:t>
    </dgm:pt>
    <dgm:pt modelId="{6B0B875E-04E1-4FEF-8735-F2D2E76C36B2}" type="parTrans" cxnId="{7C7C4A10-E150-46A3-AE26-24C159EE593F}">
      <dgm:prSet/>
      <dgm:spPr/>
      <dgm:t>
        <a:bodyPr/>
        <a:lstStyle/>
        <a:p>
          <a:endParaRPr lang="en-US"/>
        </a:p>
      </dgm:t>
    </dgm:pt>
    <dgm:pt modelId="{7E721621-35EC-4EFD-A710-74C8FC30E516}" type="sibTrans" cxnId="{7C7C4A10-E150-46A3-AE26-24C159EE593F}">
      <dgm:prSet/>
      <dgm:spPr/>
      <dgm:t>
        <a:bodyPr/>
        <a:lstStyle/>
        <a:p>
          <a:endParaRPr lang="en-US"/>
        </a:p>
      </dgm:t>
    </dgm:pt>
    <dgm:pt modelId="{3CC10273-B0D0-4F63-88C2-699076E5DB7A}" type="pres">
      <dgm:prSet presAssocID="{A4E2E996-5090-4A98-ADE0-1D443E8FC9E9}" presName="composite" presStyleCnt="0">
        <dgm:presLayoutVars>
          <dgm:chMax val="1"/>
          <dgm:dir/>
          <dgm:resizeHandles val="exact"/>
        </dgm:presLayoutVars>
      </dgm:prSet>
      <dgm:spPr/>
    </dgm:pt>
    <dgm:pt modelId="{30A930A4-FAAA-44C7-B625-63D6FCBDA0E4}" type="pres">
      <dgm:prSet presAssocID="{A4E2E996-5090-4A98-ADE0-1D443E8FC9E9}" presName="radial" presStyleCnt="0">
        <dgm:presLayoutVars>
          <dgm:animLvl val="ctr"/>
        </dgm:presLayoutVars>
      </dgm:prSet>
      <dgm:spPr/>
    </dgm:pt>
    <dgm:pt modelId="{46515804-ADD3-421C-8C98-12A12D8C1F4F}" type="pres">
      <dgm:prSet presAssocID="{910A0E2C-E4A4-4AA5-974A-59B8DE3A1BEA}" presName="centerShape" presStyleLbl="vennNode1" presStyleIdx="0" presStyleCnt="5"/>
      <dgm:spPr/>
    </dgm:pt>
    <dgm:pt modelId="{12EC9A32-111E-44AE-86F7-16DB530EDA2F}" type="pres">
      <dgm:prSet presAssocID="{3102F243-ACE2-42FD-92B9-6DF336BC8897}" presName="node" presStyleLbl="vennNode1" presStyleIdx="1" presStyleCnt="5" custScaleX="116159" custScaleY="119098">
        <dgm:presLayoutVars>
          <dgm:bulletEnabled val="1"/>
        </dgm:presLayoutVars>
      </dgm:prSet>
      <dgm:spPr/>
    </dgm:pt>
    <dgm:pt modelId="{0F36064A-7062-4EDD-BEE8-3EA8FFEF702D}" type="pres">
      <dgm:prSet presAssocID="{042D07F0-D210-4587-95B4-7A386BC5DA6F}" presName="node" presStyleLbl="vennNode1" presStyleIdx="2" presStyleCnt="5" custScaleX="120528" custScaleY="124628">
        <dgm:presLayoutVars>
          <dgm:bulletEnabled val="1"/>
        </dgm:presLayoutVars>
      </dgm:prSet>
      <dgm:spPr/>
    </dgm:pt>
    <dgm:pt modelId="{BF95AFD4-6E86-44FF-9E6B-82F773D02F7A}" type="pres">
      <dgm:prSet presAssocID="{77F1C642-3BE8-4C3E-B00E-B40F3F173799}" presName="node" presStyleLbl="vennNode1" presStyleIdx="3" presStyleCnt="5" custScaleX="110451" custScaleY="111453">
        <dgm:presLayoutVars>
          <dgm:bulletEnabled val="1"/>
        </dgm:presLayoutVars>
      </dgm:prSet>
      <dgm:spPr/>
    </dgm:pt>
    <dgm:pt modelId="{6C52FD4D-DEB3-4A65-9A55-DD0FFED009B8}" type="pres">
      <dgm:prSet presAssocID="{E04E1282-6715-4FA0-90E6-31C4376B08B3}" presName="node" presStyleLbl="vennNode1" presStyleIdx="4" presStyleCnt="5" custScaleX="126683" custScaleY="126530">
        <dgm:presLayoutVars>
          <dgm:bulletEnabled val="1"/>
        </dgm:presLayoutVars>
      </dgm:prSet>
      <dgm:spPr/>
    </dgm:pt>
  </dgm:ptLst>
  <dgm:cxnLst>
    <dgm:cxn modelId="{7C7C4A10-E150-46A3-AE26-24C159EE593F}" srcId="{910A0E2C-E4A4-4AA5-974A-59B8DE3A1BEA}" destId="{E04E1282-6715-4FA0-90E6-31C4376B08B3}" srcOrd="3" destOrd="0" parTransId="{6B0B875E-04E1-4FEF-8735-F2D2E76C36B2}" sibTransId="{7E721621-35EC-4EFD-A710-74C8FC30E516}"/>
    <dgm:cxn modelId="{A967EB13-9295-4B12-9F14-E8161C28F672}" srcId="{910A0E2C-E4A4-4AA5-974A-59B8DE3A1BEA}" destId="{77F1C642-3BE8-4C3E-B00E-B40F3F173799}" srcOrd="2" destOrd="0" parTransId="{78E80696-9B91-433C-934A-E51983A38AB5}" sibTransId="{48BE0123-5C19-463A-AB2A-914A60913E0F}"/>
    <dgm:cxn modelId="{DC201B17-62AD-4A5B-82AE-6119CD74C494}" type="presOf" srcId="{3102F243-ACE2-42FD-92B9-6DF336BC8897}" destId="{12EC9A32-111E-44AE-86F7-16DB530EDA2F}" srcOrd="0" destOrd="0" presId="urn:microsoft.com/office/officeart/2005/8/layout/radial3"/>
    <dgm:cxn modelId="{DFC0692D-52DB-48C8-A7D6-6B5DE9EBFF32}" type="presOf" srcId="{E04E1282-6715-4FA0-90E6-31C4376B08B3}" destId="{6C52FD4D-DEB3-4A65-9A55-DD0FFED009B8}" srcOrd="0" destOrd="0" presId="urn:microsoft.com/office/officeart/2005/8/layout/radial3"/>
    <dgm:cxn modelId="{5271A374-4769-4384-95D3-BAA55035329F}" type="presOf" srcId="{77F1C642-3BE8-4C3E-B00E-B40F3F173799}" destId="{BF95AFD4-6E86-44FF-9E6B-82F773D02F7A}" srcOrd="0" destOrd="0" presId="urn:microsoft.com/office/officeart/2005/8/layout/radial3"/>
    <dgm:cxn modelId="{D85F6855-775C-4877-9182-2930E0991A35}" type="presOf" srcId="{910A0E2C-E4A4-4AA5-974A-59B8DE3A1BEA}" destId="{46515804-ADD3-421C-8C98-12A12D8C1F4F}" srcOrd="0" destOrd="0" presId="urn:microsoft.com/office/officeart/2005/8/layout/radial3"/>
    <dgm:cxn modelId="{1B46087F-A6A6-42E7-9959-AA344C7E96F5}" type="presOf" srcId="{042D07F0-D210-4587-95B4-7A386BC5DA6F}" destId="{0F36064A-7062-4EDD-BEE8-3EA8FFEF702D}" srcOrd="0" destOrd="0" presId="urn:microsoft.com/office/officeart/2005/8/layout/radial3"/>
    <dgm:cxn modelId="{8D3C0CA0-6E80-4C89-BD49-AD59B650AFF3}" srcId="{A4E2E996-5090-4A98-ADE0-1D443E8FC9E9}" destId="{910A0E2C-E4A4-4AA5-974A-59B8DE3A1BEA}" srcOrd="0" destOrd="0" parTransId="{1478E03B-42E1-418B-9487-57269B5EAC99}" sibTransId="{F588ACFC-3BAD-4675-A586-86CB3A282582}"/>
    <dgm:cxn modelId="{F8F950B5-8B0B-4DA5-A46A-FE9CA157BF5D}" srcId="{910A0E2C-E4A4-4AA5-974A-59B8DE3A1BEA}" destId="{3102F243-ACE2-42FD-92B9-6DF336BC8897}" srcOrd="0" destOrd="0" parTransId="{A1F02906-4930-4C5A-8CDC-63EA90E01073}" sibTransId="{5543734F-3D6D-4575-AE34-AF95E7F4F9BE}"/>
    <dgm:cxn modelId="{E28DC6C9-E6A8-477B-A6B4-27E2FEFFD4BE}" srcId="{910A0E2C-E4A4-4AA5-974A-59B8DE3A1BEA}" destId="{042D07F0-D210-4587-95B4-7A386BC5DA6F}" srcOrd="1" destOrd="0" parTransId="{064BB128-8CB2-4536-8532-1F1A41A95409}" sibTransId="{A1C6D66A-63CD-49E1-AFEE-3F289ABD2688}"/>
    <dgm:cxn modelId="{D23569D3-F0C8-4FD1-ADEE-04E8AF1BCDB0}" type="presOf" srcId="{A4E2E996-5090-4A98-ADE0-1D443E8FC9E9}" destId="{3CC10273-B0D0-4F63-88C2-699076E5DB7A}" srcOrd="0" destOrd="0" presId="urn:microsoft.com/office/officeart/2005/8/layout/radial3"/>
    <dgm:cxn modelId="{5E1920C1-1D45-41E3-9B02-5D110BCDECBB}" type="presParOf" srcId="{3CC10273-B0D0-4F63-88C2-699076E5DB7A}" destId="{30A930A4-FAAA-44C7-B625-63D6FCBDA0E4}" srcOrd="0" destOrd="0" presId="urn:microsoft.com/office/officeart/2005/8/layout/radial3"/>
    <dgm:cxn modelId="{652FAF92-B362-4B58-962A-E2B86546E7F7}" type="presParOf" srcId="{30A930A4-FAAA-44C7-B625-63D6FCBDA0E4}" destId="{46515804-ADD3-421C-8C98-12A12D8C1F4F}" srcOrd="0" destOrd="0" presId="urn:microsoft.com/office/officeart/2005/8/layout/radial3"/>
    <dgm:cxn modelId="{B15BE3ED-251D-4C50-B216-DED7E0C9245D}" type="presParOf" srcId="{30A930A4-FAAA-44C7-B625-63D6FCBDA0E4}" destId="{12EC9A32-111E-44AE-86F7-16DB530EDA2F}" srcOrd="1" destOrd="0" presId="urn:microsoft.com/office/officeart/2005/8/layout/radial3"/>
    <dgm:cxn modelId="{7BE9A0AA-40A3-468A-B2C1-EB19E8C42FB1}" type="presParOf" srcId="{30A930A4-FAAA-44C7-B625-63D6FCBDA0E4}" destId="{0F36064A-7062-4EDD-BEE8-3EA8FFEF702D}" srcOrd="2" destOrd="0" presId="urn:microsoft.com/office/officeart/2005/8/layout/radial3"/>
    <dgm:cxn modelId="{E1BFEC09-54A6-4C10-8332-C1240BB30BE4}" type="presParOf" srcId="{30A930A4-FAAA-44C7-B625-63D6FCBDA0E4}" destId="{BF95AFD4-6E86-44FF-9E6B-82F773D02F7A}" srcOrd="3" destOrd="0" presId="urn:microsoft.com/office/officeart/2005/8/layout/radial3"/>
    <dgm:cxn modelId="{303BE40B-E859-446E-8706-1B372361943A}" type="presParOf" srcId="{30A930A4-FAAA-44C7-B625-63D6FCBDA0E4}" destId="{6C52FD4D-DEB3-4A65-9A55-DD0FFED009B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15804-ADD3-421C-8C98-12A12D8C1F4F}">
      <dsp:nvSpPr>
        <dsp:cNvPr id="0" name=""/>
        <dsp:cNvSpPr/>
      </dsp:nvSpPr>
      <dsp:spPr>
        <a:xfrm>
          <a:off x="806091" y="661565"/>
          <a:ext cx="1609786" cy="1609786"/>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Health</a:t>
          </a:r>
        </a:p>
      </dsp:txBody>
      <dsp:txXfrm>
        <a:off x="1041839" y="897313"/>
        <a:ext cx="1138290" cy="1138290"/>
      </dsp:txXfrm>
    </dsp:sp>
    <dsp:sp modelId="{12EC9A32-111E-44AE-86F7-16DB530EDA2F}">
      <dsp:nvSpPr>
        <dsp:cNvPr id="0" name=""/>
        <dsp:cNvSpPr/>
      </dsp:nvSpPr>
      <dsp:spPr>
        <a:xfrm>
          <a:off x="1143507" y="-61188"/>
          <a:ext cx="934956" cy="958611"/>
        </a:xfrm>
        <a:prstGeom prst="ellipse">
          <a:avLst/>
        </a:prstGeom>
        <a:gradFill rotWithShape="0">
          <a:gsLst>
            <a:gs pos="0">
              <a:schemeClr val="accent3">
                <a:alpha val="50000"/>
                <a:hueOff val="0"/>
                <a:satOff val="0"/>
                <a:lumOff val="0"/>
                <a:alphaOff val="0"/>
                <a:tint val="100000"/>
                <a:shade val="100000"/>
                <a:satMod val="130000"/>
              </a:schemeClr>
            </a:gs>
            <a:gs pos="100000">
              <a:schemeClr val="accent3">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t>Justice</a:t>
          </a:r>
        </a:p>
      </dsp:txBody>
      <dsp:txXfrm>
        <a:off x="1280428" y="79197"/>
        <a:ext cx="661114" cy="677841"/>
      </dsp:txXfrm>
    </dsp:sp>
    <dsp:sp modelId="{0F36064A-7062-4EDD-BEE8-3EA8FFEF702D}">
      <dsp:nvSpPr>
        <dsp:cNvPr id="0" name=""/>
        <dsp:cNvSpPr/>
      </dsp:nvSpPr>
      <dsp:spPr>
        <a:xfrm>
          <a:off x="2174265" y="964897"/>
          <a:ext cx="970121" cy="1003122"/>
        </a:xfrm>
        <a:prstGeom prst="ellipse">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t>Human Services</a:t>
          </a:r>
        </a:p>
      </dsp:txBody>
      <dsp:txXfrm>
        <a:off x="2316336" y="1111801"/>
        <a:ext cx="685979" cy="709314"/>
      </dsp:txXfrm>
    </dsp:sp>
    <dsp:sp modelId="{BF95AFD4-6E86-44FF-9E6B-82F773D02F7A}">
      <dsp:nvSpPr>
        <dsp:cNvPr id="0" name=""/>
        <dsp:cNvSpPr/>
      </dsp:nvSpPr>
      <dsp:spPr>
        <a:xfrm>
          <a:off x="1166478" y="2066261"/>
          <a:ext cx="889012" cy="897077"/>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err="1"/>
            <a:t>MilOps</a:t>
          </a:r>
          <a:endParaRPr lang="en-US" sz="1100" b="0" kern="1200" dirty="0"/>
        </a:p>
      </dsp:txBody>
      <dsp:txXfrm>
        <a:off x="1296671" y="2197635"/>
        <a:ext cx="628626" cy="634329"/>
      </dsp:txXfrm>
    </dsp:sp>
    <dsp:sp modelId="{6C52FD4D-DEB3-4A65-9A55-DD0FFED009B8}">
      <dsp:nvSpPr>
        <dsp:cNvPr id="0" name=""/>
        <dsp:cNvSpPr/>
      </dsp:nvSpPr>
      <dsp:spPr>
        <a:xfrm>
          <a:off x="52812" y="957243"/>
          <a:ext cx="1019663" cy="1018431"/>
        </a:xfrm>
        <a:prstGeom prst="ellipse">
          <a:avLst/>
        </a:prstGeom>
        <a:gradFill rotWithShape="0">
          <a:gsLst>
            <a:gs pos="0">
              <a:schemeClr val="accent6">
                <a:alpha val="50000"/>
                <a:hueOff val="0"/>
                <a:satOff val="0"/>
                <a:lumOff val="0"/>
                <a:alphaOff val="0"/>
                <a:tint val="100000"/>
                <a:shade val="100000"/>
                <a:satMod val="130000"/>
              </a:schemeClr>
            </a:gs>
            <a:gs pos="100000">
              <a:schemeClr val="accent6">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err="1"/>
            <a:t>Emerg</a:t>
          </a:r>
          <a:r>
            <a:rPr lang="en-US" sz="1100" b="0" kern="1200" dirty="0"/>
            <a:t>. Mgmt.</a:t>
          </a:r>
        </a:p>
      </dsp:txBody>
      <dsp:txXfrm>
        <a:off x="202138" y="1106389"/>
        <a:ext cx="721011" cy="72013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3177" tIns="46589" rIns="93177" bIns="46589" rtlCol="0"/>
          <a:lstStyle>
            <a:lvl1pPr algn="r">
              <a:defRPr sz="1200"/>
            </a:lvl1pPr>
          </a:lstStyle>
          <a:p>
            <a:fld id="{EEA680F0-E7DA-4A16-B829-37C251CA85BF}" type="datetimeFigureOut">
              <a:rPr lang="en-US" smtClean="0"/>
              <a:t>6/17/2019</a:t>
            </a:fld>
            <a:endParaRPr lang="en-US"/>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3177" tIns="46589" rIns="93177" bIns="46589" rtlCol="0" anchor="b"/>
          <a:lstStyle>
            <a:lvl1pPr algn="r">
              <a:defRPr sz="1200"/>
            </a:lvl1pPr>
          </a:lstStyle>
          <a:p>
            <a:fld id="{E4C504B1-8A5D-4F91-93DF-4AEF2202ABAB}" type="slidenum">
              <a:rPr lang="en-US" smtClean="0"/>
              <a:t>‹#›</a:t>
            </a:fld>
            <a:endParaRPr lang="en-US"/>
          </a:p>
        </p:txBody>
      </p:sp>
    </p:spTree>
    <p:extLst>
      <p:ext uri="{BB962C8B-B14F-4D97-AF65-F5344CB8AC3E}">
        <p14:creationId xmlns:p14="http://schemas.microsoft.com/office/powerpoint/2010/main" val="3916850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Federal Health Architecture (FHA) has published a series of National Information Exchange Model (NIEM) guidance documents for the NIEM Health Community of Interest (NH-COI) and NIEM stakeholders at large: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NIEM Health 101: An Introduction to Health Information Exchange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NIEM Health 102: An Introduction to Security and Privacy of Protected Healthcare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NIEM Health 201: Architecting NIEM Health IEPDs using Health Information Models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dirty="0">
                <a:latin typeface="Calibri" panose="020F0502020204030204" pitchFamily="34" charset="0"/>
                <a:cs typeface="Calibri" panose="020F0502020204030204" pitchFamily="34" charset="0"/>
              </a:rPr>
              <a:t>NIEM Healthcare Elements Inventory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presentation is the third in the series - NIEM Health 201: Architecting NIEM Health IEPDs using Health Information Models..</a:t>
            </a:r>
          </a:p>
          <a:p>
            <a:endParaRPr lang="en-US" dirty="0"/>
          </a:p>
        </p:txBody>
      </p:sp>
      <p:sp>
        <p:nvSpPr>
          <p:cNvPr id="4" name="Slide Number Placeholder 3"/>
          <p:cNvSpPr>
            <a:spLocks noGrp="1"/>
          </p:cNvSpPr>
          <p:nvPr>
            <p:ph type="sldNum" sz="quarter" idx="10"/>
          </p:nvPr>
        </p:nvSpPr>
        <p:spPr/>
        <p:txBody>
          <a:bodyPr/>
          <a:lstStyle/>
          <a:p>
            <a:fld id="{E4C504B1-8A5D-4F91-93DF-4AEF2202ABAB}" type="slidenum">
              <a:rPr lang="en-US" smtClean="0"/>
              <a:t>2</a:t>
            </a:fld>
            <a:endParaRPr lang="en-US"/>
          </a:p>
        </p:txBody>
      </p:sp>
    </p:spTree>
    <p:extLst>
      <p:ext uri="{BB962C8B-B14F-4D97-AF65-F5344CB8AC3E}">
        <p14:creationId xmlns:p14="http://schemas.microsoft.com/office/powerpoint/2010/main" val="290479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 of this tutorial we will assume a user story of the need to generate a report of a patient’s visits to provider, which will require a minimal set of patient demographics as defined by USCDI 2018/2019. This represents a very small subset of the information to be exchanged between, for example a FHIR-based HIE and a NIEM-based system.  (See backup slides for more user story context.)</a:t>
            </a:r>
          </a:p>
        </p:txBody>
      </p:sp>
      <p:sp>
        <p:nvSpPr>
          <p:cNvPr id="4" name="Slide Number Placeholder 3"/>
          <p:cNvSpPr>
            <a:spLocks noGrp="1"/>
          </p:cNvSpPr>
          <p:nvPr>
            <p:ph type="sldNum" sz="quarter" idx="10"/>
          </p:nvPr>
        </p:nvSpPr>
        <p:spPr/>
        <p:txBody>
          <a:bodyPr/>
          <a:lstStyle/>
          <a:p>
            <a:fld id="{E4C504B1-8A5D-4F91-93DF-4AEF2202ABAB}" type="slidenum">
              <a:rPr lang="en-US" smtClean="0"/>
              <a:t>11</a:t>
            </a:fld>
            <a:endParaRPr lang="en-US"/>
          </a:p>
        </p:txBody>
      </p:sp>
    </p:spTree>
    <p:extLst>
      <p:ext uri="{BB962C8B-B14F-4D97-AF65-F5344CB8AC3E}">
        <p14:creationId xmlns:p14="http://schemas.microsoft.com/office/powerpoint/2010/main" val="401839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user story has been defined a data model is created. This logical data model may then be use to map to corresponding FHIM Vocabulary resources. For this tutorial we will focus on the elements required for “Person” and “Patient” in this data model.</a:t>
            </a:r>
          </a:p>
        </p:txBody>
      </p:sp>
      <p:sp>
        <p:nvSpPr>
          <p:cNvPr id="4" name="Slide Number Placeholder 3"/>
          <p:cNvSpPr>
            <a:spLocks noGrp="1"/>
          </p:cNvSpPr>
          <p:nvPr>
            <p:ph type="sldNum" sz="quarter" idx="10"/>
          </p:nvPr>
        </p:nvSpPr>
        <p:spPr/>
        <p:txBody>
          <a:bodyPr/>
          <a:lstStyle/>
          <a:p>
            <a:fld id="{E4C504B1-8A5D-4F91-93DF-4AEF2202ABAB}" type="slidenum">
              <a:rPr lang="en-US" smtClean="0"/>
              <a:t>12</a:t>
            </a:fld>
            <a:endParaRPr lang="en-US"/>
          </a:p>
        </p:txBody>
      </p:sp>
    </p:spTree>
    <p:extLst>
      <p:ext uri="{BB962C8B-B14F-4D97-AF65-F5344CB8AC3E}">
        <p14:creationId xmlns:p14="http://schemas.microsoft.com/office/powerpoint/2010/main" val="4061098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a logical data model defined we can start the process of mapping to healthcare standards elements using FHIM, NIEM elements, and vocabulary value-set bindings using VSAC.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en-US" dirty="0"/>
              <a:t>NIEM and FHA recommend using a spreadsheet to record the details of each element needed for an IEPD.</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en-US" dirty="0"/>
              <a:t>Label columns for Scenario Requirements, FHIM, NIEM, and value-sets to aid in mapping the source elements to semantic equivalent. </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en-US" dirty="0"/>
              <a:t>Populate the scenario elements and their definitions first, then proceed to locate these scenario elements in FHIM and NIEM by downloading the models and/or using online tools. </a:t>
            </a:r>
          </a:p>
        </p:txBody>
      </p:sp>
      <p:sp>
        <p:nvSpPr>
          <p:cNvPr id="4" name="Slide Number Placeholder 3"/>
          <p:cNvSpPr>
            <a:spLocks noGrp="1"/>
          </p:cNvSpPr>
          <p:nvPr>
            <p:ph type="sldNum" sz="quarter" idx="10"/>
          </p:nvPr>
        </p:nvSpPr>
        <p:spPr/>
        <p:txBody>
          <a:bodyPr/>
          <a:lstStyle/>
          <a:p>
            <a:fld id="{E4C504B1-8A5D-4F91-93DF-4AEF2202ABAB}" type="slidenum">
              <a:rPr lang="en-US" smtClean="0"/>
              <a:t>13</a:t>
            </a:fld>
            <a:endParaRPr lang="en-US"/>
          </a:p>
        </p:txBody>
      </p:sp>
    </p:spTree>
    <p:extLst>
      <p:ext uri="{BB962C8B-B14F-4D97-AF65-F5344CB8AC3E}">
        <p14:creationId xmlns:p14="http://schemas.microsoft.com/office/powerpoint/2010/main" val="86506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populate this spreadsheet we first fill in the fields for the data elements required by the user story (or scenario) as defined by our scenario logical data model. </a:t>
            </a:r>
          </a:p>
          <a:p>
            <a:endParaRPr lang="en-US" dirty="0"/>
          </a:p>
          <a:p>
            <a:r>
              <a:rPr lang="en-US" dirty="0"/>
              <a:t>[Note minor typo in image: should be “Person” class for First and Last Name, not “Patient”]</a:t>
            </a:r>
          </a:p>
        </p:txBody>
      </p:sp>
      <p:sp>
        <p:nvSpPr>
          <p:cNvPr id="4" name="Slide Number Placeholder 3"/>
          <p:cNvSpPr>
            <a:spLocks noGrp="1"/>
          </p:cNvSpPr>
          <p:nvPr>
            <p:ph type="sldNum" sz="quarter" idx="5"/>
          </p:nvPr>
        </p:nvSpPr>
        <p:spPr/>
        <p:txBody>
          <a:bodyPr/>
          <a:lstStyle/>
          <a:p>
            <a:fld id="{E4C504B1-8A5D-4F91-93DF-4AEF2202ABAB}" type="slidenum">
              <a:rPr lang="en-US" smtClean="0"/>
              <a:t>14</a:t>
            </a:fld>
            <a:endParaRPr lang="en-US"/>
          </a:p>
        </p:txBody>
      </p:sp>
    </p:spTree>
    <p:extLst>
      <p:ext uri="{BB962C8B-B14F-4D97-AF65-F5344CB8AC3E}">
        <p14:creationId xmlns:p14="http://schemas.microsoft.com/office/powerpoint/2010/main" val="1899206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find semantic equivalents for these element requirements in the healthcare standards using the FHIM as a type of data dictionary/thesaurus.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Within the Class Documentation and the Property Documentation columns, there are references to which standards that the specific element is bound to. </a:t>
            </a:r>
            <a:endParaRPr lang="en-US" dirty="0"/>
          </a:p>
          <a:p>
            <a:endParaRPr lang="en-US" dirty="0"/>
          </a:p>
          <a:p>
            <a:r>
              <a:rPr lang="en-US" dirty="0"/>
              <a:t>There are three ways to view the FHIM: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1: View the UML model of each domain at http://FHIMview.com</a:t>
            </a:r>
          </a:p>
          <a:p>
            <a:endParaRPr lang="en-US" dirty="0"/>
          </a:p>
          <a:p>
            <a:r>
              <a:rPr lang="en-US" dirty="0"/>
              <a:t>Option 2: View the UML model of each domain at http://fhims.org</a:t>
            </a:r>
          </a:p>
          <a:p>
            <a:endParaRPr lang="en-US" dirty="0"/>
          </a:p>
          <a:p>
            <a:r>
              <a:rPr lang="en-US" dirty="0"/>
              <a:t>Option 3: Download the spreadsheet of all data elements from http://fhims.org</a:t>
            </a:r>
          </a:p>
          <a:p>
            <a:endParaRPr lang="en-US" dirty="0"/>
          </a:p>
          <a:p>
            <a:r>
              <a:rPr lang="en-US" dirty="0"/>
              <a:t>NOTE: Option 2: Upon clicking on the link, you will navigate to the list of FHIM Domains.  Double click on a FHIM Domain to explore the UML Model for that Domain. You may also click on + Diagrams or on + Models at the upper left to see the drop-down items. </a:t>
            </a:r>
          </a:p>
          <a:p>
            <a:endParaRPr lang="en-US" dirty="0"/>
          </a:p>
          <a:p>
            <a:r>
              <a:rPr lang="en-US" dirty="0"/>
              <a:t>NOTE: Option 3: For access to the domain elements, you will need to download the FHIM Data Elements spreadsheet which includes the data elements of all domains.  This provides the means to search through all the domains for the elements you are looking for.</a:t>
            </a:r>
          </a:p>
          <a:p>
            <a:endParaRPr lang="en-US" dirty="0"/>
          </a:p>
        </p:txBody>
      </p:sp>
      <p:sp>
        <p:nvSpPr>
          <p:cNvPr id="4" name="Slide Number Placeholder 3"/>
          <p:cNvSpPr>
            <a:spLocks noGrp="1"/>
          </p:cNvSpPr>
          <p:nvPr>
            <p:ph type="sldNum" sz="quarter" idx="10"/>
          </p:nvPr>
        </p:nvSpPr>
        <p:spPr/>
        <p:txBody>
          <a:bodyPr/>
          <a:lstStyle/>
          <a:p>
            <a:fld id="{E4C504B1-8A5D-4F91-93DF-4AEF2202ABAB}" type="slidenum">
              <a:rPr lang="en-US" smtClean="0"/>
              <a:t>15</a:t>
            </a:fld>
            <a:endParaRPr lang="en-US"/>
          </a:p>
        </p:txBody>
      </p:sp>
    </p:spTree>
    <p:extLst>
      <p:ext uri="{BB962C8B-B14F-4D97-AF65-F5344CB8AC3E}">
        <p14:creationId xmlns:p14="http://schemas.microsoft.com/office/powerpoint/2010/main" val="1759098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map the scenario requirements and FHIM referenced healthcare standards to existing NIEM elements, where they exist. If they do not yet exist in a NIEM Domain you may use these spreadsheet cells to define your requirements for new NIEM extension elements. We recommend highlighting the background of cells that specify elements that do not yet exist so that you can avoid frustration when we get to the subset tool generation step… but this is advanced NIEM development which we will not cover in this tutorial.</a:t>
            </a:r>
          </a:p>
          <a:p>
            <a:endParaRPr lang="en-US" dirty="0"/>
          </a:p>
          <a:p>
            <a:r>
              <a:rPr lang="en-US" dirty="0"/>
              <a:t>There are four ways to view NIEM Domain Elements: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1: View the UML model of each domain at http://FHIMview.com/NIEMview</a:t>
            </a:r>
          </a:p>
          <a:p>
            <a:endParaRPr lang="en-US" dirty="0"/>
          </a:p>
          <a:p>
            <a:r>
              <a:rPr lang="en-US" dirty="0"/>
              <a:t>Option 2: View the UML model of each domain using the Movement tool at https://beta.movement.niem.gov/</a:t>
            </a:r>
          </a:p>
          <a:p>
            <a:endParaRPr lang="en-US" dirty="0"/>
          </a:p>
          <a:p>
            <a:r>
              <a:rPr lang="en-US" dirty="0"/>
              <a:t>Option 3: Download the zip file of the schema for all data elements from http://niem.github.io/niem-releases/</a:t>
            </a:r>
          </a:p>
          <a:p>
            <a:endParaRPr lang="en-US" dirty="0"/>
          </a:p>
          <a:p>
            <a:r>
              <a:rPr lang="en-US" dirty="0"/>
              <a:t>Option 4: Search for matching NIEM elements using the NIEM Subset Schema Generator Tool at https://tools.niem.gov/niemtools/ssgt/index.iepd</a:t>
            </a:r>
          </a:p>
          <a:p>
            <a:endParaRPr lang="en-US" dirty="0"/>
          </a:p>
        </p:txBody>
      </p:sp>
      <p:sp>
        <p:nvSpPr>
          <p:cNvPr id="4" name="Slide Number Placeholder 3"/>
          <p:cNvSpPr>
            <a:spLocks noGrp="1"/>
          </p:cNvSpPr>
          <p:nvPr>
            <p:ph type="sldNum" sz="quarter" idx="10"/>
          </p:nvPr>
        </p:nvSpPr>
        <p:spPr/>
        <p:txBody>
          <a:bodyPr/>
          <a:lstStyle/>
          <a:p>
            <a:fld id="{E4C504B1-8A5D-4F91-93DF-4AEF2202ABAB}" type="slidenum">
              <a:rPr lang="en-US" smtClean="0"/>
              <a:t>16</a:t>
            </a:fld>
            <a:endParaRPr lang="en-US"/>
          </a:p>
        </p:txBody>
      </p:sp>
    </p:spTree>
    <p:extLst>
      <p:ext uri="{BB962C8B-B14F-4D97-AF65-F5344CB8AC3E}">
        <p14:creationId xmlns:p14="http://schemas.microsoft.com/office/powerpoint/2010/main" val="1332955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many elements are dependent on standard sets of acceptable values that are defined either by protocol standards or by industry standard vocabularies. </a:t>
            </a:r>
            <a:r>
              <a:rPr lang="en-US" dirty="0"/>
              <a:t>Vocabulary standards were developed to ensure semantic and syntactical consistency with the characteristics and attributes for clinically specific patient medical record information terminologies. </a:t>
            </a:r>
            <a:r>
              <a:rPr lang="en-US" sz="1200" kern="1200" dirty="0">
                <a:solidFill>
                  <a:schemeClr val="tx1"/>
                </a:solidFill>
                <a:effectLst/>
                <a:latin typeface="+mn-lt"/>
                <a:ea typeface="+mn-ea"/>
                <a:cs typeface="+mn-cs"/>
              </a:rPr>
              <a:t>For example the DICOM protocol has 13 standard values for gender, while the FHIR protocol has only 3 values for gender. In your mapping spreadsheet it is important to specify what value-set binding and values you will be supporting for each element that has a constrained set of values.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FHIM has references to the preferred vocabulary value-sets and values for each standard healthcare element.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of the applicable vocabulary standards have been discussed in NIEM Health 101. For example, h</a:t>
            </a:r>
            <a:r>
              <a:rPr lang="en-US" dirty="0"/>
              <a:t>ealth vocabulary standards include:</a:t>
            </a:r>
          </a:p>
          <a:p>
            <a:endParaRPr lang="en-US" dirty="0"/>
          </a:p>
          <a:p>
            <a:r>
              <a:rPr lang="en-US" dirty="0"/>
              <a:t>•	</a:t>
            </a:r>
            <a:r>
              <a:rPr lang="en-US" sz="1200" dirty="0"/>
              <a:t>SNOMED CT (Systematized Nomenclature of Medicine-Clinical Terms)</a:t>
            </a:r>
          </a:p>
          <a:p>
            <a:r>
              <a:rPr lang="en-US" sz="1200" dirty="0"/>
              <a:t>•	</a:t>
            </a:r>
            <a:r>
              <a:rPr lang="en-US" sz="1200" dirty="0" err="1"/>
              <a:t>RxNorm</a:t>
            </a:r>
            <a:endParaRPr lang="en-US" sz="1200" dirty="0"/>
          </a:p>
          <a:p>
            <a:r>
              <a:rPr lang="en-US" sz="1200" dirty="0"/>
              <a:t>•	LOINC (Logical Observation Identifiers Names and Codes)</a:t>
            </a:r>
          </a:p>
          <a:p>
            <a:r>
              <a:rPr lang="en-US" sz="1200" dirty="0"/>
              <a:t>•	CPT® (Current Procedural Terminology)</a:t>
            </a:r>
          </a:p>
          <a:p>
            <a:r>
              <a:rPr lang="en-US" sz="1200" dirty="0"/>
              <a:t>•	ICD-10 (International Statistical Classification of Diseases and Related Health Problems 10th revision)</a:t>
            </a:r>
          </a:p>
          <a:p>
            <a:r>
              <a:rPr lang="en-US" sz="1200" dirty="0"/>
              <a:t>•	X12 (Claim Status Codes)</a:t>
            </a:r>
          </a:p>
          <a:p>
            <a:r>
              <a:rPr lang="en-US" sz="1200" dirty="0"/>
              <a:t>•	UMLS (Unified Medical Language System)</a:t>
            </a:r>
          </a:p>
          <a:p>
            <a:r>
              <a:rPr lang="en-US" sz="1200" dirty="0"/>
              <a:t>•	DSM-5 (The Diagnostic and Statistical Manual of Mental Disorders)</a:t>
            </a:r>
          </a:p>
          <a:p>
            <a:endParaRPr lang="en-US" dirty="0"/>
          </a:p>
          <a:p>
            <a:r>
              <a:rPr lang="en-US" dirty="0"/>
              <a:t>These vocabularies can be found in a single place online at http://vsac.nlm.nih.gov.</a:t>
            </a:r>
          </a:p>
          <a:p>
            <a:endParaRPr lang="en-US" dirty="0"/>
          </a:p>
          <a:p>
            <a:endParaRPr lang="en-US" dirty="0"/>
          </a:p>
          <a:p>
            <a:r>
              <a:rPr lang="en-US" dirty="0"/>
              <a:t>BACKGROUND INFO TO HELP ANSWER QUESTIONS:</a:t>
            </a:r>
          </a:p>
          <a:p>
            <a:endParaRPr lang="en-US" dirty="0"/>
          </a:p>
          <a:p>
            <a:r>
              <a:rPr lang="en-US" dirty="0"/>
              <a:t>•	SNOMED CT (Systematized Nomenclature of Medicine-Clinical Terms): developed by the International Health Terminology Standards Development Organization (IHTSDO), it is comprehensive, multilingual clinical healthcare terminology originally intended to record observations for pathologists </a:t>
            </a:r>
          </a:p>
          <a:p>
            <a:r>
              <a:rPr lang="en-US" dirty="0"/>
              <a:t>•	</a:t>
            </a:r>
            <a:r>
              <a:rPr lang="en-US" dirty="0" err="1"/>
              <a:t>RxNorm</a:t>
            </a:r>
            <a:r>
              <a:rPr lang="en-US" dirty="0"/>
              <a:t>: developed by the National Library of Medicine (NLM), it provides normalized names for clinical drugs and links its names to many of the drug vocabularies commonly used in pharmacy management and drug interaction software</a:t>
            </a:r>
          </a:p>
          <a:p>
            <a:r>
              <a:rPr lang="en-US" dirty="0"/>
              <a:t>•	LOINC (Logical Observation Identifiers Names and Codes): developed by </a:t>
            </a:r>
            <a:r>
              <a:rPr lang="en-US" dirty="0" err="1"/>
              <a:t>Regenstrief</a:t>
            </a:r>
            <a:r>
              <a:rPr lang="en-US" dirty="0"/>
              <a:t>, LOINC serves as an international standard for identifying health measurements, observations, and documents and was originally intended for reporting lab results</a:t>
            </a:r>
          </a:p>
          <a:p>
            <a:r>
              <a:rPr lang="en-US" dirty="0"/>
              <a:t>•	CPT® (Current Procedural Terminology): developed by the American Medical Association (AMA) for the purpose of billing outpatient &amp; office procedures</a:t>
            </a:r>
          </a:p>
          <a:p>
            <a:r>
              <a:rPr lang="en-US" dirty="0"/>
              <a:t>•	ICD-10 (International Statistical Classification of Diseases and Related Health Problems 10th revision):  a medical classification list developed by the World Health Organization (WHO). It contains codes for diseases, signs and symptoms, abnormal findings, complaints, social circumstances, and external causes of injury or diseases. ICD-10 is commonly used for billing purposes.</a:t>
            </a:r>
          </a:p>
          <a:p>
            <a:r>
              <a:rPr lang="en-US" dirty="0"/>
              <a:t>•	DSM-5 (The Diagnostic and Statistical Manual of Mental Disorders): developed and administered by the American Psychiatric Association (APA), serves as a psychiatric classification and diagnostic reference tool</a:t>
            </a:r>
          </a:p>
          <a:p>
            <a:endParaRPr lang="en-US" dirty="0"/>
          </a:p>
        </p:txBody>
      </p:sp>
      <p:sp>
        <p:nvSpPr>
          <p:cNvPr id="4" name="Slide Number Placeholder 3"/>
          <p:cNvSpPr>
            <a:spLocks noGrp="1"/>
          </p:cNvSpPr>
          <p:nvPr>
            <p:ph type="sldNum" sz="quarter" idx="10"/>
          </p:nvPr>
        </p:nvSpPr>
        <p:spPr/>
        <p:txBody>
          <a:bodyPr/>
          <a:lstStyle/>
          <a:p>
            <a:fld id="{E4C504B1-8A5D-4F91-93DF-4AEF2202ABAB}" type="slidenum">
              <a:rPr lang="en-US" smtClean="0"/>
              <a:t>17</a:t>
            </a:fld>
            <a:endParaRPr lang="en-US"/>
          </a:p>
        </p:txBody>
      </p:sp>
    </p:spTree>
    <p:extLst>
      <p:ext uri="{BB962C8B-B14F-4D97-AF65-F5344CB8AC3E}">
        <p14:creationId xmlns:p14="http://schemas.microsoft.com/office/powerpoint/2010/main" val="120006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this point your mapping spreadsheet is complete. To actually use these NIEM element mappings usually requires a number of supporting classes, types and elements defined across the NIEM Domains. However, most IEPD implementations don’t require the full breadth and depth of all of the NIEM Domain schema definitions. To ease assembling the necessary subset of the NIEM XML Schema Definitions (XSD) for a compliant IEPD you may use the NIEM Schema Subset Generator tool (SSGT) available at https://tools.niem.gov/niemtools/ssgt/index.iepd.</a:t>
            </a:r>
          </a:p>
          <a:p>
            <a:endParaRPr lang="en-US" dirty="0"/>
          </a:p>
        </p:txBody>
      </p:sp>
      <p:sp>
        <p:nvSpPr>
          <p:cNvPr id="4" name="Slide Number Placeholder 3"/>
          <p:cNvSpPr>
            <a:spLocks noGrp="1"/>
          </p:cNvSpPr>
          <p:nvPr>
            <p:ph type="sldNum" sz="quarter" idx="5"/>
          </p:nvPr>
        </p:nvSpPr>
        <p:spPr/>
        <p:txBody>
          <a:bodyPr/>
          <a:lstStyle/>
          <a:p>
            <a:fld id="{E4C504B1-8A5D-4F91-93DF-4AEF2202ABAB}" type="slidenum">
              <a:rPr lang="en-US" smtClean="0"/>
              <a:t>18</a:t>
            </a:fld>
            <a:endParaRPr lang="en-US"/>
          </a:p>
        </p:txBody>
      </p:sp>
    </p:spTree>
    <p:extLst>
      <p:ext uri="{BB962C8B-B14F-4D97-AF65-F5344CB8AC3E}">
        <p14:creationId xmlns:p14="http://schemas.microsoft.com/office/powerpoint/2010/main" val="2406536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searching for the “Property” “Person” we get a list of all elements defined across all domains associated with “Person”. By clicking on the plus sign next to “</a:t>
            </a:r>
            <a:r>
              <a:rPr lang="en-US" dirty="0" err="1"/>
              <a:t>nc:Person</a:t>
            </a:r>
            <a:r>
              <a:rPr lang="en-US" dirty="0"/>
              <a:t>” (NIEM Core domain definition of Person) it will expand to a list of those elements that are part of the class </a:t>
            </a:r>
            <a:r>
              <a:rPr lang="en-US" dirty="0" err="1"/>
              <a:t>nc:Person</a:t>
            </a:r>
            <a:r>
              <a:rPr lang="en-US" dirty="0"/>
              <a:t>. This is a very long list of elements, most of which aren’t associated with healthcare information for a  person.</a:t>
            </a:r>
          </a:p>
        </p:txBody>
      </p:sp>
      <p:sp>
        <p:nvSpPr>
          <p:cNvPr id="4" name="Slide Number Placeholder 3"/>
          <p:cNvSpPr>
            <a:spLocks noGrp="1"/>
          </p:cNvSpPr>
          <p:nvPr>
            <p:ph type="sldNum" sz="quarter" idx="5"/>
          </p:nvPr>
        </p:nvSpPr>
        <p:spPr/>
        <p:txBody>
          <a:bodyPr/>
          <a:lstStyle/>
          <a:p>
            <a:fld id="{E4C504B1-8A5D-4F91-93DF-4AEF2202ABAB}" type="slidenum">
              <a:rPr lang="en-US" smtClean="0"/>
              <a:t>19</a:t>
            </a:fld>
            <a:endParaRPr lang="en-US"/>
          </a:p>
        </p:txBody>
      </p:sp>
    </p:spTree>
    <p:extLst>
      <p:ext uri="{BB962C8B-B14F-4D97-AF65-F5344CB8AC3E}">
        <p14:creationId xmlns:p14="http://schemas.microsoft.com/office/powerpoint/2010/main" val="2033968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select just those elements we need for our scenario by clicking on the “Add” button next to an element we need. This will add the element to our elements list in the left hand column. By default this element will have the constraint “0..∞” which means that this element can be left out of an exchange altogether (0 times, or </a:t>
            </a:r>
            <a:r>
              <a:rPr lang="en-US" dirty="0" err="1"/>
              <a:t>nillable</a:t>
            </a:r>
            <a:r>
              <a:rPr lang="en-US" dirty="0"/>
              <a:t>) or it can have many instances in a message (up to infinite, ∞ times). This means that you are defining an element which might not be knowable at the time of an information exchange, for example race, and therefor you allow zero instances of that element in an exchange message. It also allows your element to have multiple values, for example race of Caucasian and Native American. </a:t>
            </a:r>
          </a:p>
          <a:p>
            <a:endParaRPr lang="en-US" dirty="0"/>
          </a:p>
          <a:p>
            <a:r>
              <a:rPr lang="en-US" dirty="0"/>
              <a:t>By selecting the down arrow next to the add button you can select a required constraint. If you are defining an element which might not be knowable at the time of an information exchange, for example ethnicity, you should ensure the constraint allows zero instances of that element. If you are defining an element that might have multiple values, for example “race”, you should ensure the constraint allow multiple instances. If you have an element that must have no more than one element but which might be missing at the time of exchange, such as SSN, define the constraint as 0..1. Similarly if you have an element that must always be defined, such as surname but for which there might be more than one value, use constraint 1..∞. Finally, for those elements that are required, but for which you should have one and only one, define the constraint at 1..1.</a:t>
            </a:r>
          </a:p>
        </p:txBody>
      </p:sp>
      <p:sp>
        <p:nvSpPr>
          <p:cNvPr id="4" name="Slide Number Placeholder 3"/>
          <p:cNvSpPr>
            <a:spLocks noGrp="1"/>
          </p:cNvSpPr>
          <p:nvPr>
            <p:ph type="sldNum" sz="quarter" idx="5"/>
          </p:nvPr>
        </p:nvSpPr>
        <p:spPr/>
        <p:txBody>
          <a:bodyPr/>
          <a:lstStyle/>
          <a:p>
            <a:fld id="{E4C504B1-8A5D-4F91-93DF-4AEF2202ABAB}" type="slidenum">
              <a:rPr lang="en-US" smtClean="0"/>
              <a:t>20</a:t>
            </a:fld>
            <a:endParaRPr lang="en-US"/>
          </a:p>
        </p:txBody>
      </p:sp>
    </p:spTree>
    <p:extLst>
      <p:ext uri="{BB962C8B-B14F-4D97-AF65-F5344CB8AC3E}">
        <p14:creationId xmlns:p14="http://schemas.microsoft.com/office/powerpoint/2010/main" val="3748985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NIEM Health 201</a:t>
            </a:r>
            <a:r>
              <a:rPr lang="en-US" sz="1200" kern="1200" dirty="0">
                <a:solidFill>
                  <a:schemeClr val="tx1"/>
                </a:solidFill>
                <a:effectLst/>
                <a:latin typeface="+mn-lt"/>
                <a:ea typeface="+mn-ea"/>
                <a:cs typeface="+mn-cs"/>
              </a:rPr>
              <a:t>, the third of the NIEM guidance documents, provides an overview of health information models and demonstrate how to use FHIM, within the National Information Exchange Model (NIEM) Information Exchange Package Documentation (IEPD) Lifecycle process, to identify key health IT data elements that are needed for a NIEM community scenario.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the end of this tutorial you should:</a:t>
            </a:r>
          </a:p>
          <a:p>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Understand the NIEM Health Challenge</a:t>
            </a:r>
          </a:p>
          <a:p>
            <a:pPr lvl="1"/>
            <a:r>
              <a:rPr lang="en-US" sz="1200" kern="1200" dirty="0">
                <a:solidFill>
                  <a:schemeClr val="tx1"/>
                </a:solidFill>
                <a:effectLst/>
                <a:latin typeface="+mn-lt"/>
                <a:ea typeface="+mn-ea"/>
                <a:cs typeface="+mn-cs"/>
              </a:rPr>
              <a:t>Know what the FHIM is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Know about existing NIEM Healthcare Elements and NIEM Healthcare USCDI 2018 (revised 2019 version) Model Mapping</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Understand how to traverse from </a:t>
            </a:r>
            <a:r>
              <a:rPr lang="en-US" sz="1200" dirty="0">
                <a:latin typeface="Calibri" panose="020F0502020204030204" pitchFamily="34" charset="0"/>
                <a:cs typeface="Calibri" panose="020F0502020204030204" pitchFamily="34" charset="0"/>
              </a:rPr>
              <a:t>health IT standard information models represented in </a:t>
            </a:r>
            <a:r>
              <a:rPr lang="en-US" sz="1200" kern="1200" dirty="0">
                <a:solidFill>
                  <a:schemeClr val="tx1"/>
                </a:solidFill>
                <a:effectLst/>
                <a:latin typeface="+mn-lt"/>
                <a:ea typeface="+mn-ea"/>
                <a:cs typeface="+mn-cs"/>
              </a:rPr>
              <a:t>the FHIM to NIEM elements</a:t>
            </a:r>
          </a:p>
          <a:p>
            <a:pPr lvl="1"/>
            <a:r>
              <a:rPr lang="en-US" sz="1200" kern="1200" dirty="0">
                <a:solidFill>
                  <a:schemeClr val="tx1"/>
                </a:solidFill>
                <a:effectLst/>
                <a:latin typeface="+mn-lt"/>
                <a:ea typeface="+mn-ea"/>
                <a:cs typeface="+mn-cs"/>
              </a:rPr>
              <a:t>Experienced a step-by-step example of creating a NIEM Health IEPD</a:t>
            </a:r>
          </a:p>
        </p:txBody>
      </p:sp>
      <p:sp>
        <p:nvSpPr>
          <p:cNvPr id="4" name="Slide Number Placeholder 3"/>
          <p:cNvSpPr>
            <a:spLocks noGrp="1"/>
          </p:cNvSpPr>
          <p:nvPr>
            <p:ph type="sldNum" sz="quarter" idx="10"/>
          </p:nvPr>
        </p:nvSpPr>
        <p:spPr/>
        <p:txBody>
          <a:bodyPr/>
          <a:lstStyle/>
          <a:p>
            <a:fld id="{E4C504B1-8A5D-4F91-93DF-4AEF2202ABAB}" type="slidenum">
              <a:rPr lang="en-US" smtClean="0"/>
              <a:t>3</a:t>
            </a:fld>
            <a:endParaRPr lang="en-US"/>
          </a:p>
        </p:txBody>
      </p:sp>
    </p:spTree>
    <p:extLst>
      <p:ext uri="{BB962C8B-B14F-4D97-AF65-F5344CB8AC3E}">
        <p14:creationId xmlns:p14="http://schemas.microsoft.com/office/powerpoint/2010/main" val="2059001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added all your required NIEM elements to your subset list, select the “Generate Documents” link in the upper right of the SSGT window. This will bring up this screen. Select “Save Subset Schema to a file” which will generate a zip file containing all the folders and schema files necessary to kick-start your IEPD development.</a:t>
            </a:r>
          </a:p>
        </p:txBody>
      </p:sp>
      <p:sp>
        <p:nvSpPr>
          <p:cNvPr id="4" name="Slide Number Placeholder 3"/>
          <p:cNvSpPr>
            <a:spLocks noGrp="1"/>
          </p:cNvSpPr>
          <p:nvPr>
            <p:ph type="sldNum" sz="quarter" idx="5"/>
          </p:nvPr>
        </p:nvSpPr>
        <p:spPr/>
        <p:txBody>
          <a:bodyPr/>
          <a:lstStyle/>
          <a:p>
            <a:fld id="{E4C504B1-8A5D-4F91-93DF-4AEF2202ABAB}" type="slidenum">
              <a:rPr lang="en-US" smtClean="0"/>
              <a:t>21</a:t>
            </a:fld>
            <a:endParaRPr lang="en-US"/>
          </a:p>
        </p:txBody>
      </p:sp>
    </p:spTree>
    <p:extLst>
      <p:ext uri="{BB962C8B-B14F-4D97-AF65-F5344CB8AC3E}">
        <p14:creationId xmlns:p14="http://schemas.microsoft.com/office/powerpoint/2010/main" val="1786071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generated schema subset zip file will include a folder for “</a:t>
            </a:r>
            <a:r>
              <a:rPr lang="en-US" dirty="0" err="1"/>
              <a:t>niem</a:t>
            </a:r>
            <a:r>
              <a:rPr lang="en-US" dirty="0"/>
              <a:t>” which will contain the complete set of dependent NIEM schema elements for your IEPD. Here that simple first user story data model is shown in </a:t>
            </a:r>
            <a:r>
              <a:rPr lang="en-US" dirty="0" err="1"/>
              <a:t>Sparx</a:t>
            </a:r>
            <a:r>
              <a:rPr lang="en-US" dirty="0"/>
              <a:t> EA.</a:t>
            </a:r>
          </a:p>
        </p:txBody>
      </p:sp>
      <p:sp>
        <p:nvSpPr>
          <p:cNvPr id="4" name="Slide Number Placeholder 3"/>
          <p:cNvSpPr>
            <a:spLocks noGrp="1"/>
          </p:cNvSpPr>
          <p:nvPr>
            <p:ph type="sldNum" sz="quarter" idx="5"/>
          </p:nvPr>
        </p:nvSpPr>
        <p:spPr/>
        <p:txBody>
          <a:bodyPr/>
          <a:lstStyle/>
          <a:p>
            <a:fld id="{E4C504B1-8A5D-4F91-93DF-4AEF2202ABAB}" type="slidenum">
              <a:rPr lang="en-US" smtClean="0"/>
              <a:t>22</a:t>
            </a:fld>
            <a:endParaRPr lang="en-US"/>
          </a:p>
        </p:txBody>
      </p:sp>
    </p:spTree>
    <p:extLst>
      <p:ext uri="{BB962C8B-B14F-4D97-AF65-F5344CB8AC3E}">
        <p14:creationId xmlns:p14="http://schemas.microsoft.com/office/powerpoint/2010/main" val="3392309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Functional interoperability, both within and outside Health Information Exchanges, is the key to accurate, useful, and secure information exchange networks. Currently, disparate interoperability standards vary between HIT organizations and their stakeholders. Furthermore, the lack of consistent standards adoption impedes HIE interoperability on both a national and regional scale. FHIM can provide a means to harmonize competing standards and produce artifacts that will improve the quality of implementations through model-to-model transformations. Information exchanges have numerous requirements related to standards and terminology. Their diverse data sets and cross-domain relevance require the FHIM logical model to describe the contents of the information exchanges (e.g., HL7, NIEM). Thus, FHIM and NIEM can be leveraged together to increase accuracy and to ease the development of functional interoperability between federal, local, state, and tribal health entities by adopting and integrating the standardized use and exchange of health data amongst various public health entities.</a:t>
            </a:r>
          </a:p>
        </p:txBody>
      </p:sp>
      <p:sp>
        <p:nvSpPr>
          <p:cNvPr id="4" name="Slide Number Placeholder 3"/>
          <p:cNvSpPr>
            <a:spLocks noGrp="1"/>
          </p:cNvSpPr>
          <p:nvPr>
            <p:ph type="sldNum" sz="quarter" idx="10"/>
          </p:nvPr>
        </p:nvSpPr>
        <p:spPr/>
        <p:txBody>
          <a:bodyPr/>
          <a:lstStyle/>
          <a:p>
            <a:fld id="{E4C504B1-8A5D-4F91-93DF-4AEF2202ABAB}" type="slidenum">
              <a:rPr lang="en-US" smtClean="0"/>
              <a:t>23</a:t>
            </a:fld>
            <a:endParaRPr lang="en-US"/>
          </a:p>
        </p:txBody>
      </p:sp>
    </p:spTree>
    <p:extLst>
      <p:ext uri="{BB962C8B-B14F-4D97-AF65-F5344CB8AC3E}">
        <p14:creationId xmlns:p14="http://schemas.microsoft.com/office/powerpoint/2010/main" val="761311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Information Exchange Model (NIEM) is a common vocabulary that enables efficient information exchange across diverse public and private organizations. NIEM connects communities of people who share a common need to exchange information in order to advance their mission. </a:t>
            </a:r>
          </a:p>
          <a:p>
            <a:endParaRPr lang="en-US" dirty="0"/>
          </a:p>
          <a:p>
            <a:r>
              <a:rPr lang="en-US" dirty="0"/>
              <a:t>As NIEM's adoption continues to grow, non-clinical domains that utilize health data elements for information exchange will require clinical informatics subject matter expertise to successfully navigate through the complexities of the HIT/HIE environment. Furthermore, operational HIT/HIE safeguards must be in place to ensure that the exchange of health information is always legal, secure, and private. The real world challenge is to harmonize across all information exchange standards, NIEM-based and Health Information-based.</a:t>
            </a:r>
          </a:p>
        </p:txBody>
      </p:sp>
      <p:sp>
        <p:nvSpPr>
          <p:cNvPr id="4" name="Slide Number Placeholder 3"/>
          <p:cNvSpPr>
            <a:spLocks noGrp="1"/>
          </p:cNvSpPr>
          <p:nvPr>
            <p:ph type="sldNum" sz="quarter" idx="10"/>
          </p:nvPr>
        </p:nvSpPr>
        <p:spPr/>
        <p:txBody>
          <a:bodyPr/>
          <a:lstStyle/>
          <a:p>
            <a:fld id="{E4C504B1-8A5D-4F91-93DF-4AEF2202ABAB}" type="slidenum">
              <a:rPr lang="en-US" smtClean="0"/>
              <a:t>4</a:t>
            </a:fld>
            <a:endParaRPr lang="en-US"/>
          </a:p>
        </p:txBody>
      </p:sp>
    </p:spTree>
    <p:extLst>
      <p:ext uri="{BB962C8B-B14F-4D97-AF65-F5344CB8AC3E}">
        <p14:creationId xmlns:p14="http://schemas.microsoft.com/office/powerpoint/2010/main" val="1167965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NIEM's adoption continues to grow, non-clinical domains that utilize health data elements for information exchange will require clinical informatics subject matter expertise to successfully navigate through the complexities of the HIT/HIE environment. Many NIEM-based communities, such as Justice, Homeland Security, Child and Family Services, need to be able to exchange domain-specific, albeit limited, healthcare information. Their challenge is to be able to exchange this limited healthcare information within their communities using NIEM-based technologies while preserving interoperability with the healthcare information source communities.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19155F-A903-4720-9403-2BDD9FDE7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578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FHA inventoried existing health related elements already modeled throughout the NIEM domains. We identified over 300 NIEM health related elements defined across 6 different domains.</a:t>
            </a:r>
          </a:p>
          <a:p>
            <a:endParaRPr lang="en-US" dirty="0"/>
          </a:p>
          <a:p>
            <a:r>
              <a:rPr lang="en-US" dirty="0"/>
              <a:t>We realized that the majority of the current NIEM health elements are not based on healthcare data model standards and many were defined in the context of very narrow use-cases rather than being generally useable.</a:t>
            </a:r>
          </a:p>
          <a:p>
            <a:endParaRPr lang="en-US" dirty="0"/>
          </a:p>
          <a:p>
            <a:r>
              <a:rPr lang="en-US" dirty="0"/>
              <a:t>In addition it is near impossible to understand who defined these elements, whether they are still or were ever used, and for what purpose were they defined due to a lack of a NIEM repository.</a:t>
            </a:r>
          </a:p>
        </p:txBody>
      </p:sp>
      <p:sp>
        <p:nvSpPr>
          <p:cNvPr id="4" name="Slide Number Placeholder 3"/>
          <p:cNvSpPr>
            <a:spLocks noGrp="1"/>
          </p:cNvSpPr>
          <p:nvPr>
            <p:ph type="sldNum" sz="quarter" idx="5"/>
          </p:nvPr>
        </p:nvSpPr>
        <p:spPr/>
        <p:txBody>
          <a:bodyPr/>
          <a:lstStyle/>
          <a:p>
            <a:fld id="{069B531D-BF97-41C8-9647-10A40DF74180}" type="slidenum">
              <a:rPr lang="en-US" smtClean="0"/>
              <a:t>6</a:t>
            </a:fld>
            <a:endParaRPr lang="en-US"/>
          </a:p>
        </p:txBody>
      </p:sp>
    </p:spTree>
    <p:extLst>
      <p:ext uri="{BB962C8B-B14F-4D97-AF65-F5344CB8AC3E}">
        <p14:creationId xmlns:p14="http://schemas.microsoft.com/office/powerpoint/2010/main" val="197568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of the National Coordinator for Health IT (ONC) has produced a requirements document for healthcare IT systems and standards information interoperability  - the US Core Data Interoperability requirements:</a:t>
            </a:r>
          </a:p>
          <a:p>
            <a:endParaRPr lang="en-US" dirty="0"/>
          </a:p>
          <a:p>
            <a:pPr marL="742950" lvl="1" indent="-285750">
              <a:spcAft>
                <a:spcPts val="600"/>
              </a:spcAft>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Annual incremental requirements - 2018, 2019, 2020, 2021</a:t>
            </a:r>
          </a:p>
          <a:p>
            <a:pPr marL="742950" lvl="1" indent="-285750">
              <a:spcAft>
                <a:spcPts val="600"/>
              </a:spcAft>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~600 health requirements in USCDI ’18</a:t>
            </a:r>
          </a:p>
          <a:p>
            <a:pPr marL="742950" lvl="1" indent="-285750">
              <a:spcAft>
                <a:spcPts val="600"/>
              </a:spcAft>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USCDI ‘18 aligns with Meaningful Use Common requirements (MU Common) and Continuity of Care docs supported by C-CDA and FHIR</a:t>
            </a:r>
          </a:p>
          <a:p>
            <a:pPr marL="285750" indent="-285750">
              <a:spcAft>
                <a:spcPts val="600"/>
              </a:spcAft>
              <a:buFont typeface="Arial" panose="020B0604020202020204" pitchFamily="34" charset="0"/>
              <a:buChar char="•"/>
            </a:pPr>
            <a:endParaRPr lang="en-US" dirty="0">
              <a:solidFill>
                <a:srgbClr val="000000"/>
              </a:solidFill>
              <a:latin typeface="Calibri" panose="020F0502020204030204" pitchFamily="34" charset="0"/>
              <a:cs typeface="Calibri" panose="020F0502020204030204" pitchFamily="34" charset="0"/>
            </a:endParaRPr>
          </a:p>
          <a:p>
            <a:pPr marL="0" indent="0">
              <a:spcAft>
                <a:spcPts val="600"/>
              </a:spcAft>
              <a:buFont typeface="Arial" panose="020B0604020202020204" pitchFamily="34" charset="0"/>
              <a:buNone/>
            </a:pPr>
            <a:r>
              <a:rPr lang="en-US" dirty="0">
                <a:solidFill>
                  <a:srgbClr val="000000"/>
                </a:solidFill>
                <a:latin typeface="Calibri" panose="020F0502020204030204" pitchFamily="34" charset="0"/>
                <a:cs typeface="Calibri" panose="020F0502020204030204" pitchFamily="34" charset="0"/>
              </a:rPr>
              <a:t>We are:</a:t>
            </a:r>
          </a:p>
          <a:p>
            <a:pPr marL="0" indent="0">
              <a:spcAft>
                <a:spcPts val="600"/>
              </a:spcAft>
              <a:buFont typeface="Arial" panose="020B0604020202020204" pitchFamily="34" charset="0"/>
              <a:buNone/>
            </a:pPr>
            <a:endParaRPr lang="en-US" dirty="0">
              <a:solidFill>
                <a:srgbClr val="000000"/>
              </a:solidFill>
              <a:latin typeface="Calibri" panose="020F0502020204030204" pitchFamily="34" charset="0"/>
              <a:cs typeface="Calibri" panose="020F0502020204030204" pitchFamily="34" charset="0"/>
            </a:endParaRPr>
          </a:p>
          <a:p>
            <a:pPr marL="742950" lvl="1" indent="-285750">
              <a:spcAft>
                <a:spcPts val="600"/>
              </a:spcAft>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Using USCDI to guide modeling NIEM healthcare elements conformant with health IT standards</a:t>
            </a:r>
          </a:p>
          <a:p>
            <a:pPr marL="742950" lvl="1" indent="-285750">
              <a:spcAft>
                <a:spcPts val="600"/>
              </a:spcAft>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Using FHIM as a common authoritative source of health standards information modeling – a healthcare information “Rosetta Stone”</a:t>
            </a:r>
          </a:p>
          <a:p>
            <a:endParaRPr lang="en-US" dirty="0"/>
          </a:p>
        </p:txBody>
      </p:sp>
      <p:sp>
        <p:nvSpPr>
          <p:cNvPr id="4" name="Slide Number Placeholder 3"/>
          <p:cNvSpPr>
            <a:spLocks noGrp="1"/>
          </p:cNvSpPr>
          <p:nvPr>
            <p:ph type="sldNum" sz="quarter" idx="5"/>
          </p:nvPr>
        </p:nvSpPr>
        <p:spPr/>
        <p:txBody>
          <a:bodyPr/>
          <a:lstStyle/>
          <a:p>
            <a:fld id="{E4C504B1-8A5D-4F91-93DF-4AEF2202ABAB}" type="slidenum">
              <a:rPr lang="en-US" smtClean="0"/>
              <a:t>7</a:t>
            </a:fld>
            <a:endParaRPr lang="en-US"/>
          </a:p>
        </p:txBody>
      </p:sp>
    </p:spTree>
    <p:extLst>
      <p:ext uri="{BB962C8B-B14F-4D97-AF65-F5344CB8AC3E}">
        <p14:creationId xmlns:p14="http://schemas.microsoft.com/office/powerpoint/2010/main" val="3480372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FHIM is a platform independent logical health information model that supports semantic interoperability through a comprehensive set of implementation guides. The model harmonizes health information and terminology across federal partners and SDOs and serves as a repository of such concepts. </a:t>
            </a:r>
            <a:r>
              <a:rPr lang="en-US" sz="1200" dirty="0">
                <a:latin typeface="Calibri" panose="020F0502020204030204" pitchFamily="34" charset="0"/>
                <a:cs typeface="Calibri" panose="020F0502020204030204" pitchFamily="34" charset="0"/>
              </a:rPr>
              <a:t>FHIM is an implementation-neutral reference tool that we are using to generate interoperable NIEM Health elements based on healthcare standards.</a:t>
            </a:r>
          </a:p>
          <a:p>
            <a:endParaRPr lang="en-US" dirty="0"/>
          </a:p>
        </p:txBody>
      </p:sp>
      <p:sp>
        <p:nvSpPr>
          <p:cNvPr id="4" name="Slide Number Placeholder 3"/>
          <p:cNvSpPr>
            <a:spLocks noGrp="1"/>
          </p:cNvSpPr>
          <p:nvPr>
            <p:ph type="sldNum" sz="quarter" idx="10"/>
          </p:nvPr>
        </p:nvSpPr>
        <p:spPr/>
        <p:txBody>
          <a:bodyPr/>
          <a:lstStyle/>
          <a:p>
            <a:fld id="{E4C504B1-8A5D-4F91-93DF-4AEF2202ABAB}" type="slidenum">
              <a:rPr lang="en-US" smtClean="0"/>
              <a:t>8</a:t>
            </a:fld>
            <a:endParaRPr lang="en-US"/>
          </a:p>
        </p:txBody>
      </p:sp>
    </p:spTree>
    <p:extLst>
      <p:ext uri="{BB962C8B-B14F-4D97-AF65-F5344CB8AC3E}">
        <p14:creationId xmlns:p14="http://schemas.microsoft.com/office/powerpoint/2010/main" val="2434841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NIEM Information Exchange Package Documentation (IEPD) lifecycle is a six stage collaborative process involving multiple team players, including technical stakeholders (e.g. Data Architects, Data Modelers, Developers), Business Analysts, and Subject Matter Experts (SMEs). Since this is an interoperable exchange effort between two or more entities, it is critical for all stakeholders, on all sides of the exchange, to participate in the planning, development, and execution of the exchange. </a:t>
            </a:r>
          </a:p>
          <a:p>
            <a:endParaRPr lang="en-US" dirty="0"/>
          </a:p>
          <a:p>
            <a:r>
              <a:rPr lang="en-US" dirty="0"/>
              <a:t>For the purposes of this tutorial, the focus is specifically on the second “Analyze Exchange Requirements” stage of the IEPD life cycle. You should have your scenarios ready for the next step in this process. </a:t>
            </a:r>
          </a:p>
        </p:txBody>
      </p:sp>
      <p:sp>
        <p:nvSpPr>
          <p:cNvPr id="4" name="Slide Number Placeholder 3"/>
          <p:cNvSpPr>
            <a:spLocks noGrp="1"/>
          </p:cNvSpPr>
          <p:nvPr>
            <p:ph type="sldNum" sz="quarter" idx="10"/>
          </p:nvPr>
        </p:nvSpPr>
        <p:spPr/>
        <p:txBody>
          <a:bodyPr/>
          <a:lstStyle/>
          <a:p>
            <a:fld id="{ED59F926-D9B6-4AF1-8FF7-DA5AB5DE4829}" type="slidenum">
              <a:rPr lang="en-US" smtClean="0"/>
              <a:t>9</a:t>
            </a:fld>
            <a:endParaRPr lang="en-US"/>
          </a:p>
        </p:txBody>
      </p:sp>
    </p:spTree>
    <p:extLst>
      <p:ext uri="{BB962C8B-B14F-4D97-AF65-F5344CB8AC3E}">
        <p14:creationId xmlns:p14="http://schemas.microsoft.com/office/powerpoint/2010/main" val="2744141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NIEM IEPD Analyze Exchange Requirements stage requires analysis of data exchange requirements (e.g. content requirements, exchange partners, conditions that trigger an exchange, security requirements, etc.). The content portion of the requirements analysis stage may be captured in the following preferred formats: document, spreadsheet (recommended by FHA, see below), or UML diagram. The kinds of information to be captured include:</a:t>
            </a:r>
          </a:p>
          <a:p>
            <a:endParaRPr lang="en-US" dirty="0"/>
          </a:p>
          <a:p>
            <a:pPr marL="171450" indent="-171450">
              <a:buFont typeface="Arial" panose="020B0604020202020204" pitchFamily="34" charset="0"/>
              <a:buChar char="•"/>
            </a:pPr>
            <a:r>
              <a:rPr lang="en-US" dirty="0"/>
              <a:t>Data elements:</a:t>
            </a:r>
          </a:p>
          <a:p>
            <a:pPr marL="628650" lvl="1" indent="-171450">
              <a:buFont typeface="Arial" panose="020B0604020202020204" pitchFamily="34" charset="0"/>
              <a:buChar char="•"/>
            </a:pPr>
            <a:r>
              <a:rPr lang="en-US" dirty="0"/>
              <a:t>Element</a:t>
            </a:r>
          </a:p>
          <a:p>
            <a:pPr marL="628650" lvl="1" indent="-171450">
              <a:buFont typeface="Arial" panose="020B0604020202020204" pitchFamily="34" charset="0"/>
              <a:buChar char="•"/>
            </a:pPr>
            <a:r>
              <a:rPr lang="en-US" dirty="0"/>
              <a:t>Data type</a:t>
            </a:r>
          </a:p>
          <a:p>
            <a:pPr marL="628650" lvl="1" indent="-171450">
              <a:buFont typeface="Arial" panose="020B0604020202020204" pitchFamily="34" charset="0"/>
              <a:buChar char="•"/>
            </a:pPr>
            <a:r>
              <a:rPr lang="en-US" dirty="0"/>
              <a:t>Definition</a:t>
            </a:r>
          </a:p>
          <a:p>
            <a:pPr marL="628650" lvl="1" indent="-171450">
              <a:buFont typeface="Arial" panose="020B0604020202020204" pitchFamily="34" charset="0"/>
              <a:buChar char="•"/>
            </a:pPr>
            <a:r>
              <a:rPr lang="en-US" dirty="0"/>
              <a:t>Occurrence constraints</a:t>
            </a:r>
          </a:p>
          <a:p>
            <a:pPr marL="628650" lvl="1" indent="-171450">
              <a:buFont typeface="Arial" panose="020B0604020202020204" pitchFamily="34" charset="0"/>
              <a:buChar char="•"/>
            </a:pPr>
            <a:r>
              <a:rPr lang="en-US" dirty="0"/>
              <a:t>Default occurrence constraints</a:t>
            </a:r>
          </a:p>
          <a:p>
            <a:pPr marL="628650" lvl="1" indent="-171450">
              <a:buFont typeface="Arial" panose="020B0604020202020204" pitchFamily="34" charset="0"/>
              <a:buChar char="•"/>
            </a:pPr>
            <a:r>
              <a:rPr lang="en-US" dirty="0"/>
              <a:t>Source information </a:t>
            </a:r>
          </a:p>
          <a:p>
            <a:pPr marL="171450" lvl="0" indent="-171450">
              <a:buFont typeface="Arial" panose="020B0604020202020204" pitchFamily="34" charset="0"/>
              <a:buChar char="•"/>
            </a:pPr>
            <a:r>
              <a:rPr lang="en-US" dirty="0"/>
              <a:t>Objects / Classes</a:t>
            </a:r>
          </a:p>
          <a:p>
            <a:pPr marL="171450" lvl="0" indent="-171450">
              <a:buFont typeface="Arial" panose="020B0604020202020204" pitchFamily="34" charset="0"/>
              <a:buChar char="•"/>
            </a:pPr>
            <a:r>
              <a:rPr lang="en-US" dirty="0"/>
              <a:t>Code Sets</a:t>
            </a:r>
          </a:p>
          <a:p>
            <a:pPr marL="171450" lvl="0" indent="-171450">
              <a:buFont typeface="Arial" panose="020B0604020202020204" pitchFamily="34" charset="0"/>
              <a:buChar char="•"/>
            </a:pPr>
            <a:r>
              <a:rPr lang="en-US" dirty="0"/>
              <a:t>Conditions / Business Rules</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dirty="0"/>
              <a:t>NOTE: The other requirements of the exchange – technical, security and privacy, performance, reporting, etc. should be described in this stage as well.</a:t>
            </a:r>
          </a:p>
          <a:p>
            <a:endParaRPr lang="en-US" dirty="0"/>
          </a:p>
        </p:txBody>
      </p:sp>
      <p:sp>
        <p:nvSpPr>
          <p:cNvPr id="4" name="Slide Number Placeholder 3"/>
          <p:cNvSpPr>
            <a:spLocks noGrp="1"/>
          </p:cNvSpPr>
          <p:nvPr>
            <p:ph type="sldNum" sz="quarter" idx="10"/>
          </p:nvPr>
        </p:nvSpPr>
        <p:spPr/>
        <p:txBody>
          <a:bodyPr/>
          <a:lstStyle/>
          <a:p>
            <a:fld id="{E4C504B1-8A5D-4F91-93DF-4AEF2202ABAB}" type="slidenum">
              <a:rPr lang="en-US" smtClean="0"/>
              <a:t>10</a:t>
            </a:fld>
            <a:endParaRPr lang="en-US"/>
          </a:p>
        </p:txBody>
      </p:sp>
    </p:spTree>
    <p:extLst>
      <p:ext uri="{BB962C8B-B14F-4D97-AF65-F5344CB8AC3E}">
        <p14:creationId xmlns:p14="http://schemas.microsoft.com/office/powerpoint/2010/main" val="311733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886290" y="1753862"/>
            <a:ext cx="5257710" cy="3196465"/>
          </a:xfrm>
          <a:prstGeom prst="rect">
            <a:avLst/>
          </a:prstGeom>
          <a:solidFill>
            <a:srgbClr val="FFFFF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2" name="Title 1"/>
          <p:cNvSpPr>
            <a:spLocks noGrp="1"/>
          </p:cNvSpPr>
          <p:nvPr>
            <p:ph type="ctrTitle"/>
          </p:nvPr>
        </p:nvSpPr>
        <p:spPr>
          <a:xfrm>
            <a:off x="4170958" y="1988741"/>
            <a:ext cx="4688374" cy="1470025"/>
          </a:xfrm>
        </p:spPr>
        <p:txBody>
          <a:bodyPr lIns="91440" rIns="91440" anchor="t">
            <a:noAutofit/>
          </a:bodyPr>
          <a:lstStyle>
            <a:lvl1pPr algn="l">
              <a:defRPr sz="320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170958" y="3468394"/>
            <a:ext cx="4688374" cy="801295"/>
          </a:xfrm>
        </p:spPr>
        <p:txBody>
          <a:bodyPr anchor="t">
            <a:normAutofit/>
          </a:bodyPr>
          <a:lstStyle>
            <a:lvl1pPr marL="0" indent="0" algn="l">
              <a:buNone/>
              <a:defRPr sz="1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9"/>
          <p:cNvSpPr>
            <a:spLocks noGrp="1"/>
          </p:cNvSpPr>
          <p:nvPr>
            <p:ph type="body" sz="quarter" idx="12"/>
          </p:nvPr>
        </p:nvSpPr>
        <p:spPr>
          <a:xfrm>
            <a:off x="4170363" y="4279719"/>
            <a:ext cx="4689475" cy="452437"/>
          </a:xfrm>
        </p:spPr>
        <p:txBody>
          <a:bodyPr>
            <a:normAutofit/>
          </a:bodyPr>
          <a:lstStyle>
            <a:lvl1pPr marL="0" indent="0">
              <a:buNone/>
              <a:defRPr sz="1600" b="1"/>
            </a:lvl1pPr>
          </a:lstStyle>
          <a:p>
            <a:pPr lvl="0"/>
            <a:r>
              <a:rPr lang="en-US"/>
              <a:t>Click to edit Master text styles</a:t>
            </a:r>
          </a:p>
        </p:txBody>
      </p:sp>
    </p:spTree>
    <p:extLst>
      <p:ext uri="{BB962C8B-B14F-4D97-AF65-F5344CB8AC3E}">
        <p14:creationId xmlns:p14="http://schemas.microsoft.com/office/powerpoint/2010/main" val="153391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a:xfrm>
            <a:off x="3124200" y="6356350"/>
            <a:ext cx="5562600" cy="365125"/>
          </a:xfrm>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13"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14"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Content Placeholder 2"/>
          <p:cNvSpPr>
            <a:spLocks noGrp="1"/>
          </p:cNvSpPr>
          <p:nvPr>
            <p:ph sz="half" idx="1"/>
          </p:nvPr>
        </p:nvSpPr>
        <p:spPr>
          <a:xfrm>
            <a:off x="457200" y="1475496"/>
            <a:ext cx="4038600"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4"/>
          </p:nvPr>
        </p:nvSpPr>
        <p:spPr>
          <a:xfrm>
            <a:off x="4648200" y="1475496"/>
            <a:ext cx="4038600"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p:cNvCxnSpPr/>
          <p:nvPr/>
        </p:nvCxnSpPr>
        <p:spPr>
          <a:xfrm>
            <a:off x="4566164"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6471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75496"/>
            <a:ext cx="4038600"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a:xfrm>
            <a:off x="3124200" y="6356350"/>
            <a:ext cx="5562600" cy="365125"/>
          </a:xfrm>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12" name="Content Placeholder 2"/>
          <p:cNvSpPr>
            <a:spLocks noGrp="1"/>
          </p:cNvSpPr>
          <p:nvPr>
            <p:ph sz="half" idx="14"/>
          </p:nvPr>
        </p:nvSpPr>
        <p:spPr>
          <a:xfrm>
            <a:off x="4648200" y="1475496"/>
            <a:ext cx="4038600"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0" name="Rectangle 9"/>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66164"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39354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ext Placeholder 4"/>
          <p:cNvSpPr>
            <a:spLocks noGrp="1"/>
          </p:cNvSpPr>
          <p:nvPr>
            <p:ph type="body" sz="quarter" idx="14"/>
          </p:nvPr>
        </p:nvSpPr>
        <p:spPr>
          <a:xfrm>
            <a:off x="455613" y="1475496"/>
            <a:ext cx="3998544" cy="639762"/>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AB5C468-8541-B84F-B04D-2472D8C9C99B}" type="datetimeFigureOut">
              <a:rPr lang="en-US" smtClean="0"/>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69521-F155-E740-ACC8-E1566717943B}" type="slidenum">
              <a:rPr lang="en-US" smtClean="0"/>
              <a:t>‹#›</a:t>
            </a:fld>
            <a:endParaRPr lang="en-US"/>
          </a:p>
        </p:txBody>
      </p:sp>
      <p:sp>
        <p:nvSpPr>
          <p:cNvPr id="14" name="Content Placeholder 2"/>
          <p:cNvSpPr>
            <a:spLocks noGrp="1"/>
          </p:cNvSpPr>
          <p:nvPr>
            <p:ph sz="half" idx="1"/>
          </p:nvPr>
        </p:nvSpPr>
        <p:spPr>
          <a:xfrm>
            <a:off x="457199" y="2115258"/>
            <a:ext cx="3996911" cy="38862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17"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8" name="Picture 1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9" name="Text Placeholder 4"/>
          <p:cNvSpPr>
            <a:spLocks noGrp="1"/>
          </p:cNvSpPr>
          <p:nvPr>
            <p:ph type="body" sz="quarter" idx="15"/>
          </p:nvPr>
        </p:nvSpPr>
        <p:spPr>
          <a:xfrm>
            <a:off x="4685921" y="1475496"/>
            <a:ext cx="4000879" cy="639762"/>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2"/>
          <p:cNvSpPr>
            <a:spLocks noGrp="1"/>
          </p:cNvSpPr>
          <p:nvPr>
            <p:ph sz="half" idx="16"/>
          </p:nvPr>
        </p:nvSpPr>
        <p:spPr>
          <a:xfrm>
            <a:off x="4687555" y="2115258"/>
            <a:ext cx="3999245" cy="38862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2" name="Straight Connector 21"/>
          <p:cNvCxnSpPr/>
          <p:nvPr/>
        </p:nvCxnSpPr>
        <p:spPr>
          <a:xfrm>
            <a:off x="4566164"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3558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ext Placeholder 4"/>
          <p:cNvSpPr>
            <a:spLocks noGrp="1"/>
          </p:cNvSpPr>
          <p:nvPr>
            <p:ph type="body" sz="quarter" idx="14"/>
          </p:nvPr>
        </p:nvSpPr>
        <p:spPr>
          <a:xfrm>
            <a:off x="455613" y="1475496"/>
            <a:ext cx="3998544" cy="639762"/>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AB5C468-8541-B84F-B04D-2472D8C9C99B}" type="datetimeFigureOut">
              <a:rPr lang="en-US" smtClean="0"/>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69521-F155-E740-ACC8-E1566717943B}" type="slidenum">
              <a:rPr lang="en-US" smtClean="0"/>
              <a:t>‹#›</a:t>
            </a:fld>
            <a:endParaRPr lang="en-US"/>
          </a:p>
        </p:txBody>
      </p:sp>
      <p:sp>
        <p:nvSpPr>
          <p:cNvPr id="14" name="Content Placeholder 2"/>
          <p:cNvSpPr>
            <a:spLocks noGrp="1"/>
          </p:cNvSpPr>
          <p:nvPr>
            <p:ph sz="half" idx="1"/>
          </p:nvPr>
        </p:nvSpPr>
        <p:spPr>
          <a:xfrm>
            <a:off x="457199" y="2115258"/>
            <a:ext cx="3996911" cy="38862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9" name="Text Placeholder 4"/>
          <p:cNvSpPr>
            <a:spLocks noGrp="1"/>
          </p:cNvSpPr>
          <p:nvPr>
            <p:ph type="body" sz="quarter" idx="15"/>
          </p:nvPr>
        </p:nvSpPr>
        <p:spPr>
          <a:xfrm>
            <a:off x="4685921" y="1475496"/>
            <a:ext cx="4000879" cy="639762"/>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2"/>
          <p:cNvSpPr>
            <a:spLocks noGrp="1"/>
          </p:cNvSpPr>
          <p:nvPr>
            <p:ph sz="half" idx="16"/>
          </p:nvPr>
        </p:nvSpPr>
        <p:spPr>
          <a:xfrm>
            <a:off x="4687555" y="2115258"/>
            <a:ext cx="3999245" cy="38862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2" name="Straight Connector 21"/>
          <p:cNvCxnSpPr/>
          <p:nvPr/>
        </p:nvCxnSpPr>
        <p:spPr>
          <a:xfrm>
            <a:off x="4566164"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3"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sp>
        <p:nvSpPr>
          <p:cNvPr id="15" name="Rectangle 14"/>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4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ntent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52881" y="1475496"/>
            <a:ext cx="2633617"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a:xfrm>
            <a:off x="3124200" y="6356350"/>
            <a:ext cx="5562600" cy="365125"/>
          </a:xfrm>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12" name="Content Placeholder 2"/>
          <p:cNvSpPr>
            <a:spLocks noGrp="1"/>
          </p:cNvSpPr>
          <p:nvPr>
            <p:ph sz="half" idx="14"/>
          </p:nvPr>
        </p:nvSpPr>
        <p:spPr>
          <a:xfrm>
            <a:off x="6038899" y="1475496"/>
            <a:ext cx="2633472"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cxnSp>
        <p:nvCxnSpPr>
          <p:cNvPr id="11" name="Straight Connector 10"/>
          <p:cNvCxnSpPr/>
          <p:nvPr/>
        </p:nvCxnSpPr>
        <p:spPr>
          <a:xfrm>
            <a:off x="5956863"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9" name="Content Placeholder 2"/>
          <p:cNvSpPr>
            <a:spLocks noGrp="1"/>
          </p:cNvSpPr>
          <p:nvPr>
            <p:ph sz="half" idx="15"/>
          </p:nvPr>
        </p:nvSpPr>
        <p:spPr>
          <a:xfrm>
            <a:off x="473225" y="1475496"/>
            <a:ext cx="2633617"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a:xfrm>
            <a:off x="3177207"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21"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22"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spTree>
    <p:extLst>
      <p:ext uri="{BB962C8B-B14F-4D97-AF65-F5344CB8AC3E}">
        <p14:creationId xmlns:p14="http://schemas.microsoft.com/office/powerpoint/2010/main" val="1449966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hree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52881" y="1475496"/>
            <a:ext cx="2633617"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a:xfrm>
            <a:off x="3124200" y="6356350"/>
            <a:ext cx="5562600" cy="365125"/>
          </a:xfrm>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12" name="Content Placeholder 2"/>
          <p:cNvSpPr>
            <a:spLocks noGrp="1"/>
          </p:cNvSpPr>
          <p:nvPr>
            <p:ph sz="half" idx="14"/>
          </p:nvPr>
        </p:nvSpPr>
        <p:spPr>
          <a:xfrm>
            <a:off x="6038899" y="1475496"/>
            <a:ext cx="2633472"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0" name="Rectangle 9"/>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5956863"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9" name="Content Placeholder 2"/>
          <p:cNvSpPr>
            <a:spLocks noGrp="1"/>
          </p:cNvSpPr>
          <p:nvPr>
            <p:ph sz="half" idx="15"/>
          </p:nvPr>
        </p:nvSpPr>
        <p:spPr>
          <a:xfrm>
            <a:off x="473225" y="1475496"/>
            <a:ext cx="2633617"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a:xfrm>
            <a:off x="3177207"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90644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9521-F155-E740-ACC8-E1566717943B}" type="slidenum">
              <a:rPr lang="en-US" smtClean="0"/>
              <a:t>‹#›</a:t>
            </a:fld>
            <a:endParaRPr lang="en-US"/>
          </a:p>
        </p:txBody>
      </p:sp>
      <p:sp>
        <p:nvSpPr>
          <p:cNvPr id="6"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7"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8" name="Picture 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Tree>
    <p:extLst>
      <p:ext uri="{BB962C8B-B14F-4D97-AF65-F5344CB8AC3E}">
        <p14:creationId xmlns:p14="http://schemas.microsoft.com/office/powerpoint/2010/main" val="340561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9521-F155-E740-ACC8-E1566717943B}" type="slidenum">
              <a:rPr lang="en-US" smtClean="0"/>
              <a:t>‹#›</a:t>
            </a:fld>
            <a:endParaRPr lang="en-US"/>
          </a:p>
        </p:txBody>
      </p:sp>
      <p:sp>
        <p:nvSpPr>
          <p:cNvPr id="7"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8" name="Picture 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9" name="Rectangle 8"/>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177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5C468-8541-B84F-B04D-2472D8C9C99B}" type="datetimeFigureOut">
              <a:rPr lang="en-US" smtClean="0"/>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69521-F155-E740-ACC8-E1566717943B}" type="slidenum">
              <a:rPr lang="en-US" smtClean="0"/>
              <a:t>‹#›</a:t>
            </a:fld>
            <a:endParaRPr lang="en-US"/>
          </a:p>
        </p:txBody>
      </p:sp>
      <p:pic>
        <p:nvPicPr>
          <p:cNvPr id="5" name="Picture 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Tree>
    <p:extLst>
      <p:ext uri="{BB962C8B-B14F-4D97-AF65-F5344CB8AC3E}">
        <p14:creationId xmlns:p14="http://schemas.microsoft.com/office/powerpoint/2010/main" val="1030012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w/Subtitl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3"/>
          </p:nvPr>
        </p:nvSpPr>
        <p:spPr>
          <a:xfrm>
            <a:off x="3660401" y="1475496"/>
            <a:ext cx="502639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388441"/>
            <a:ext cx="3008313" cy="36130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9" name="Text Placeholder 4"/>
          <p:cNvSpPr>
            <a:spLocks noGrp="1"/>
          </p:cNvSpPr>
          <p:nvPr>
            <p:ph type="body" sz="quarter" idx="14"/>
          </p:nvPr>
        </p:nvSpPr>
        <p:spPr>
          <a:xfrm>
            <a:off x="457200" y="1475496"/>
            <a:ext cx="3008313" cy="912946"/>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15"/>
          <p:cNvSpPr>
            <a:spLocks noGrp="1"/>
          </p:cNvSpPr>
          <p:nvPr>
            <p:ph type="body" sz="quarter" idx="15"/>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11"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2" name="Picture 11"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cxnSp>
        <p:nvCxnSpPr>
          <p:cNvPr id="14" name="Straight Connector 13"/>
          <p:cNvCxnSpPr/>
          <p:nvPr/>
        </p:nvCxnSpPr>
        <p:spPr>
          <a:xfrm>
            <a:off x="3560065"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5314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ive 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2763819"/>
            <a:ext cx="5257710" cy="3196465"/>
          </a:xfrm>
          <a:prstGeom prst="rect">
            <a:avLst/>
          </a:prstGeom>
          <a:solidFill>
            <a:srgbClr val="FFFFF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2" name="Title 1"/>
          <p:cNvSpPr>
            <a:spLocks noGrp="1"/>
          </p:cNvSpPr>
          <p:nvPr>
            <p:ph type="ctrTitle"/>
          </p:nvPr>
        </p:nvSpPr>
        <p:spPr>
          <a:xfrm>
            <a:off x="284668" y="3044799"/>
            <a:ext cx="4688374" cy="1470025"/>
          </a:xfrm>
        </p:spPr>
        <p:txBody>
          <a:bodyPr lIns="91440" rIns="91440" anchor="t">
            <a:noAutofit/>
          </a:bodyPr>
          <a:lstStyle>
            <a:lvl1pPr algn="l">
              <a:defRPr sz="320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84668" y="4524452"/>
            <a:ext cx="4688374" cy="801295"/>
          </a:xfrm>
        </p:spPr>
        <p:txBody>
          <a:bodyPr anchor="t">
            <a:normAutofit/>
          </a:bodyPr>
          <a:lstStyle>
            <a:lvl1pPr marL="0" indent="0" algn="l">
              <a:buNone/>
              <a:defRPr sz="1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9"/>
          <p:cNvSpPr>
            <a:spLocks noGrp="1"/>
          </p:cNvSpPr>
          <p:nvPr>
            <p:ph type="body" sz="quarter" idx="12"/>
          </p:nvPr>
        </p:nvSpPr>
        <p:spPr>
          <a:xfrm>
            <a:off x="284073" y="5335777"/>
            <a:ext cx="4689475" cy="452437"/>
          </a:xfrm>
        </p:spPr>
        <p:txBody>
          <a:bodyPr>
            <a:normAutofit/>
          </a:bodyPr>
          <a:lstStyle>
            <a:lvl1pPr marL="0" indent="0">
              <a:buNone/>
              <a:defRPr sz="1600" b="1"/>
            </a:lvl1pPr>
          </a:lstStyle>
          <a:p>
            <a:pPr lvl="0"/>
            <a:r>
              <a:rPr lang="en-US"/>
              <a:t>Click to edit Master text styles</a:t>
            </a:r>
          </a:p>
        </p:txBody>
      </p:sp>
    </p:spTree>
    <p:extLst>
      <p:ext uri="{BB962C8B-B14F-4D97-AF65-F5344CB8AC3E}">
        <p14:creationId xmlns:p14="http://schemas.microsoft.com/office/powerpoint/2010/main" val="2054478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2388441"/>
            <a:ext cx="3008313" cy="36130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9" name="Text Placeholder 4"/>
          <p:cNvSpPr>
            <a:spLocks noGrp="1"/>
          </p:cNvSpPr>
          <p:nvPr>
            <p:ph type="body" sz="quarter" idx="14"/>
          </p:nvPr>
        </p:nvSpPr>
        <p:spPr>
          <a:xfrm>
            <a:off x="457200" y="1475496"/>
            <a:ext cx="3008313" cy="912946"/>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2" name="Picture 11"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3" name="Rectangle 12"/>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a:spLocks noGrp="1"/>
          </p:cNvSpPr>
          <p:nvPr>
            <p:ph idx="13"/>
          </p:nvPr>
        </p:nvSpPr>
        <p:spPr>
          <a:xfrm>
            <a:off x="3660401" y="1475496"/>
            <a:ext cx="502639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p:nvCxnSpPr>
        <p:spPr>
          <a:xfrm>
            <a:off x="3560065"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0266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2021" y="4800600"/>
            <a:ext cx="5486400" cy="566738"/>
          </a:xfrm>
        </p:spPr>
        <p:txBody>
          <a:bodyPr anchor="b"/>
          <a:lstStyle>
            <a:lvl1pPr algn="r">
              <a:defRPr sz="2000" b="1"/>
            </a:lvl1pPr>
          </a:lstStyle>
          <a:p>
            <a:r>
              <a:rPr lang="en-US" dirty="0"/>
              <a:t>CLICK TO EDIT MASTER TITLE STYLE</a:t>
            </a:r>
          </a:p>
        </p:txBody>
      </p:sp>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pic>
        <p:nvPicPr>
          <p:cNvPr id="13" name="Picture 12"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677" y="4946226"/>
            <a:ext cx="1131750" cy="1131750"/>
          </a:xfrm>
          <a:prstGeom prst="rect">
            <a:avLst/>
          </a:prstGeom>
        </p:spPr>
      </p:pic>
      <p:sp>
        <p:nvSpPr>
          <p:cNvPr id="3" name="Picture Placeholder 2"/>
          <p:cNvSpPr>
            <a:spLocks noGrp="1"/>
          </p:cNvSpPr>
          <p:nvPr>
            <p:ph type="pic" idx="1"/>
          </p:nvPr>
        </p:nvSpPr>
        <p:spPr>
          <a:xfrm>
            <a:off x="1828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15" name="Text Placeholder 15"/>
          <p:cNvSpPr>
            <a:spLocks noGrp="1"/>
          </p:cNvSpPr>
          <p:nvPr>
            <p:ph type="body" sz="quarter" idx="13"/>
          </p:nvPr>
        </p:nvSpPr>
        <p:spPr>
          <a:xfrm>
            <a:off x="0" y="5367338"/>
            <a:ext cx="7320803"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Tree>
    <p:extLst>
      <p:ext uri="{BB962C8B-B14F-4D97-AF65-F5344CB8AC3E}">
        <p14:creationId xmlns:p14="http://schemas.microsoft.com/office/powerpoint/2010/main" val="551930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2021" y="4800600"/>
            <a:ext cx="5486400" cy="566738"/>
          </a:xfrm>
        </p:spPr>
        <p:txBody>
          <a:bodyPr anchor="b"/>
          <a:lstStyle>
            <a:lvl1pPr algn="r">
              <a:defRPr sz="2000" b="1"/>
            </a:lvl1pPr>
          </a:lstStyle>
          <a:p>
            <a:r>
              <a:rPr lang="en-US" dirty="0"/>
              <a:t>CLICK TO EDIT MASTER TITLE STYLE</a:t>
            </a:r>
          </a:p>
        </p:txBody>
      </p:sp>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pic>
        <p:nvPicPr>
          <p:cNvPr id="13" name="Picture 12"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677" y="4946226"/>
            <a:ext cx="1131750" cy="1131750"/>
          </a:xfrm>
          <a:prstGeom prst="rect">
            <a:avLst/>
          </a:prstGeom>
        </p:spPr>
      </p:pic>
      <p:sp>
        <p:nvSpPr>
          <p:cNvPr id="3" name="Picture Placeholder 2"/>
          <p:cNvSpPr>
            <a:spLocks noGrp="1"/>
          </p:cNvSpPr>
          <p:nvPr>
            <p:ph type="pic" idx="1"/>
          </p:nvPr>
        </p:nvSpPr>
        <p:spPr>
          <a:xfrm>
            <a:off x="1828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9" name="Rectangle 8"/>
          <p:cNvSpPr/>
          <p:nvPr/>
        </p:nvSpPr>
        <p:spPr>
          <a:xfrm>
            <a:off x="0" y="5367338"/>
            <a:ext cx="7318421"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307907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Large and Cen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pic>
        <p:nvPicPr>
          <p:cNvPr id="13" name="Picture 12"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677" y="4946226"/>
            <a:ext cx="1131750" cy="1131750"/>
          </a:xfrm>
          <a:prstGeom prst="rect">
            <a:avLst/>
          </a:prstGeom>
        </p:spPr>
      </p:pic>
      <p:sp>
        <p:nvSpPr>
          <p:cNvPr id="3" name="Picture Placeholder 2"/>
          <p:cNvSpPr>
            <a:spLocks noGrp="1"/>
          </p:cNvSpPr>
          <p:nvPr>
            <p:ph type="pic" idx="1"/>
          </p:nvPr>
        </p:nvSpPr>
        <p:spPr>
          <a:xfrm>
            <a:off x="1828800" y="612774"/>
            <a:ext cx="5486400" cy="43334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359615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Large and Center No Logo">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3" name="Picture Placeholder 2"/>
          <p:cNvSpPr>
            <a:spLocks noGrp="1"/>
          </p:cNvSpPr>
          <p:nvPr>
            <p:ph type="pic" idx="1"/>
          </p:nvPr>
        </p:nvSpPr>
        <p:spPr>
          <a:xfrm>
            <a:off x="457200" y="612774"/>
            <a:ext cx="8229600" cy="5369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1043297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Vertical Text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428798"/>
            <a:ext cx="8229600" cy="45666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B5C468-8541-B84F-B04D-2472D8C9C99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9521-F155-E740-ACC8-E1566717943B}" type="slidenum">
              <a:rPr lang="en-US" smtClean="0"/>
              <a:t>‹#›</a:t>
            </a:fld>
            <a:endParaRPr lang="en-US"/>
          </a:p>
        </p:txBody>
      </p:sp>
      <p:sp>
        <p:nvSpPr>
          <p:cNvPr id="7"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8"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9" name="Picture 8"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Tree>
    <p:extLst>
      <p:ext uri="{BB962C8B-B14F-4D97-AF65-F5344CB8AC3E}">
        <p14:creationId xmlns:p14="http://schemas.microsoft.com/office/powerpoint/2010/main" val="494516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428798"/>
            <a:ext cx="8229600" cy="45666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B5C468-8541-B84F-B04D-2472D8C9C99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9521-F155-E740-ACC8-E1566717943B}" type="slidenum">
              <a:rPr lang="en-US" smtClean="0"/>
              <a:t>‹#›</a:t>
            </a:fld>
            <a:endParaRPr lang="en-US"/>
          </a:p>
        </p:txBody>
      </p:sp>
      <p:sp>
        <p:nvSpPr>
          <p:cNvPr id="8"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9" name="Picture 8"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0" name="Rectangle 9"/>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546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Vertical Text Placeholder 2"/>
          <p:cNvSpPr>
            <a:spLocks noGrp="1"/>
          </p:cNvSpPr>
          <p:nvPr>
            <p:ph type="body" orient="vert" idx="13"/>
          </p:nvPr>
        </p:nvSpPr>
        <p:spPr>
          <a:xfrm>
            <a:off x="457200" y="274638"/>
            <a:ext cx="6975656" cy="57207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Vertical Title 1"/>
          <p:cNvSpPr>
            <a:spLocks noGrp="1"/>
          </p:cNvSpPr>
          <p:nvPr>
            <p:ph type="title" orient="vert"/>
          </p:nvPr>
        </p:nvSpPr>
        <p:spPr>
          <a:xfrm>
            <a:off x="7632677" y="578991"/>
            <a:ext cx="1131750" cy="4221026"/>
          </a:xfrm>
        </p:spPr>
        <p:txBody>
          <a:bodyPr vert="eaVert"/>
          <a:lstStyle>
            <a:lvl1pPr algn="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0AB5C468-8541-B84F-B04D-2472D8C9C99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9521-F155-E740-ACC8-E1566717943B}" type="slidenum">
              <a:rPr lang="en-US" smtClean="0"/>
              <a:t>‹#›</a:t>
            </a:fld>
            <a:endParaRPr lang="en-US"/>
          </a:p>
        </p:txBody>
      </p:sp>
      <p:cxnSp>
        <p:nvCxnSpPr>
          <p:cNvPr id="7" name="Straight Connector 6"/>
          <p:cNvCxnSpPr/>
          <p:nvPr/>
        </p:nvCxnSpPr>
        <p:spPr>
          <a:xfrm>
            <a:off x="7529959" y="274638"/>
            <a:ext cx="0" cy="5851525"/>
          </a:xfrm>
          <a:prstGeom prst="line">
            <a:avLst/>
          </a:prstGeom>
          <a:ln>
            <a:solidFill>
              <a:schemeClr val="accent3">
                <a:lumMod val="60000"/>
                <a:lumOff val="40000"/>
              </a:schemeClr>
            </a:solidFill>
          </a:ln>
        </p:spPr>
        <p:style>
          <a:lnRef idx="1">
            <a:schemeClr val="accent2"/>
          </a:lnRef>
          <a:fillRef idx="0">
            <a:schemeClr val="accent2"/>
          </a:fillRef>
          <a:effectRef idx="0">
            <a:schemeClr val="accent2"/>
          </a:effectRef>
          <a:fontRef idx="minor">
            <a:schemeClr val="tx1"/>
          </a:fontRef>
        </p:style>
      </p:cxn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677" y="4946226"/>
            <a:ext cx="1131750" cy="1131750"/>
          </a:xfrm>
          <a:prstGeom prst="rect">
            <a:avLst/>
          </a:prstGeom>
        </p:spPr>
      </p:pic>
    </p:spTree>
    <p:extLst>
      <p:ext uri="{BB962C8B-B14F-4D97-AF65-F5344CB8AC3E}">
        <p14:creationId xmlns:p14="http://schemas.microsoft.com/office/powerpoint/2010/main" val="578860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act Us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a:xfrm>
            <a:off x="3124200" y="6356350"/>
            <a:ext cx="5562600" cy="365125"/>
          </a:xfrm>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13" name="Text Placeholder 15"/>
          <p:cNvSpPr>
            <a:spLocks noGrp="1"/>
          </p:cNvSpPr>
          <p:nvPr>
            <p:ph type="body" sz="quarter" idx="13" hasCustomPrompt="1"/>
          </p:nvPr>
        </p:nvSpPr>
        <p:spPr>
          <a:xfrm>
            <a:off x="1" y="961839"/>
            <a:ext cx="6853914" cy="289527"/>
          </a:xfrm>
          <a:solidFill>
            <a:schemeClr val="accent1"/>
          </a:solidFill>
        </p:spPr>
        <p:txBody>
          <a:bodyPr tIns="36576" bIns="0" anchor="t">
            <a:noAutofit/>
          </a:bodyPr>
          <a:lstStyle>
            <a:lvl1pPr marL="0" indent="0" algn="r">
              <a:buNone/>
              <a:defRPr sz="1200" b="0" i="0" baseline="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dirty="0"/>
              <a:t>Connect with Federal Health Architecture – We’d Love to Hear from you!</a:t>
            </a:r>
          </a:p>
        </p:txBody>
      </p:sp>
      <p:sp>
        <p:nvSpPr>
          <p:cNvPr id="14" name="Title 16"/>
          <p:cNvSpPr>
            <a:spLocks noGrp="1"/>
          </p:cNvSpPr>
          <p:nvPr>
            <p:ph type="title" hasCustomPrompt="1"/>
          </p:nvPr>
        </p:nvSpPr>
        <p:spPr>
          <a:xfrm>
            <a:off x="457200" y="274638"/>
            <a:ext cx="6396715" cy="677894"/>
          </a:xfrm>
        </p:spPr>
        <p:txBody>
          <a:bodyPr>
            <a:normAutofit/>
          </a:bodyPr>
          <a:lstStyle>
            <a:lvl1pPr algn="r">
              <a:defRPr sz="3200" b="1"/>
            </a:lvl1pPr>
          </a:lstStyle>
          <a:p>
            <a:r>
              <a:rPr lang="en-US" dirty="0"/>
              <a:t>Contact Us</a:t>
            </a:r>
          </a:p>
        </p:txBody>
      </p: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Content Placeholder 2"/>
          <p:cNvSpPr>
            <a:spLocks noGrp="1"/>
          </p:cNvSpPr>
          <p:nvPr>
            <p:ph sz="half" idx="1"/>
          </p:nvPr>
        </p:nvSpPr>
        <p:spPr>
          <a:xfrm>
            <a:off x="457200" y="1475496"/>
            <a:ext cx="4959544"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4"/>
          </p:nvPr>
        </p:nvSpPr>
        <p:spPr>
          <a:xfrm>
            <a:off x="5719544" y="1475496"/>
            <a:ext cx="2967256" cy="2257079"/>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p:cNvCxnSpPr/>
          <p:nvPr/>
        </p:nvCxnSpPr>
        <p:spPr>
          <a:xfrm>
            <a:off x="5564660"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6" name="Content Placeholder 2"/>
          <p:cNvSpPr>
            <a:spLocks noGrp="1"/>
          </p:cNvSpPr>
          <p:nvPr>
            <p:ph sz="half" idx="15"/>
          </p:nvPr>
        </p:nvSpPr>
        <p:spPr>
          <a:xfrm>
            <a:off x="5719544" y="3945865"/>
            <a:ext cx="2967256" cy="2052620"/>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2359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anks for Coming">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5C468-8541-B84F-B04D-2472D8C9C99B}" type="datetimeFigureOut">
              <a:rPr lang="en-US" smtClean="0"/>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69521-F155-E740-ACC8-E1566717943B}" type="slidenum">
              <a:rPr lang="en-US" smtClean="0"/>
              <a:t>‹#›</a:t>
            </a:fld>
            <a:endParaRPr lang="en-US"/>
          </a:p>
        </p:txBody>
      </p:sp>
      <p:sp>
        <p:nvSpPr>
          <p:cNvPr id="8" name="Text Placeholder 15"/>
          <p:cNvSpPr>
            <a:spLocks noGrp="1"/>
          </p:cNvSpPr>
          <p:nvPr>
            <p:ph type="body" sz="quarter" idx="13" hasCustomPrompt="1"/>
          </p:nvPr>
        </p:nvSpPr>
        <p:spPr>
          <a:xfrm>
            <a:off x="-1" y="3324232"/>
            <a:ext cx="6185023" cy="289527"/>
          </a:xfrm>
          <a:solidFill>
            <a:schemeClr val="accent1"/>
          </a:solidFill>
        </p:spPr>
        <p:txBody>
          <a:bodyPr tIns="36576" bIns="0" anchor="t">
            <a:noAutofit/>
          </a:bodyPr>
          <a:lstStyle>
            <a:lvl1pPr marL="0" indent="0" algn="r">
              <a:buNone/>
              <a:defRPr sz="1200" b="0" i="1">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dirty="0"/>
              <a:t>See you soon</a:t>
            </a:r>
          </a:p>
        </p:txBody>
      </p:sp>
      <p:sp>
        <p:nvSpPr>
          <p:cNvPr id="9" name="Title 16"/>
          <p:cNvSpPr>
            <a:spLocks noGrp="1"/>
          </p:cNvSpPr>
          <p:nvPr>
            <p:ph type="title" hasCustomPrompt="1"/>
          </p:nvPr>
        </p:nvSpPr>
        <p:spPr>
          <a:xfrm>
            <a:off x="0" y="2399747"/>
            <a:ext cx="6185023" cy="915178"/>
          </a:xfrm>
        </p:spPr>
        <p:txBody>
          <a:bodyPr>
            <a:noAutofit/>
          </a:bodyPr>
          <a:lstStyle>
            <a:lvl1pPr algn="r">
              <a:lnSpc>
                <a:spcPct val="70000"/>
              </a:lnSpc>
              <a:defRPr sz="3600" b="1"/>
            </a:lvl1pPr>
          </a:lstStyle>
          <a:p>
            <a:r>
              <a:rPr lang="en-US" dirty="0"/>
              <a:t>THANKS FOR</a:t>
            </a:r>
            <a:br>
              <a:rPr lang="en-US" dirty="0"/>
            </a:br>
            <a:r>
              <a:rPr lang="en-US" dirty="0"/>
              <a:t>COMING</a:t>
            </a:r>
          </a:p>
        </p:txBody>
      </p:sp>
      <p:pic>
        <p:nvPicPr>
          <p:cNvPr id="10" name="Picture 9"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428" y="1960841"/>
            <a:ext cx="2051688" cy="2051688"/>
          </a:xfrm>
          <a:prstGeom prst="rect">
            <a:avLst/>
          </a:prstGeom>
        </p:spPr>
      </p:pic>
    </p:spTree>
    <p:extLst>
      <p:ext uri="{BB962C8B-B14F-4D97-AF65-F5344CB8AC3E}">
        <p14:creationId xmlns:p14="http://schemas.microsoft.com/office/powerpoint/2010/main" val="177783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044825"/>
            <a:ext cx="7772400" cy="1362075"/>
          </a:xfrm>
        </p:spPr>
        <p:txBody>
          <a:bodyPr anchor="b">
            <a:normAutofit/>
          </a:bodyPr>
          <a:lstStyle>
            <a:lvl1pPr algn="l">
              <a:defRPr sz="2800" b="1" cap="all"/>
            </a:lvl1pPr>
          </a:lstStyle>
          <a:p>
            <a:r>
              <a:rPr lang="en-US"/>
              <a:t>Click to edit Master title style</a:t>
            </a:r>
            <a:endParaRPr lang="en-US" dirty="0"/>
          </a:p>
        </p:txBody>
      </p:sp>
      <p:sp>
        <p:nvSpPr>
          <p:cNvPr id="3" name="Text Placeholder 2"/>
          <p:cNvSpPr>
            <a:spLocks noGrp="1"/>
          </p:cNvSpPr>
          <p:nvPr>
            <p:ph type="body" idx="1" hasCustomPrompt="1"/>
          </p:nvPr>
        </p:nvSpPr>
        <p:spPr>
          <a:xfrm>
            <a:off x="722313" y="4406900"/>
            <a:ext cx="7772400" cy="1500187"/>
          </a:xfrm>
        </p:spPr>
        <p:txBody>
          <a:bodyPr anchor="t"/>
          <a:lstStyle>
            <a:lvl1pPr marL="0" indent="0">
              <a:buNone/>
              <a:defRPr sz="2000">
                <a:solidFill>
                  <a:srgbClr val="D2124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title style</a:t>
            </a:r>
          </a:p>
        </p:txBody>
      </p:sp>
      <p:sp>
        <p:nvSpPr>
          <p:cNvPr id="4" name="Date Placeholder 3"/>
          <p:cNvSpPr>
            <a:spLocks noGrp="1"/>
          </p:cNvSpPr>
          <p:nvPr>
            <p:ph type="dt" sz="half" idx="10"/>
          </p:nvPr>
        </p:nvSpPr>
        <p:spPr/>
        <p:txBody>
          <a:bodyPr/>
          <a:lstStyle/>
          <a:p>
            <a:fld id="{0AB5C468-8541-B84F-B04D-2472D8C9C99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9521-F155-E740-ACC8-E1566717943B}" type="slidenum">
              <a:rPr lang="en-US" smtClean="0"/>
              <a:t>‹#›</a:t>
            </a:fld>
            <a:endParaRPr lang="en-US"/>
          </a:p>
        </p:txBody>
      </p:sp>
      <p:pic>
        <p:nvPicPr>
          <p:cNvPr id="7" name="Picture 6"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296" y="383803"/>
            <a:ext cx="3199408" cy="3199408"/>
          </a:xfrm>
          <a:prstGeom prst="rect">
            <a:avLst/>
          </a:prstGeom>
        </p:spPr>
      </p:pic>
    </p:spTree>
    <p:extLst>
      <p:ext uri="{BB962C8B-B14F-4D97-AF65-F5344CB8AC3E}">
        <p14:creationId xmlns:p14="http://schemas.microsoft.com/office/powerpoint/2010/main" val="230774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descr="break-time_increment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9"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01132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0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15743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5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62770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0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70"/>
            <a:ext cx="2509998" cy="5419861"/>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65956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5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17596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0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54324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5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60881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0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66009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5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1276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0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5036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5496"/>
            <a:ext cx="8229600" cy="45666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B5C468-8541-B84F-B04D-2472D8C9C99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9521-F155-E740-ACC8-E1566717943B}" type="slidenum">
              <a:rPr lang="en-US" smtClean="0"/>
              <a:t>‹#›</a:t>
            </a:fld>
            <a:endParaRPr lang="en-US"/>
          </a:p>
        </p:txBody>
      </p:sp>
      <p:sp>
        <p:nvSpPr>
          <p:cNvPr id="16"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17"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8" name="Picture 1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Tree>
    <p:extLst>
      <p:ext uri="{BB962C8B-B14F-4D97-AF65-F5344CB8AC3E}">
        <p14:creationId xmlns:p14="http://schemas.microsoft.com/office/powerpoint/2010/main" val="2675885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55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946432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60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07951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ustom Tim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70"/>
            <a:ext cx="2509998" cy="5419861"/>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3"/>
          <p:cNvSpPr>
            <a:spLocks noGrp="1"/>
          </p:cNvSpPr>
          <p:nvPr>
            <p:ph type="body" sz="quarter" idx="13" hasCustomPrompt="1"/>
          </p:nvPr>
        </p:nvSpPr>
        <p:spPr>
          <a:xfrm>
            <a:off x="4157850" y="1819660"/>
            <a:ext cx="828675" cy="849312"/>
          </a:xfrm>
        </p:spPr>
        <p:txBody>
          <a:bodyPr anchor="ctr">
            <a:noAutofit/>
          </a:bodyPr>
          <a:lstStyle>
            <a:lvl1pPr marL="0" indent="0" algn="ctr">
              <a:buNone/>
              <a:defRPr sz="4400" b="1">
                <a:solidFill>
                  <a:srgbClr val="000000"/>
                </a:solidFill>
              </a:defRPr>
            </a:lvl1pPr>
            <a:lvl2pPr>
              <a:defRPr sz="1600" b="1"/>
            </a:lvl2pPr>
            <a:lvl3pPr>
              <a:defRPr sz="1600" b="1"/>
            </a:lvl3pPr>
            <a:lvl4pPr>
              <a:defRPr sz="1600" b="1"/>
            </a:lvl4pPr>
            <a:lvl5pPr>
              <a:defRPr sz="1600" b="1"/>
            </a:lvl5pPr>
          </a:lstStyle>
          <a:p>
            <a:pPr lvl="0"/>
            <a:r>
              <a:rPr lang="en-US" dirty="0"/>
              <a:t>00</a:t>
            </a:r>
          </a:p>
        </p:txBody>
      </p:sp>
    </p:spTree>
    <p:extLst>
      <p:ext uri="{BB962C8B-B14F-4D97-AF65-F5344CB8AC3E}">
        <p14:creationId xmlns:p14="http://schemas.microsoft.com/office/powerpoint/2010/main" val="52206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5496"/>
            <a:ext cx="8229600" cy="45666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B5C468-8541-B84F-B04D-2472D8C9C99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9521-F155-E740-ACC8-E1566717943B}" type="slidenum">
              <a:rPr lang="en-US" smtClean="0"/>
              <a:t>‹#›</a:t>
            </a:fld>
            <a:endParaRPr lang="en-US"/>
          </a:p>
        </p:txBody>
      </p:sp>
      <p:sp>
        <p:nvSpPr>
          <p:cNvPr id="17"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8" name="Picture 1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2" name="Rectangle 1"/>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27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Presen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Oval 13"/>
          <p:cNvSpPr/>
          <p:nvPr/>
        </p:nvSpPr>
        <p:spPr>
          <a:xfrm>
            <a:off x="457200" y="2135012"/>
            <a:ext cx="3197492" cy="3197492"/>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9521-F155-E740-ACC8-E1566717943B}" type="slidenum">
              <a:rPr lang="en-US" smtClean="0"/>
              <a:t>‹#›</a:t>
            </a:fld>
            <a:endParaRPr lang="en-US"/>
          </a:p>
        </p:txBody>
      </p:sp>
      <p:sp>
        <p:nvSpPr>
          <p:cNvPr id="9" name="Picture Placeholder 8"/>
          <p:cNvSpPr>
            <a:spLocks noGrp="1"/>
          </p:cNvSpPr>
          <p:nvPr>
            <p:ph type="pic" sz="quarter" idx="13"/>
          </p:nvPr>
        </p:nvSpPr>
        <p:spPr>
          <a:xfrm>
            <a:off x="615284" y="2292381"/>
            <a:ext cx="2881325" cy="2882755"/>
          </a:xfrm>
          <a:prstGeom prst="ellipse">
            <a:avLst/>
          </a:prstGeom>
        </p:spPr>
        <p:txBody>
          <a:bodyPr/>
          <a:lstStyle>
            <a:lvl1pPr marL="0" indent="0">
              <a:buNone/>
              <a:defRPr/>
            </a:lvl1pPr>
          </a:lstStyle>
          <a:p>
            <a:r>
              <a:rPr lang="en-US"/>
              <a:t>Drag picture to placeholder or click icon to add</a:t>
            </a:r>
            <a:endParaRPr lang="en-US" dirty="0"/>
          </a:p>
        </p:txBody>
      </p:sp>
      <p:sp>
        <p:nvSpPr>
          <p:cNvPr id="15"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6" name="Picture 15"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Rectangle 16"/>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a:spLocks noGrp="1"/>
          </p:cNvSpPr>
          <p:nvPr>
            <p:ph sz="half" idx="14"/>
          </p:nvPr>
        </p:nvSpPr>
        <p:spPr>
          <a:xfrm>
            <a:off x="4120011" y="1475496"/>
            <a:ext cx="4566789" cy="4525963"/>
          </a:xfrm>
        </p:spPr>
        <p:txBody>
          <a:bodyPr/>
          <a:lstStyle>
            <a:lvl1pPr marL="0" indent="0">
              <a:buNone/>
              <a:defRPr sz="2400"/>
            </a:lvl1pPr>
            <a:lvl2pPr marL="457200" indent="0">
              <a:buNone/>
              <a:defRPr sz="2000"/>
            </a:lvl2pPr>
            <a:lvl3pPr marL="914400" indent="0">
              <a:buNone/>
              <a:defRPr sz="1800"/>
            </a:lvl3pPr>
            <a:lvl4pPr marL="1371600" indent="0">
              <a:buNone/>
              <a:defRPr sz="1200"/>
            </a:lvl4pPr>
            <a:lvl5pPr marL="1828800" indent="0">
              <a:buNone/>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p:cNvCxnSpPr/>
          <p:nvPr/>
        </p:nvCxnSpPr>
        <p:spPr>
          <a:xfrm>
            <a:off x="3897491"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342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Presenter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9521-F155-E740-ACC8-E1566717943B}" type="slidenum">
              <a:rPr lang="en-US" smtClean="0"/>
              <a:t>‹#›</a:t>
            </a:fld>
            <a:endParaRPr lang="en-US"/>
          </a:p>
        </p:txBody>
      </p:sp>
      <p:sp>
        <p:nvSpPr>
          <p:cNvPr id="15"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6" name="Picture 15"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Rectangle 16"/>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a:spLocks noGrp="1"/>
          </p:cNvSpPr>
          <p:nvPr>
            <p:ph sz="half" idx="15"/>
          </p:nvPr>
        </p:nvSpPr>
        <p:spPr>
          <a:xfrm>
            <a:off x="2828902" y="1521311"/>
            <a:ext cx="5857898" cy="18288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Oval 26"/>
          <p:cNvSpPr/>
          <p:nvPr/>
        </p:nvSpPr>
        <p:spPr>
          <a:xfrm>
            <a:off x="457200" y="1404315"/>
            <a:ext cx="2057400" cy="20574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icture Placeholder 8"/>
          <p:cNvSpPr>
            <a:spLocks noGrp="1"/>
          </p:cNvSpPr>
          <p:nvPr>
            <p:ph type="pic" sz="quarter" idx="18"/>
          </p:nvPr>
        </p:nvSpPr>
        <p:spPr>
          <a:xfrm>
            <a:off x="570136" y="1521312"/>
            <a:ext cx="1828800" cy="1828800"/>
          </a:xfrm>
          <a:prstGeom prst="ellipse">
            <a:avLst/>
          </a:prstGeom>
        </p:spPr>
        <p:txBody>
          <a:bodyPr/>
          <a:lstStyle>
            <a:lvl1pPr marL="0" indent="0">
              <a:buNone/>
              <a:defRPr sz="1000"/>
            </a:lvl1pPr>
          </a:lstStyle>
          <a:p>
            <a:r>
              <a:rPr lang="en-US"/>
              <a:t>Drag picture to placeholder or click icon to add</a:t>
            </a:r>
            <a:endParaRPr lang="en-US" dirty="0"/>
          </a:p>
        </p:txBody>
      </p:sp>
      <p:sp>
        <p:nvSpPr>
          <p:cNvPr id="29" name="Content Placeholder 2"/>
          <p:cNvSpPr>
            <a:spLocks noGrp="1"/>
          </p:cNvSpPr>
          <p:nvPr>
            <p:ph sz="half" idx="19"/>
          </p:nvPr>
        </p:nvSpPr>
        <p:spPr>
          <a:xfrm>
            <a:off x="2828902" y="3922295"/>
            <a:ext cx="5857898" cy="18288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Oval 29"/>
          <p:cNvSpPr/>
          <p:nvPr/>
        </p:nvSpPr>
        <p:spPr>
          <a:xfrm>
            <a:off x="457200" y="3805299"/>
            <a:ext cx="2057400" cy="20574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icture Placeholder 8"/>
          <p:cNvSpPr>
            <a:spLocks noGrp="1"/>
          </p:cNvSpPr>
          <p:nvPr>
            <p:ph type="pic" sz="quarter" idx="20"/>
          </p:nvPr>
        </p:nvSpPr>
        <p:spPr>
          <a:xfrm>
            <a:off x="570136" y="3922296"/>
            <a:ext cx="1828800" cy="1828800"/>
          </a:xfrm>
          <a:prstGeom prst="ellipse">
            <a:avLst/>
          </a:prstGeom>
        </p:spPr>
        <p:txBody>
          <a:bodyPr/>
          <a:lstStyle>
            <a:lvl1pPr marL="0" indent="0">
              <a:buNone/>
              <a:defRPr sz="1000"/>
            </a:lvl1pPr>
          </a:lstStyle>
          <a:p>
            <a:r>
              <a:rPr lang="en-US"/>
              <a:t>Drag picture to placeholder or click icon to add</a:t>
            </a:r>
            <a:endParaRPr lang="en-US" dirty="0"/>
          </a:p>
        </p:txBody>
      </p:sp>
    </p:spTree>
    <p:extLst>
      <p:ext uri="{BB962C8B-B14F-4D97-AF65-F5344CB8AC3E}">
        <p14:creationId xmlns:p14="http://schemas.microsoft.com/office/powerpoint/2010/main" val="134891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Presenter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9521-F155-E740-ACC8-E1566717943B}" type="slidenum">
              <a:rPr lang="en-US" smtClean="0"/>
              <a:t>‹#›</a:t>
            </a:fld>
            <a:endParaRPr lang="en-US"/>
          </a:p>
        </p:txBody>
      </p:sp>
      <p:sp>
        <p:nvSpPr>
          <p:cNvPr id="15"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6" name="Picture 15"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Rectangle 16"/>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sz="half" idx="1"/>
          </p:nvPr>
        </p:nvSpPr>
        <p:spPr>
          <a:xfrm>
            <a:off x="3252881" y="3909170"/>
            <a:ext cx="2633617" cy="2052838"/>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half" idx="14"/>
          </p:nvPr>
        </p:nvSpPr>
        <p:spPr>
          <a:xfrm>
            <a:off x="6038899" y="3909170"/>
            <a:ext cx="2633472" cy="2052838"/>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p:cNvSpPr>
            <a:spLocks noGrp="1"/>
          </p:cNvSpPr>
          <p:nvPr>
            <p:ph sz="half" idx="15"/>
          </p:nvPr>
        </p:nvSpPr>
        <p:spPr>
          <a:xfrm>
            <a:off x="473225" y="3909170"/>
            <a:ext cx="2633617" cy="2052838"/>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Oval 22"/>
          <p:cNvSpPr/>
          <p:nvPr/>
        </p:nvSpPr>
        <p:spPr>
          <a:xfrm>
            <a:off x="3437082" y="1446277"/>
            <a:ext cx="2284315" cy="2284315"/>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Picture Placeholder 8"/>
          <p:cNvSpPr>
            <a:spLocks noGrp="1"/>
          </p:cNvSpPr>
          <p:nvPr>
            <p:ph type="pic" sz="quarter" idx="16"/>
          </p:nvPr>
        </p:nvSpPr>
        <p:spPr>
          <a:xfrm>
            <a:off x="3550018" y="1563274"/>
            <a:ext cx="2058443" cy="2050321"/>
          </a:xfrm>
          <a:prstGeom prst="ellipse">
            <a:avLst/>
          </a:prstGeom>
        </p:spPr>
        <p:txBody>
          <a:bodyPr/>
          <a:lstStyle>
            <a:lvl1pPr marL="0" indent="0">
              <a:buNone/>
              <a:defRPr sz="1000"/>
            </a:lvl1pPr>
          </a:lstStyle>
          <a:p>
            <a:r>
              <a:rPr lang="en-US"/>
              <a:t>Drag picture to placeholder or click icon to add</a:t>
            </a:r>
            <a:endParaRPr lang="en-US" dirty="0"/>
          </a:p>
        </p:txBody>
      </p:sp>
      <p:sp>
        <p:nvSpPr>
          <p:cNvPr id="25" name="Oval 24"/>
          <p:cNvSpPr/>
          <p:nvPr/>
        </p:nvSpPr>
        <p:spPr>
          <a:xfrm>
            <a:off x="6219302" y="1446277"/>
            <a:ext cx="2284315" cy="2284315"/>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Picture Placeholder 8"/>
          <p:cNvSpPr>
            <a:spLocks noGrp="1"/>
          </p:cNvSpPr>
          <p:nvPr>
            <p:ph type="pic" sz="quarter" idx="17"/>
          </p:nvPr>
        </p:nvSpPr>
        <p:spPr>
          <a:xfrm>
            <a:off x="6332238" y="1563274"/>
            <a:ext cx="2058443" cy="2050321"/>
          </a:xfrm>
          <a:prstGeom prst="ellipse">
            <a:avLst/>
          </a:prstGeom>
        </p:spPr>
        <p:txBody>
          <a:bodyPr/>
          <a:lstStyle>
            <a:lvl1pPr marL="0" indent="0">
              <a:buNone/>
              <a:defRPr sz="1000"/>
            </a:lvl1pPr>
          </a:lstStyle>
          <a:p>
            <a:r>
              <a:rPr lang="en-US"/>
              <a:t>Drag picture to placeholder or click icon to add</a:t>
            </a:r>
            <a:endParaRPr lang="en-US" dirty="0"/>
          </a:p>
        </p:txBody>
      </p:sp>
      <p:sp>
        <p:nvSpPr>
          <p:cNvPr id="27" name="Oval 26"/>
          <p:cNvSpPr/>
          <p:nvPr/>
        </p:nvSpPr>
        <p:spPr>
          <a:xfrm>
            <a:off x="642463" y="1446277"/>
            <a:ext cx="2284315" cy="2284315"/>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icture Placeholder 8"/>
          <p:cNvSpPr>
            <a:spLocks noGrp="1"/>
          </p:cNvSpPr>
          <p:nvPr>
            <p:ph type="pic" sz="quarter" idx="18"/>
          </p:nvPr>
        </p:nvSpPr>
        <p:spPr>
          <a:xfrm>
            <a:off x="755399" y="1563274"/>
            <a:ext cx="2058443" cy="2050321"/>
          </a:xfrm>
          <a:prstGeom prst="ellipse">
            <a:avLst/>
          </a:prstGeom>
        </p:spPr>
        <p:txBody>
          <a:bodyPr/>
          <a:lstStyle>
            <a:lvl1pPr marL="0" indent="0">
              <a:buNone/>
              <a:defRPr sz="1000"/>
            </a:lvl1pPr>
          </a:lstStyle>
          <a:p>
            <a:r>
              <a:rPr lang="en-US"/>
              <a:t>Drag picture to placeholder or click icon to add</a:t>
            </a:r>
            <a:endParaRPr lang="en-US" dirty="0"/>
          </a:p>
        </p:txBody>
      </p:sp>
    </p:spTree>
    <p:extLst>
      <p:ext uri="{BB962C8B-B14F-4D97-AF65-F5344CB8AC3E}">
        <p14:creationId xmlns:p14="http://schemas.microsoft.com/office/powerpoint/2010/main" val="20853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Presenter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Oval 13"/>
          <p:cNvSpPr>
            <a:spLocks noChangeAspect="1"/>
          </p:cNvSpPr>
          <p:nvPr/>
        </p:nvSpPr>
        <p:spPr>
          <a:xfrm>
            <a:off x="457200" y="1476104"/>
            <a:ext cx="1371600" cy="13716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9521-F155-E740-ACC8-E1566717943B}" type="slidenum">
              <a:rPr lang="en-US" smtClean="0"/>
              <a:t>‹#›</a:t>
            </a:fld>
            <a:endParaRPr lang="en-US"/>
          </a:p>
        </p:txBody>
      </p:sp>
      <p:sp>
        <p:nvSpPr>
          <p:cNvPr id="9" name="Picture Placeholder 8"/>
          <p:cNvSpPr>
            <a:spLocks noGrp="1"/>
          </p:cNvSpPr>
          <p:nvPr>
            <p:ph type="pic" sz="quarter" idx="13"/>
          </p:nvPr>
        </p:nvSpPr>
        <p:spPr>
          <a:xfrm>
            <a:off x="571500" y="1590404"/>
            <a:ext cx="1143000" cy="1143000"/>
          </a:xfrm>
          <a:prstGeom prst="ellipse">
            <a:avLst/>
          </a:prstGeom>
        </p:spPr>
        <p:txBody>
          <a:bodyPr/>
          <a:lstStyle>
            <a:lvl1pPr marL="0" indent="0">
              <a:buNone/>
              <a:defRPr sz="1000"/>
            </a:lvl1pPr>
          </a:lstStyle>
          <a:p>
            <a:r>
              <a:rPr lang="en-US"/>
              <a:t>Drag picture to placeholder or click icon to add</a:t>
            </a:r>
            <a:endParaRPr lang="en-US" dirty="0"/>
          </a:p>
        </p:txBody>
      </p:sp>
      <p:sp>
        <p:nvSpPr>
          <p:cNvPr id="15"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6" name="Picture 15"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Rectangle 16"/>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a:spLocks noGrp="1"/>
          </p:cNvSpPr>
          <p:nvPr>
            <p:ph sz="half" idx="15"/>
          </p:nvPr>
        </p:nvSpPr>
        <p:spPr>
          <a:xfrm>
            <a:off x="2008764" y="1478253"/>
            <a:ext cx="2343906" cy="1827742"/>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Oval 27"/>
          <p:cNvSpPr>
            <a:spLocks noChangeAspect="1"/>
          </p:cNvSpPr>
          <p:nvPr/>
        </p:nvSpPr>
        <p:spPr>
          <a:xfrm>
            <a:off x="4791330" y="1473956"/>
            <a:ext cx="1371600" cy="13716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Picture Placeholder 8"/>
          <p:cNvSpPr>
            <a:spLocks noGrp="1"/>
          </p:cNvSpPr>
          <p:nvPr>
            <p:ph type="pic" sz="quarter" idx="16"/>
          </p:nvPr>
        </p:nvSpPr>
        <p:spPr>
          <a:xfrm>
            <a:off x="4905630" y="1588256"/>
            <a:ext cx="1143000" cy="1143000"/>
          </a:xfrm>
          <a:prstGeom prst="ellipse">
            <a:avLst/>
          </a:prstGeom>
        </p:spPr>
        <p:txBody>
          <a:bodyPr/>
          <a:lstStyle>
            <a:lvl1pPr marL="0" indent="0">
              <a:buNone/>
              <a:defRPr sz="1000"/>
            </a:lvl1pPr>
          </a:lstStyle>
          <a:p>
            <a:r>
              <a:rPr lang="en-US"/>
              <a:t>Drag picture to placeholder or click icon to add</a:t>
            </a:r>
            <a:endParaRPr lang="en-US" dirty="0"/>
          </a:p>
        </p:txBody>
      </p:sp>
      <p:sp>
        <p:nvSpPr>
          <p:cNvPr id="30" name="Content Placeholder 2"/>
          <p:cNvSpPr>
            <a:spLocks noGrp="1"/>
          </p:cNvSpPr>
          <p:nvPr>
            <p:ph sz="half" idx="17"/>
          </p:nvPr>
        </p:nvSpPr>
        <p:spPr>
          <a:xfrm>
            <a:off x="6342894" y="1476104"/>
            <a:ext cx="2343906" cy="182989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Oval 30"/>
          <p:cNvSpPr>
            <a:spLocks noChangeAspect="1"/>
          </p:cNvSpPr>
          <p:nvPr/>
        </p:nvSpPr>
        <p:spPr>
          <a:xfrm>
            <a:off x="457200" y="3879910"/>
            <a:ext cx="1371600" cy="13716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icture Placeholder 8"/>
          <p:cNvSpPr>
            <a:spLocks noGrp="1"/>
          </p:cNvSpPr>
          <p:nvPr>
            <p:ph type="pic" sz="quarter" idx="18"/>
          </p:nvPr>
        </p:nvSpPr>
        <p:spPr>
          <a:xfrm>
            <a:off x="571500" y="3994210"/>
            <a:ext cx="1143000" cy="1143000"/>
          </a:xfrm>
          <a:prstGeom prst="ellipse">
            <a:avLst/>
          </a:prstGeom>
        </p:spPr>
        <p:txBody>
          <a:bodyPr/>
          <a:lstStyle>
            <a:lvl1pPr marL="0" indent="0">
              <a:buNone/>
              <a:defRPr sz="1000"/>
            </a:lvl1pPr>
          </a:lstStyle>
          <a:p>
            <a:r>
              <a:rPr lang="en-US"/>
              <a:t>Drag picture to placeholder or click icon to add</a:t>
            </a:r>
            <a:endParaRPr lang="en-US" dirty="0"/>
          </a:p>
        </p:txBody>
      </p:sp>
      <p:sp>
        <p:nvSpPr>
          <p:cNvPr id="33" name="Content Placeholder 2"/>
          <p:cNvSpPr>
            <a:spLocks noGrp="1"/>
          </p:cNvSpPr>
          <p:nvPr>
            <p:ph sz="half" idx="19"/>
          </p:nvPr>
        </p:nvSpPr>
        <p:spPr>
          <a:xfrm>
            <a:off x="2008764" y="3882059"/>
            <a:ext cx="2343906" cy="1820875"/>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Oval 33"/>
          <p:cNvSpPr>
            <a:spLocks noChangeAspect="1"/>
          </p:cNvSpPr>
          <p:nvPr/>
        </p:nvSpPr>
        <p:spPr>
          <a:xfrm>
            <a:off x="4791330" y="3877762"/>
            <a:ext cx="1371600" cy="13716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icture Placeholder 8"/>
          <p:cNvSpPr>
            <a:spLocks noGrp="1"/>
          </p:cNvSpPr>
          <p:nvPr>
            <p:ph type="pic" sz="quarter" idx="20"/>
          </p:nvPr>
        </p:nvSpPr>
        <p:spPr>
          <a:xfrm>
            <a:off x="4905630" y="3992062"/>
            <a:ext cx="1143000" cy="1143000"/>
          </a:xfrm>
          <a:prstGeom prst="ellipse">
            <a:avLst/>
          </a:prstGeom>
        </p:spPr>
        <p:txBody>
          <a:bodyPr/>
          <a:lstStyle>
            <a:lvl1pPr marL="0" indent="0">
              <a:buNone/>
              <a:defRPr sz="1000"/>
            </a:lvl1pPr>
          </a:lstStyle>
          <a:p>
            <a:r>
              <a:rPr lang="en-US"/>
              <a:t>Drag picture to placeholder or click icon to add</a:t>
            </a:r>
            <a:endParaRPr lang="en-US" dirty="0"/>
          </a:p>
        </p:txBody>
      </p:sp>
      <p:sp>
        <p:nvSpPr>
          <p:cNvPr id="36" name="Content Placeholder 2"/>
          <p:cNvSpPr>
            <a:spLocks noGrp="1"/>
          </p:cNvSpPr>
          <p:nvPr>
            <p:ph sz="half" idx="21"/>
          </p:nvPr>
        </p:nvSpPr>
        <p:spPr>
          <a:xfrm>
            <a:off x="6342894" y="3879911"/>
            <a:ext cx="2343906" cy="182302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264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10623" cy="67789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195330"/>
            <a:ext cx="8229600" cy="480008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bg1"/>
                </a:solidFill>
              </a:defRPr>
            </a:lvl1pPr>
          </a:lstStyle>
          <a:p>
            <a:fld id="{0AB5C468-8541-B84F-B04D-2472D8C9C99B}" type="datetimeFigureOut">
              <a:rPr lang="en-US" smtClean="0"/>
              <a:t>6/17/2019</a:t>
            </a:fld>
            <a:endParaRPr lang="en-US"/>
          </a:p>
        </p:txBody>
      </p:sp>
      <p:sp>
        <p:nvSpPr>
          <p:cNvPr id="5" name="Footer Placeholder 4"/>
          <p:cNvSpPr>
            <a:spLocks noGrp="1"/>
          </p:cNvSpPr>
          <p:nvPr>
            <p:ph type="ftr" sz="quarter" idx="3"/>
          </p:nvPr>
        </p:nvSpPr>
        <p:spPr>
          <a:xfrm>
            <a:off x="3124200" y="6356350"/>
            <a:ext cx="5562600" cy="365125"/>
          </a:xfrm>
          <a:prstGeom prst="rect">
            <a:avLst/>
          </a:prstGeom>
        </p:spPr>
        <p:txBody>
          <a:bodyPr vert="horz" lIns="91440" tIns="45720" rIns="91440" bIns="45720" rtlCol="0" anchor="ctr"/>
          <a:lstStyle>
            <a:lvl1pPr algn="l">
              <a:defRPr sz="1000">
                <a:solidFill>
                  <a:schemeClr val="bg1"/>
                </a:solidFill>
              </a:defRPr>
            </a:lvl1pPr>
          </a:lstStyle>
          <a:p>
            <a:endParaRPr lang="en-US"/>
          </a:p>
        </p:txBody>
      </p:sp>
      <p:sp>
        <p:nvSpPr>
          <p:cNvPr id="6" name="Slide Number Placeholder 5"/>
          <p:cNvSpPr>
            <a:spLocks noGrp="1"/>
          </p:cNvSpPr>
          <p:nvPr>
            <p:ph type="sldNum" sz="quarter" idx="4"/>
          </p:nvPr>
        </p:nvSpPr>
        <p:spPr>
          <a:xfrm>
            <a:off x="8386116" y="18678"/>
            <a:ext cx="360266" cy="365125"/>
          </a:xfrm>
          <a:prstGeom prst="rect">
            <a:avLst/>
          </a:prstGeom>
        </p:spPr>
        <p:txBody>
          <a:bodyPr vert="horz" lIns="91440" tIns="45720" rIns="91440" bIns="45720" rtlCol="0" anchor="ctr"/>
          <a:lstStyle>
            <a:lvl1pPr algn="ctr">
              <a:defRPr sz="1000">
                <a:solidFill>
                  <a:schemeClr val="bg1"/>
                </a:solidFill>
              </a:defRPr>
            </a:lvl1pPr>
          </a:lstStyle>
          <a:p>
            <a:fld id="{B9769521-F155-E740-ACC8-E1566717943B}" type="slidenum">
              <a:rPr lang="en-US" smtClean="0"/>
              <a:t>‹#›</a:t>
            </a:fld>
            <a:endParaRPr lang="en-US"/>
          </a:p>
        </p:txBody>
      </p:sp>
    </p:spTree>
    <p:extLst>
      <p:ext uri="{BB962C8B-B14F-4D97-AF65-F5344CB8AC3E}">
        <p14:creationId xmlns:p14="http://schemas.microsoft.com/office/powerpoint/2010/main" val="161213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Lst>
  <p:txStyles>
    <p:titleStyle>
      <a:lvl1pPr algn="ctr" defTabSz="457200" rtl="0" eaLnBrk="1" latinLnBrk="0" hangingPunct="1">
        <a:spcBef>
          <a:spcPct val="0"/>
        </a:spcBef>
        <a:buNone/>
        <a:defRPr sz="3200" b="1"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rgbClr val="000000"/>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000000"/>
          </a:solidFill>
          <a:latin typeface="+mn-lt"/>
          <a:ea typeface="+mn-ea"/>
          <a:cs typeface="+mn-cs"/>
        </a:defRPr>
      </a:lvl2pPr>
      <a:lvl3pPr marL="914400" indent="0" algn="l" defTabSz="457200" rtl="0" eaLnBrk="1" latinLnBrk="0" hangingPunct="1">
        <a:spcBef>
          <a:spcPct val="20000"/>
        </a:spcBef>
        <a:buFont typeface="Arial"/>
        <a:buNone/>
        <a:defRPr sz="1800" kern="1200">
          <a:solidFill>
            <a:srgbClr val="000000"/>
          </a:solidFill>
          <a:latin typeface="+mn-lt"/>
          <a:ea typeface="+mn-ea"/>
          <a:cs typeface="+mn-cs"/>
        </a:defRPr>
      </a:lvl3pPr>
      <a:lvl4pPr marL="1371600" indent="0" algn="l" defTabSz="457200" rtl="0" eaLnBrk="1" latinLnBrk="0" hangingPunct="1">
        <a:spcBef>
          <a:spcPct val="20000"/>
        </a:spcBef>
        <a:buFont typeface="Arial"/>
        <a:buNone/>
        <a:defRPr sz="1200" kern="1200">
          <a:solidFill>
            <a:srgbClr val="000000"/>
          </a:solidFill>
          <a:latin typeface="+mn-lt"/>
          <a:ea typeface="+mn-ea"/>
          <a:cs typeface="+mn-cs"/>
        </a:defRPr>
      </a:lvl4pPr>
      <a:lvl5pPr marL="1828800" indent="0" algn="l" defTabSz="457200" rtl="0" eaLnBrk="1" latinLnBrk="0" hangingPunct="1">
        <a:spcBef>
          <a:spcPct val="20000"/>
        </a:spcBef>
        <a:buFont typeface="Arial"/>
        <a:buNone/>
        <a:defRPr sz="12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02DBC3-3444-4DB6-9F04-A33521D84C22}"/>
              </a:ext>
            </a:extLst>
          </p:cNvPr>
          <p:cNvSpPr>
            <a:spLocks noGrp="1"/>
          </p:cNvSpPr>
          <p:nvPr>
            <p:ph type="ctrTitle"/>
          </p:nvPr>
        </p:nvSpPr>
        <p:spPr>
          <a:xfrm>
            <a:off x="284667" y="3044799"/>
            <a:ext cx="4917527" cy="2083255"/>
          </a:xfrm>
        </p:spPr>
        <p:txBody>
          <a:bodyPr/>
          <a:lstStyle/>
          <a:p>
            <a:r>
              <a:rPr lang="en-US" dirty="0"/>
              <a:t>NIEM Health 201: Architecting NIEM Health IEPDs using Health Information Models</a:t>
            </a:r>
          </a:p>
        </p:txBody>
      </p:sp>
      <p:sp>
        <p:nvSpPr>
          <p:cNvPr id="6" name="Text Placeholder 5">
            <a:extLst>
              <a:ext uri="{FF2B5EF4-FFF2-40B4-BE49-F238E27FC236}">
                <a16:creationId xmlns:a16="http://schemas.microsoft.com/office/drawing/2014/main" id="{C54F876A-670B-4E39-AC5C-CD1B0D56FBEE}"/>
              </a:ext>
            </a:extLst>
          </p:cNvPr>
          <p:cNvSpPr>
            <a:spLocks noGrp="1"/>
          </p:cNvSpPr>
          <p:nvPr>
            <p:ph type="body" sz="quarter" idx="12"/>
          </p:nvPr>
        </p:nvSpPr>
        <p:spPr/>
        <p:txBody>
          <a:bodyPr>
            <a:normAutofit fontScale="77500" lnSpcReduction="20000"/>
          </a:bodyPr>
          <a:lstStyle/>
          <a:p>
            <a:r>
              <a:rPr lang="en-US" dirty="0"/>
              <a:t>Cait Ryan</a:t>
            </a:r>
          </a:p>
          <a:p>
            <a:r>
              <a:rPr lang="en-US" dirty="0"/>
              <a:t>Brian Handspicker</a:t>
            </a:r>
          </a:p>
        </p:txBody>
      </p:sp>
    </p:spTree>
    <p:extLst>
      <p:ext uri="{BB962C8B-B14F-4D97-AF65-F5344CB8AC3E}">
        <p14:creationId xmlns:p14="http://schemas.microsoft.com/office/powerpoint/2010/main" val="177696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2838" y="1136828"/>
            <a:ext cx="8981162" cy="4843841"/>
          </a:xfrm>
        </p:spPr>
        <p:txBody>
          <a:bodyPr/>
          <a:lstStyle/>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Data elements – The data fields of a message</a:t>
            </a:r>
          </a:p>
          <a:p>
            <a:pPr marL="800100" lvl="1"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Element name </a:t>
            </a:r>
          </a:p>
          <a:p>
            <a:pPr marL="800100" lvl="1"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Data type</a:t>
            </a:r>
          </a:p>
          <a:p>
            <a:pPr marL="800100" lvl="1"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Definition</a:t>
            </a:r>
          </a:p>
          <a:p>
            <a:pPr marL="800100" lvl="1"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Occurrence constraints</a:t>
            </a:r>
          </a:p>
          <a:p>
            <a:pPr marL="800100" lvl="1"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Default occurrence constraints</a:t>
            </a:r>
          </a:p>
          <a:p>
            <a:pPr marL="800100" lvl="1"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Source Information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Objects/Classes – The complex, reusable data structures where related elements are grouped together</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Code Sets – The list of allowable values (e.g. state codes, eye color)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Conditions/Business Rules – There may be certain restrictions on the content that needs to be represented</a:t>
            </a:r>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a:t>Analyze Exchange Requirements</a:t>
            </a:r>
          </a:p>
        </p:txBody>
      </p:sp>
    </p:spTree>
    <p:extLst>
      <p:ext uri="{BB962C8B-B14F-4D97-AF65-F5344CB8AC3E}">
        <p14:creationId xmlns:p14="http://schemas.microsoft.com/office/powerpoint/2010/main" val="219811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2042" y="2015068"/>
            <a:ext cx="8131042" cy="2556932"/>
          </a:xfrm>
          <a:prstGeom prst="rect">
            <a:avLst/>
          </a:prstGeom>
        </p:spPr>
      </p:pic>
      <p:sp>
        <p:nvSpPr>
          <p:cNvPr id="5" name="Text Placeholder 4"/>
          <p:cNvSpPr>
            <a:spLocks noGrp="1"/>
          </p:cNvSpPr>
          <p:nvPr>
            <p:ph type="body" sz="quarter" idx="13"/>
          </p:nvPr>
        </p:nvSpPr>
        <p:spPr/>
        <p:txBody>
          <a:bodyPr/>
          <a:lstStyle/>
          <a:p>
            <a:r>
              <a:rPr lang="en-US" dirty="0"/>
              <a:t>Person Data Model derived from User Story </a:t>
            </a:r>
          </a:p>
        </p:txBody>
      </p:sp>
      <p:sp>
        <p:nvSpPr>
          <p:cNvPr id="3" name="Title 2"/>
          <p:cNvSpPr>
            <a:spLocks noGrp="1"/>
          </p:cNvSpPr>
          <p:nvPr>
            <p:ph type="title"/>
          </p:nvPr>
        </p:nvSpPr>
        <p:spPr/>
        <p:txBody>
          <a:bodyPr>
            <a:normAutofit/>
          </a:bodyPr>
          <a:lstStyle/>
          <a:p>
            <a:r>
              <a:rPr lang="en-US" dirty="0"/>
              <a:t>Modeling Patient User Story</a:t>
            </a:r>
          </a:p>
        </p:txBody>
      </p:sp>
    </p:spTree>
    <p:extLst>
      <p:ext uri="{BB962C8B-B14F-4D97-AF65-F5344CB8AC3E}">
        <p14:creationId xmlns:p14="http://schemas.microsoft.com/office/powerpoint/2010/main" val="1361527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Data Model for User Story</a:t>
            </a:r>
          </a:p>
        </p:txBody>
      </p:sp>
      <p:sp>
        <p:nvSpPr>
          <p:cNvPr id="3" name="Title 2"/>
          <p:cNvSpPr>
            <a:spLocks noGrp="1"/>
          </p:cNvSpPr>
          <p:nvPr>
            <p:ph type="title"/>
          </p:nvPr>
        </p:nvSpPr>
        <p:spPr/>
        <p:txBody>
          <a:bodyPr>
            <a:normAutofit/>
          </a:bodyPr>
          <a:lstStyle/>
          <a:p>
            <a:r>
              <a:rPr lang="en-US" dirty="0"/>
              <a:t>Modeling Patient-related Data</a:t>
            </a:r>
          </a:p>
        </p:txBody>
      </p:sp>
      <p:pic>
        <p:nvPicPr>
          <p:cNvPr id="2" name="Content Placeholder 1"/>
          <p:cNvPicPr>
            <a:picLocks noGrp="1" noChangeAspect="1"/>
          </p:cNvPicPr>
          <p:nvPr>
            <p:ph idx="1"/>
          </p:nvPr>
        </p:nvPicPr>
        <p:blipFill>
          <a:blip r:embed="rId3"/>
          <a:stretch>
            <a:fillRect/>
          </a:stretch>
        </p:blipFill>
        <p:spPr>
          <a:xfrm>
            <a:off x="1014243" y="1350638"/>
            <a:ext cx="7115514" cy="4727864"/>
          </a:xfrm>
          <a:prstGeom prst="rect">
            <a:avLst/>
          </a:prstGeom>
        </p:spPr>
      </p:pic>
    </p:spTree>
    <p:extLst>
      <p:ext uri="{BB962C8B-B14F-4D97-AF65-F5344CB8AC3E}">
        <p14:creationId xmlns:p14="http://schemas.microsoft.com/office/powerpoint/2010/main" val="2683421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Label columns for NIEM/FHIM/Value-sets</a:t>
            </a:r>
          </a:p>
        </p:txBody>
      </p:sp>
      <p:sp>
        <p:nvSpPr>
          <p:cNvPr id="4" name="Title 3"/>
          <p:cNvSpPr>
            <a:spLocks noGrp="1"/>
          </p:cNvSpPr>
          <p:nvPr>
            <p:ph type="title"/>
          </p:nvPr>
        </p:nvSpPr>
        <p:spPr/>
        <p:txBody>
          <a:bodyPr>
            <a:normAutofit/>
          </a:bodyPr>
          <a:lstStyle/>
          <a:p>
            <a:r>
              <a:rPr lang="en-US" dirty="0"/>
              <a:t>Create data mapping spreadsheet</a:t>
            </a:r>
          </a:p>
        </p:txBody>
      </p:sp>
      <p:graphicFrame>
        <p:nvGraphicFramePr>
          <p:cNvPr id="3" name="Table 2">
            <a:extLst>
              <a:ext uri="{FF2B5EF4-FFF2-40B4-BE49-F238E27FC236}">
                <a16:creationId xmlns:a16="http://schemas.microsoft.com/office/drawing/2014/main" id="{BB387980-3814-4632-896D-917F943CCB4A}"/>
              </a:ext>
            </a:extLst>
          </p:cNvPr>
          <p:cNvGraphicFramePr>
            <a:graphicFrameLocks noGrp="1"/>
          </p:cNvGraphicFramePr>
          <p:nvPr>
            <p:extLst>
              <p:ext uri="{D42A27DB-BD31-4B8C-83A1-F6EECF244321}">
                <p14:modId xmlns:p14="http://schemas.microsoft.com/office/powerpoint/2010/main" val="3711681483"/>
              </p:ext>
            </p:extLst>
          </p:nvPr>
        </p:nvGraphicFramePr>
        <p:xfrm>
          <a:off x="105032" y="1881105"/>
          <a:ext cx="8933936" cy="2583026"/>
        </p:xfrm>
        <a:graphic>
          <a:graphicData uri="http://schemas.openxmlformats.org/drawingml/2006/table">
            <a:tbl>
              <a:tblPr firstRow="1" firstCol="1" bandRow="1">
                <a:tableStyleId>{5C22544A-7EE6-4342-B048-85BDC9FD1C3A}</a:tableStyleId>
              </a:tblPr>
              <a:tblGrid>
                <a:gridCol w="729047">
                  <a:extLst>
                    <a:ext uri="{9D8B030D-6E8A-4147-A177-3AD203B41FA5}">
                      <a16:colId xmlns:a16="http://schemas.microsoft.com/office/drawing/2014/main" val="2036482415"/>
                    </a:ext>
                  </a:extLst>
                </a:gridCol>
                <a:gridCol w="729049">
                  <a:extLst>
                    <a:ext uri="{9D8B030D-6E8A-4147-A177-3AD203B41FA5}">
                      <a16:colId xmlns:a16="http://schemas.microsoft.com/office/drawing/2014/main" val="1434719348"/>
                    </a:ext>
                  </a:extLst>
                </a:gridCol>
                <a:gridCol w="691978">
                  <a:extLst>
                    <a:ext uri="{9D8B030D-6E8A-4147-A177-3AD203B41FA5}">
                      <a16:colId xmlns:a16="http://schemas.microsoft.com/office/drawing/2014/main" val="361360938"/>
                    </a:ext>
                  </a:extLst>
                </a:gridCol>
                <a:gridCol w="654908">
                  <a:extLst>
                    <a:ext uri="{9D8B030D-6E8A-4147-A177-3AD203B41FA5}">
                      <a16:colId xmlns:a16="http://schemas.microsoft.com/office/drawing/2014/main" val="1459546486"/>
                    </a:ext>
                  </a:extLst>
                </a:gridCol>
                <a:gridCol w="617838">
                  <a:extLst>
                    <a:ext uri="{9D8B030D-6E8A-4147-A177-3AD203B41FA5}">
                      <a16:colId xmlns:a16="http://schemas.microsoft.com/office/drawing/2014/main" val="1434278986"/>
                    </a:ext>
                  </a:extLst>
                </a:gridCol>
                <a:gridCol w="642552">
                  <a:extLst>
                    <a:ext uri="{9D8B030D-6E8A-4147-A177-3AD203B41FA5}">
                      <a16:colId xmlns:a16="http://schemas.microsoft.com/office/drawing/2014/main" val="2585488597"/>
                    </a:ext>
                  </a:extLst>
                </a:gridCol>
                <a:gridCol w="568410">
                  <a:extLst>
                    <a:ext uri="{9D8B030D-6E8A-4147-A177-3AD203B41FA5}">
                      <a16:colId xmlns:a16="http://schemas.microsoft.com/office/drawing/2014/main" val="900916523"/>
                    </a:ext>
                  </a:extLst>
                </a:gridCol>
                <a:gridCol w="593125">
                  <a:extLst>
                    <a:ext uri="{9D8B030D-6E8A-4147-A177-3AD203B41FA5}">
                      <a16:colId xmlns:a16="http://schemas.microsoft.com/office/drawing/2014/main" val="1109215851"/>
                    </a:ext>
                  </a:extLst>
                </a:gridCol>
                <a:gridCol w="617838">
                  <a:extLst>
                    <a:ext uri="{9D8B030D-6E8A-4147-A177-3AD203B41FA5}">
                      <a16:colId xmlns:a16="http://schemas.microsoft.com/office/drawing/2014/main" val="606055146"/>
                    </a:ext>
                  </a:extLst>
                </a:gridCol>
                <a:gridCol w="716691">
                  <a:extLst>
                    <a:ext uri="{9D8B030D-6E8A-4147-A177-3AD203B41FA5}">
                      <a16:colId xmlns:a16="http://schemas.microsoft.com/office/drawing/2014/main" val="3628491694"/>
                    </a:ext>
                  </a:extLst>
                </a:gridCol>
                <a:gridCol w="605481">
                  <a:extLst>
                    <a:ext uri="{9D8B030D-6E8A-4147-A177-3AD203B41FA5}">
                      <a16:colId xmlns:a16="http://schemas.microsoft.com/office/drawing/2014/main" val="2674204358"/>
                    </a:ext>
                  </a:extLst>
                </a:gridCol>
                <a:gridCol w="531341">
                  <a:extLst>
                    <a:ext uri="{9D8B030D-6E8A-4147-A177-3AD203B41FA5}">
                      <a16:colId xmlns:a16="http://schemas.microsoft.com/office/drawing/2014/main" val="2577416983"/>
                    </a:ext>
                  </a:extLst>
                </a:gridCol>
                <a:gridCol w="630195">
                  <a:extLst>
                    <a:ext uri="{9D8B030D-6E8A-4147-A177-3AD203B41FA5}">
                      <a16:colId xmlns:a16="http://schemas.microsoft.com/office/drawing/2014/main" val="3156169263"/>
                    </a:ext>
                  </a:extLst>
                </a:gridCol>
                <a:gridCol w="605483">
                  <a:extLst>
                    <a:ext uri="{9D8B030D-6E8A-4147-A177-3AD203B41FA5}">
                      <a16:colId xmlns:a16="http://schemas.microsoft.com/office/drawing/2014/main" val="2443692237"/>
                    </a:ext>
                  </a:extLst>
                </a:gridCol>
              </a:tblGrid>
              <a:tr h="524659">
                <a:tc>
                  <a:txBody>
                    <a:bodyPr/>
                    <a:lstStyle/>
                    <a:p>
                      <a:pPr marL="0" marR="0" algn="ctr">
                        <a:lnSpc>
                          <a:spcPct val="107000"/>
                        </a:lnSpc>
                        <a:spcBef>
                          <a:spcPts val="0"/>
                        </a:spcBef>
                        <a:spcAft>
                          <a:spcPts val="0"/>
                        </a:spcAft>
                      </a:pPr>
                      <a:r>
                        <a:rPr lang="en-US" sz="900" dirty="0">
                          <a:solidFill>
                            <a:schemeClr val="bg1"/>
                          </a:solidFill>
                          <a:effectLst/>
                          <a:latin typeface="+mn-lt"/>
                          <a:ea typeface="Times New Roman" panose="02020603050405020304" pitchFamily="18" charset="0"/>
                          <a:cs typeface="Times New Roman" panose="02020603050405020304" pitchFamily="18" charset="0"/>
                        </a:rPr>
                        <a:t>Scenario Object Class</a:t>
                      </a:r>
                    </a:p>
                  </a:txBody>
                  <a:tcPr marL="68580" marR="68580" marT="0" marB="0" anchor="ctr"/>
                </a:tc>
                <a:tc>
                  <a:txBody>
                    <a:bodyPr/>
                    <a:lstStyle/>
                    <a:p>
                      <a:pPr marL="0" marR="0" algn="ctr">
                        <a:lnSpc>
                          <a:spcPct val="107000"/>
                        </a:lnSpc>
                        <a:spcBef>
                          <a:spcPts val="0"/>
                        </a:spcBef>
                        <a:spcAft>
                          <a:spcPts val="0"/>
                        </a:spcAft>
                      </a:pPr>
                      <a:r>
                        <a:rPr lang="en-US" sz="900" dirty="0">
                          <a:effectLst/>
                        </a:rPr>
                        <a:t>Scenario Element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Scenario Element Definition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FHIM Class Qualified Name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FHIM Property Name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FHIM Property Documentation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FHIM Data Type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NIEM</a:t>
                      </a:r>
                    </a:p>
                    <a:p>
                      <a:pPr marL="0" marR="0" algn="ctr">
                        <a:lnSpc>
                          <a:spcPct val="107000"/>
                        </a:lnSpc>
                        <a:spcBef>
                          <a:spcPts val="0"/>
                        </a:spcBef>
                        <a:spcAft>
                          <a:spcPts val="0"/>
                        </a:spcAft>
                      </a:pPr>
                      <a:r>
                        <a:rPr lang="en-US" sz="900" dirty="0">
                          <a:effectLst/>
                          <a:latin typeface="+mn-lt"/>
                          <a:ea typeface="Times New Roman" panose="02020603050405020304" pitchFamily="18" charset="0"/>
                          <a:cs typeface="Times New Roman" panose="02020603050405020304" pitchFamily="18" charset="0"/>
                        </a:rPr>
                        <a:t>Object Class</a:t>
                      </a:r>
                    </a:p>
                  </a:txBody>
                  <a:tcPr marL="68580" marR="68580" marT="0" marB="0" anchor="ctr"/>
                </a:tc>
                <a:tc>
                  <a:txBody>
                    <a:bodyPr/>
                    <a:lstStyle/>
                    <a:p>
                      <a:pPr marL="0" marR="0" algn="ctr">
                        <a:lnSpc>
                          <a:spcPct val="107000"/>
                        </a:lnSpc>
                        <a:spcBef>
                          <a:spcPts val="0"/>
                        </a:spcBef>
                        <a:spcAft>
                          <a:spcPts val="0"/>
                        </a:spcAft>
                      </a:pPr>
                      <a:r>
                        <a:rPr lang="en-US" sz="900" dirty="0">
                          <a:effectLst/>
                        </a:rPr>
                        <a:t>NIEM Element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NIEM Element Definition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NIEM Element Type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Value-set Source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Value Set-Binding</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Notes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4042558"/>
                  </a:ext>
                </a:extLst>
              </a:tr>
              <a:tr h="2003398">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900" dirty="0">
                          <a:solidFill>
                            <a:schemeClr val="tx1"/>
                          </a:solidFill>
                          <a:effectLst/>
                        </a:rPr>
                        <a:t>The name of the data object class you need for exchange</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endParaRPr lang="en-US" sz="9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tx2">
                        <a:lumMod val="60000"/>
                        <a:lumOff val="4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900" dirty="0">
                          <a:effectLst/>
                        </a:rPr>
                        <a:t>The name of the data element you need for exchange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900" dirty="0">
                          <a:solidFill>
                            <a:schemeClr val="tx1"/>
                          </a:solidFill>
                          <a:effectLst/>
                        </a:rPr>
                        <a:t> </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2">
                        <a:lumMod val="60000"/>
                        <a:lumOff val="40000"/>
                      </a:schemeClr>
                    </a:solidFill>
                  </a:tcPr>
                </a:tc>
                <a:tc>
                  <a:txBody>
                    <a:bodyPr/>
                    <a:lstStyle/>
                    <a:p>
                      <a:pPr marL="0" marR="0" algn="ctr">
                        <a:lnSpc>
                          <a:spcPct val="107000"/>
                        </a:lnSpc>
                        <a:spcBef>
                          <a:spcPts val="600"/>
                        </a:spcBef>
                        <a:spcAft>
                          <a:spcPts val="600"/>
                        </a:spcAft>
                      </a:pPr>
                      <a:r>
                        <a:rPr lang="en-US" sz="900" dirty="0">
                          <a:effectLst/>
                        </a:rPr>
                        <a:t>A clear and cogent definition of your data element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kern="1200" dirty="0">
                          <a:solidFill>
                            <a:schemeClr val="dk1"/>
                          </a:solidFill>
                          <a:effectLst/>
                          <a:latin typeface="+mn-lt"/>
                          <a:ea typeface="+mn-ea"/>
                          <a:cs typeface="+mn-cs"/>
                        </a:rPr>
                        <a:t>The fully qualified class name from FHIM</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The name of the property from FHIM that most closely matches scenario element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latin typeface="+mn-lt"/>
                          <a:ea typeface="Times New Roman" panose="02020603050405020304" pitchFamily="18" charset="0"/>
                          <a:cs typeface="Times New Roman" panose="02020603050405020304" pitchFamily="18" charset="0"/>
                        </a:rPr>
                        <a:t>The description of the property from FHIM that most closely matches the scenario element</a:t>
                      </a:r>
                    </a:p>
                  </a:txBody>
                  <a:tcPr marL="68580" marR="68580" marT="0" marB="0" anchor="ctr"/>
                </a:tc>
                <a:tc>
                  <a:txBody>
                    <a:bodyPr/>
                    <a:lstStyle/>
                    <a:p>
                      <a:pPr marL="0" marR="0" algn="ctr">
                        <a:lnSpc>
                          <a:spcPct val="107000"/>
                        </a:lnSpc>
                        <a:spcBef>
                          <a:spcPts val="0"/>
                        </a:spcBef>
                        <a:spcAft>
                          <a:spcPts val="0"/>
                        </a:spcAft>
                      </a:pPr>
                      <a:r>
                        <a:rPr lang="en-US" sz="900" dirty="0">
                          <a:effectLst/>
                        </a:rPr>
                        <a:t>The data type of the FHIM property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900" kern="1200" dirty="0">
                          <a:solidFill>
                            <a:schemeClr val="dk1"/>
                          </a:solidFill>
                          <a:effectLst/>
                          <a:latin typeface="+mn-lt"/>
                          <a:ea typeface="+mn-ea"/>
                          <a:cs typeface="+mn-cs"/>
                        </a:rPr>
                        <a:t>The fully qualified class name from NIEM</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endParaRPr lang="en-US" sz="9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The name of the NIEM element that most closely matches the scenario element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900" dirty="0">
                          <a:effectLst/>
                          <a:latin typeface="+mn-lt"/>
                          <a:ea typeface="Times New Roman" panose="02020603050405020304" pitchFamily="18" charset="0"/>
                          <a:cs typeface="Times New Roman" panose="02020603050405020304" pitchFamily="18" charset="0"/>
                        </a:rPr>
                        <a:t>The description of the element from NIEM that most closely matches the scenario element</a:t>
                      </a:r>
                    </a:p>
                    <a:p>
                      <a:pPr marL="0" marR="0" algn="ctr">
                        <a:lnSpc>
                          <a:spcPct val="107000"/>
                        </a:lnSpc>
                        <a:spcBef>
                          <a:spcPts val="0"/>
                        </a:spcBef>
                        <a:spcAft>
                          <a:spcPts val="0"/>
                        </a:spcAft>
                      </a:pPr>
                      <a:r>
                        <a:rPr lang="en-US" sz="900" dirty="0">
                          <a:effectLst/>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900" dirty="0">
                          <a:effectLst/>
                          <a:latin typeface="+mn-lt"/>
                        </a:rPr>
                        <a:t>The data type of the NIEM element</a:t>
                      </a:r>
                      <a:endParaRPr lang="en-US" sz="900" dirty="0">
                        <a:effectLst/>
                        <a:latin typeface="+mn-lt"/>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The name of the value-set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u="none" dirty="0">
                          <a:effectLst/>
                        </a:rPr>
                        <a:t>Binding to a particular set of values</a:t>
                      </a:r>
                      <a:endParaRPr lang="en-US" sz="1800"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Notes about this value set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846127"/>
                  </a:ext>
                </a:extLst>
              </a:tr>
            </a:tbl>
          </a:graphicData>
        </a:graphic>
      </p:graphicFrame>
    </p:spTree>
    <p:extLst>
      <p:ext uri="{BB962C8B-B14F-4D97-AF65-F5344CB8AC3E}">
        <p14:creationId xmlns:p14="http://schemas.microsoft.com/office/powerpoint/2010/main" val="208729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1EB735-00DD-4709-8283-3BAC09EE0860}"/>
              </a:ext>
            </a:extLst>
          </p:cNvPr>
          <p:cNvSpPr>
            <a:spLocks noGrp="1"/>
          </p:cNvSpPr>
          <p:nvPr>
            <p:ph type="body" sz="quarter" idx="13"/>
          </p:nvPr>
        </p:nvSpPr>
        <p:spPr/>
        <p:txBody>
          <a:bodyPr/>
          <a:lstStyle/>
          <a:p>
            <a:r>
              <a:rPr lang="en-US" dirty="0"/>
              <a:t>Use Case: USCDI 2018 Demographics Elements</a:t>
            </a:r>
          </a:p>
          <a:p>
            <a:endParaRPr lang="en-US" dirty="0"/>
          </a:p>
        </p:txBody>
      </p:sp>
      <p:sp>
        <p:nvSpPr>
          <p:cNvPr id="4" name="Title 3">
            <a:extLst>
              <a:ext uri="{FF2B5EF4-FFF2-40B4-BE49-F238E27FC236}">
                <a16:creationId xmlns:a16="http://schemas.microsoft.com/office/drawing/2014/main" id="{638AD33A-36C8-40EF-91D3-D6CFC73FABCF}"/>
              </a:ext>
            </a:extLst>
          </p:cNvPr>
          <p:cNvSpPr>
            <a:spLocks noGrp="1"/>
          </p:cNvSpPr>
          <p:nvPr>
            <p:ph type="title"/>
          </p:nvPr>
        </p:nvSpPr>
        <p:spPr/>
        <p:txBody>
          <a:bodyPr/>
          <a:lstStyle/>
          <a:p>
            <a:r>
              <a:rPr lang="en-US" dirty="0"/>
              <a:t>Defining Scenario Requirements</a:t>
            </a:r>
          </a:p>
        </p:txBody>
      </p:sp>
      <p:pic>
        <p:nvPicPr>
          <p:cNvPr id="6" name="Picture 5">
            <a:extLst>
              <a:ext uri="{FF2B5EF4-FFF2-40B4-BE49-F238E27FC236}">
                <a16:creationId xmlns:a16="http://schemas.microsoft.com/office/drawing/2014/main" id="{51ACB94C-F3A0-4B8A-9BD7-91C34F98B1C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1850" y="2001637"/>
            <a:ext cx="8600300" cy="2596349"/>
          </a:xfrm>
          <a:prstGeom prst="rect">
            <a:avLst/>
          </a:prstGeom>
        </p:spPr>
      </p:pic>
    </p:spTree>
    <p:extLst>
      <p:ext uri="{BB962C8B-B14F-4D97-AF65-F5344CB8AC3E}">
        <p14:creationId xmlns:p14="http://schemas.microsoft.com/office/powerpoint/2010/main" val="1131826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Using FHIMview.com or FHIMS.org</a:t>
            </a:r>
          </a:p>
        </p:txBody>
      </p:sp>
      <p:sp>
        <p:nvSpPr>
          <p:cNvPr id="3" name="Title 2"/>
          <p:cNvSpPr>
            <a:spLocks noGrp="1"/>
          </p:cNvSpPr>
          <p:nvPr>
            <p:ph type="title"/>
          </p:nvPr>
        </p:nvSpPr>
        <p:spPr/>
        <p:txBody>
          <a:bodyPr/>
          <a:lstStyle/>
          <a:p>
            <a:r>
              <a:rPr lang="en-US" dirty="0"/>
              <a:t>Mapping Requirements to FHIM</a:t>
            </a:r>
          </a:p>
        </p:txBody>
      </p:sp>
      <p:pic>
        <p:nvPicPr>
          <p:cNvPr id="7" name="Picture 6">
            <a:extLst>
              <a:ext uri="{FF2B5EF4-FFF2-40B4-BE49-F238E27FC236}">
                <a16:creationId xmlns:a16="http://schemas.microsoft.com/office/drawing/2014/main" id="{DBA57DEB-26C1-49DC-80EB-6CA3BA92966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3568" y="1779373"/>
            <a:ext cx="8909221" cy="4275438"/>
          </a:xfrm>
          <a:prstGeom prst="rect">
            <a:avLst/>
          </a:prstGeom>
        </p:spPr>
      </p:pic>
    </p:spTree>
    <p:extLst>
      <p:ext uri="{BB962C8B-B14F-4D97-AF65-F5344CB8AC3E}">
        <p14:creationId xmlns:p14="http://schemas.microsoft.com/office/powerpoint/2010/main" val="3109928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Mapping Requirements to NIEM</a:t>
            </a:r>
          </a:p>
        </p:txBody>
      </p:sp>
      <p:pic>
        <p:nvPicPr>
          <p:cNvPr id="9" name="Picture 8">
            <a:extLst>
              <a:ext uri="{FF2B5EF4-FFF2-40B4-BE49-F238E27FC236}">
                <a16:creationId xmlns:a16="http://schemas.microsoft.com/office/drawing/2014/main" id="{ADFD71AD-29E2-4180-BAC8-86465FEC9B0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1211" y="1779374"/>
            <a:ext cx="8810367" cy="3694670"/>
          </a:xfrm>
          <a:prstGeom prst="rect">
            <a:avLst/>
          </a:prstGeom>
        </p:spPr>
      </p:pic>
    </p:spTree>
    <p:extLst>
      <p:ext uri="{BB962C8B-B14F-4D97-AF65-F5344CB8AC3E}">
        <p14:creationId xmlns:p14="http://schemas.microsoft.com/office/powerpoint/2010/main" val="3794542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6" name="Text Placeholder 5"/>
          <p:cNvSpPr>
            <a:spLocks noGrp="1"/>
          </p:cNvSpPr>
          <p:nvPr>
            <p:ph type="body" sz="quarter" idx="13"/>
          </p:nvPr>
        </p:nvSpPr>
        <p:spPr/>
        <p:txBody>
          <a:bodyPr/>
          <a:lstStyle/>
          <a:p>
            <a:r>
              <a:rPr lang="en-US" dirty="0"/>
              <a:t>Health Vocabulary Standards </a:t>
            </a:r>
          </a:p>
        </p:txBody>
      </p:sp>
      <p:sp>
        <p:nvSpPr>
          <p:cNvPr id="2" name="Title 1"/>
          <p:cNvSpPr>
            <a:spLocks noGrp="1"/>
          </p:cNvSpPr>
          <p:nvPr>
            <p:ph type="title"/>
          </p:nvPr>
        </p:nvSpPr>
        <p:spPr>
          <a:xfrm>
            <a:off x="168442" y="274638"/>
            <a:ext cx="6685473" cy="677894"/>
          </a:xfrm>
        </p:spPr>
        <p:txBody>
          <a:bodyPr>
            <a:noAutofit/>
          </a:bodyPr>
          <a:lstStyle/>
          <a:p>
            <a:r>
              <a:rPr lang="en-US" dirty="0"/>
              <a:t>Mapping Requirements to Value-sets</a:t>
            </a:r>
          </a:p>
        </p:txBody>
      </p:sp>
      <p:graphicFrame>
        <p:nvGraphicFramePr>
          <p:cNvPr id="4" name="Table 3">
            <a:extLst>
              <a:ext uri="{FF2B5EF4-FFF2-40B4-BE49-F238E27FC236}">
                <a16:creationId xmlns:a16="http://schemas.microsoft.com/office/drawing/2014/main" id="{6FE4AE99-B03E-46E2-A636-C9BCEAFF4D8C}"/>
              </a:ext>
            </a:extLst>
          </p:cNvPr>
          <p:cNvGraphicFramePr>
            <a:graphicFrameLocks noGrp="1"/>
          </p:cNvGraphicFramePr>
          <p:nvPr>
            <p:extLst>
              <p:ext uri="{D42A27DB-BD31-4B8C-83A1-F6EECF244321}">
                <p14:modId xmlns:p14="http://schemas.microsoft.com/office/powerpoint/2010/main" val="2365442669"/>
              </p:ext>
            </p:extLst>
          </p:nvPr>
        </p:nvGraphicFramePr>
        <p:xfrm>
          <a:off x="168442" y="1384530"/>
          <a:ext cx="8807116" cy="4748550"/>
        </p:xfrm>
        <a:graphic>
          <a:graphicData uri="http://schemas.openxmlformats.org/drawingml/2006/table">
            <a:tbl>
              <a:tblPr firstRow="1" firstCol="1" bandRow="1">
                <a:tableStyleId>{5C22544A-7EE6-4342-B048-85BDC9FD1C3A}</a:tableStyleId>
              </a:tblPr>
              <a:tblGrid>
                <a:gridCol w="1223210">
                  <a:extLst>
                    <a:ext uri="{9D8B030D-6E8A-4147-A177-3AD203B41FA5}">
                      <a16:colId xmlns:a16="http://schemas.microsoft.com/office/drawing/2014/main" val="3497751854"/>
                    </a:ext>
                  </a:extLst>
                </a:gridCol>
                <a:gridCol w="2177315">
                  <a:extLst>
                    <a:ext uri="{9D8B030D-6E8A-4147-A177-3AD203B41FA5}">
                      <a16:colId xmlns:a16="http://schemas.microsoft.com/office/drawing/2014/main" val="3695933715"/>
                    </a:ext>
                  </a:extLst>
                </a:gridCol>
                <a:gridCol w="5406591">
                  <a:extLst>
                    <a:ext uri="{9D8B030D-6E8A-4147-A177-3AD203B41FA5}">
                      <a16:colId xmlns:a16="http://schemas.microsoft.com/office/drawing/2014/main" val="3804389647"/>
                    </a:ext>
                  </a:extLst>
                </a:gridCol>
              </a:tblGrid>
              <a:tr h="280423">
                <a:tc>
                  <a:txBody>
                    <a:bodyPr/>
                    <a:lstStyle/>
                    <a:p>
                      <a:pPr marL="0" marR="0" algn="ctr">
                        <a:lnSpc>
                          <a:spcPct val="107000"/>
                        </a:lnSpc>
                        <a:spcBef>
                          <a:spcPts val="0"/>
                        </a:spcBef>
                        <a:spcAft>
                          <a:spcPts val="0"/>
                        </a:spcAft>
                      </a:pPr>
                      <a:r>
                        <a:rPr lang="en-US" sz="1400" dirty="0">
                          <a:effectLst/>
                        </a:rPr>
                        <a:t>Acronym</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Title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Description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2845860"/>
                  </a:ext>
                </a:extLst>
              </a:tr>
              <a:tr h="870905">
                <a:tc>
                  <a:txBody>
                    <a:bodyPr/>
                    <a:lstStyle/>
                    <a:p>
                      <a:pPr marL="0" marR="0" algn="ctr">
                        <a:lnSpc>
                          <a:spcPct val="107000"/>
                        </a:lnSpc>
                        <a:spcBef>
                          <a:spcPts val="0"/>
                        </a:spcBef>
                        <a:spcAft>
                          <a:spcPts val="0"/>
                        </a:spcAft>
                      </a:pPr>
                      <a:r>
                        <a:rPr lang="en-US" sz="1400">
                          <a:effectLst/>
                        </a:rPr>
                        <a:t>SNOMED</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Systematized Nomenclature of Medicine-Clinical Terms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Nomenclature copyrighted by the College of American Pathologists; includes diseases, clinical findings, etiologies, procedures, and outcomes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3021517"/>
                  </a:ext>
                </a:extLst>
              </a:tr>
              <a:tr h="575663">
                <a:tc>
                  <a:txBody>
                    <a:bodyPr/>
                    <a:lstStyle/>
                    <a:p>
                      <a:pPr marL="0" marR="0" algn="ctr">
                        <a:lnSpc>
                          <a:spcPct val="107000"/>
                        </a:lnSpc>
                        <a:spcBef>
                          <a:spcPts val="0"/>
                        </a:spcBef>
                        <a:spcAft>
                          <a:spcPts val="0"/>
                        </a:spcAft>
                      </a:pPr>
                      <a:r>
                        <a:rPr lang="en-US" sz="1400">
                          <a:effectLst/>
                        </a:rPr>
                        <a:t>ICD-10</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International Classification of Diseases, 10</a:t>
                      </a:r>
                      <a:r>
                        <a:rPr lang="en-US" sz="1400" baseline="30000" dirty="0">
                          <a:effectLst/>
                        </a:rPr>
                        <a:t>th</a:t>
                      </a:r>
                      <a:r>
                        <a:rPr lang="en-US" sz="1400" dirty="0">
                          <a:effectLst/>
                        </a:rPr>
                        <a:t> Edition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Overlaps with SNOMED in diseases, events and findings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61168017"/>
                  </a:ext>
                </a:extLst>
              </a:tr>
              <a:tr h="870905">
                <a:tc>
                  <a:txBody>
                    <a:bodyPr/>
                    <a:lstStyle/>
                    <a:p>
                      <a:pPr marL="0" marR="0" algn="ctr">
                        <a:lnSpc>
                          <a:spcPct val="107000"/>
                        </a:lnSpc>
                        <a:spcBef>
                          <a:spcPts val="0"/>
                        </a:spcBef>
                        <a:spcAft>
                          <a:spcPts val="0"/>
                        </a:spcAft>
                      </a:pPr>
                      <a:r>
                        <a:rPr lang="en-US" sz="1400">
                          <a:effectLst/>
                        </a:rPr>
                        <a:t>LOINC</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Logical observation Identifiers Names and Codes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Overlaps with SNOMED in findings and measures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2984107"/>
                  </a:ext>
                </a:extLst>
              </a:tr>
              <a:tr h="575663">
                <a:tc>
                  <a:txBody>
                    <a:bodyPr/>
                    <a:lstStyle/>
                    <a:p>
                      <a:pPr marL="0" marR="0" algn="ctr">
                        <a:lnSpc>
                          <a:spcPct val="107000"/>
                        </a:lnSpc>
                        <a:spcBef>
                          <a:spcPts val="0"/>
                        </a:spcBef>
                        <a:spcAft>
                          <a:spcPts val="0"/>
                        </a:spcAft>
                      </a:pPr>
                      <a:r>
                        <a:rPr lang="en-US" sz="1400">
                          <a:effectLst/>
                        </a:rPr>
                        <a:t>CPT</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Current Procedural Terminology</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Overlaps with SNOMED in procedures/interventions concepts. Not as granular as LOINC; also used for insurance data exchange.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1303769"/>
                  </a:ext>
                </a:extLst>
              </a:tr>
              <a:tr h="575663">
                <a:tc>
                  <a:txBody>
                    <a:bodyPr/>
                    <a:lstStyle/>
                    <a:p>
                      <a:pPr marL="0" marR="0" algn="ctr">
                        <a:lnSpc>
                          <a:spcPct val="107000"/>
                        </a:lnSpc>
                        <a:spcBef>
                          <a:spcPts val="0"/>
                        </a:spcBef>
                        <a:spcAft>
                          <a:spcPts val="0"/>
                        </a:spcAft>
                      </a:pPr>
                      <a:r>
                        <a:rPr lang="en-US" sz="1400">
                          <a:effectLst/>
                        </a:rPr>
                        <a:t>X12</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Claim Status Codes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Similar to CPT but focused for insurance claims, not specific enough for clinical reporting</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7791025"/>
                  </a:ext>
                </a:extLst>
              </a:tr>
              <a:tr h="870905">
                <a:tc>
                  <a:txBody>
                    <a:bodyPr/>
                    <a:lstStyle/>
                    <a:p>
                      <a:pPr marL="0" marR="0" algn="ctr">
                        <a:lnSpc>
                          <a:spcPct val="107000"/>
                        </a:lnSpc>
                        <a:spcBef>
                          <a:spcPts val="0"/>
                        </a:spcBef>
                        <a:spcAft>
                          <a:spcPts val="0"/>
                        </a:spcAft>
                      </a:pPr>
                      <a:r>
                        <a:rPr lang="en-US" sz="1400" dirty="0">
                          <a:effectLst/>
                        </a:rPr>
                        <a:t>UMLS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National Library of Medicine’s Unified Medical Language System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Meta vocabulary collection that includes ICD-10, LOINC, CPT, and SNOMED</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5743243"/>
                  </a:ext>
                </a:extLst>
              </a:tr>
            </a:tbl>
          </a:graphicData>
        </a:graphic>
      </p:graphicFrame>
    </p:spTree>
    <p:extLst>
      <p:ext uri="{BB962C8B-B14F-4D97-AF65-F5344CB8AC3E}">
        <p14:creationId xmlns:p14="http://schemas.microsoft.com/office/powerpoint/2010/main" val="364324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9186282-5A82-444D-9764-0C8EB3D223E2}"/>
              </a:ext>
            </a:extLst>
          </p:cNvPr>
          <p:cNvPicPr>
            <a:picLocks noGrp="1"/>
          </p:cNvPicPr>
          <p:nvPr>
            <p:ph idx="1"/>
          </p:nvPr>
        </p:nvPicPr>
        <p:blipFill>
          <a:blip r:embed="rId3"/>
          <a:stretch>
            <a:fillRect/>
          </a:stretch>
        </p:blipFill>
        <p:spPr>
          <a:xfrm>
            <a:off x="512234" y="1474788"/>
            <a:ext cx="8119532" cy="4567236"/>
          </a:xfrm>
          <a:prstGeom prst="rect">
            <a:avLst/>
          </a:prstGeom>
        </p:spPr>
      </p:pic>
      <p:sp>
        <p:nvSpPr>
          <p:cNvPr id="5" name="Text Placeholder 4">
            <a:extLst>
              <a:ext uri="{FF2B5EF4-FFF2-40B4-BE49-F238E27FC236}">
                <a16:creationId xmlns:a16="http://schemas.microsoft.com/office/drawing/2014/main" id="{B4FCA4A2-0AA4-4296-904E-0E11AA75D92B}"/>
              </a:ext>
            </a:extLst>
          </p:cNvPr>
          <p:cNvSpPr>
            <a:spLocks noGrp="1"/>
          </p:cNvSpPr>
          <p:nvPr>
            <p:ph type="body" sz="quarter" idx="13"/>
          </p:nvPr>
        </p:nvSpPr>
        <p:spPr/>
        <p:txBody>
          <a:bodyPr/>
          <a:lstStyle/>
          <a:p>
            <a:r>
              <a:rPr lang="en-US" dirty="0"/>
              <a:t>NIEM Schema Subset Generator Tool (SSGT)</a:t>
            </a:r>
          </a:p>
        </p:txBody>
      </p:sp>
      <p:sp>
        <p:nvSpPr>
          <p:cNvPr id="3" name="Title 2">
            <a:extLst>
              <a:ext uri="{FF2B5EF4-FFF2-40B4-BE49-F238E27FC236}">
                <a16:creationId xmlns:a16="http://schemas.microsoft.com/office/drawing/2014/main" id="{BA4654EA-DBEF-4E2E-A68D-738E38598B34}"/>
              </a:ext>
            </a:extLst>
          </p:cNvPr>
          <p:cNvSpPr>
            <a:spLocks noGrp="1"/>
          </p:cNvSpPr>
          <p:nvPr>
            <p:ph type="title"/>
          </p:nvPr>
        </p:nvSpPr>
        <p:spPr/>
        <p:txBody>
          <a:bodyPr>
            <a:normAutofit/>
          </a:bodyPr>
          <a:lstStyle/>
          <a:p>
            <a:r>
              <a:rPr lang="en-US" dirty="0"/>
              <a:t>Generate NIEM IEPD Subset</a:t>
            </a:r>
          </a:p>
        </p:txBody>
      </p:sp>
    </p:spTree>
    <p:extLst>
      <p:ext uri="{BB962C8B-B14F-4D97-AF65-F5344CB8AC3E}">
        <p14:creationId xmlns:p14="http://schemas.microsoft.com/office/powerpoint/2010/main" val="3154273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7106B4-1CB4-42EF-9A68-D597D773A8D7}"/>
              </a:ext>
            </a:extLst>
          </p:cNvPr>
          <p:cNvSpPr>
            <a:spLocks noGrp="1"/>
          </p:cNvSpPr>
          <p:nvPr>
            <p:ph type="body" sz="quarter" idx="13"/>
          </p:nvPr>
        </p:nvSpPr>
        <p:spPr/>
        <p:txBody>
          <a:bodyPr/>
          <a:lstStyle/>
          <a:p>
            <a:r>
              <a:rPr lang="en-US" dirty="0"/>
              <a:t>Search for Person</a:t>
            </a:r>
          </a:p>
        </p:txBody>
      </p:sp>
      <p:sp>
        <p:nvSpPr>
          <p:cNvPr id="4" name="Title 3">
            <a:extLst>
              <a:ext uri="{FF2B5EF4-FFF2-40B4-BE49-F238E27FC236}">
                <a16:creationId xmlns:a16="http://schemas.microsoft.com/office/drawing/2014/main" id="{B5072B03-60EE-42B8-8498-F5B55E24906D}"/>
              </a:ext>
            </a:extLst>
          </p:cNvPr>
          <p:cNvSpPr>
            <a:spLocks noGrp="1"/>
          </p:cNvSpPr>
          <p:nvPr>
            <p:ph type="title"/>
          </p:nvPr>
        </p:nvSpPr>
        <p:spPr/>
        <p:txBody>
          <a:bodyPr>
            <a:normAutofit fontScale="90000"/>
          </a:bodyPr>
          <a:lstStyle/>
          <a:p>
            <a:r>
              <a:rPr lang="en-US" dirty="0"/>
              <a:t>Searching for NIEM Elements &amp; Types</a:t>
            </a:r>
          </a:p>
        </p:txBody>
      </p:sp>
      <p:pic>
        <p:nvPicPr>
          <p:cNvPr id="5" name="Picture 4">
            <a:extLst>
              <a:ext uri="{FF2B5EF4-FFF2-40B4-BE49-F238E27FC236}">
                <a16:creationId xmlns:a16="http://schemas.microsoft.com/office/drawing/2014/main" id="{AB834C04-14D0-4CA2-B289-5999BCC0DBFD}"/>
              </a:ext>
            </a:extLst>
          </p:cNvPr>
          <p:cNvPicPr/>
          <p:nvPr/>
        </p:nvPicPr>
        <p:blipFill>
          <a:blip r:embed="rId3"/>
          <a:stretch>
            <a:fillRect/>
          </a:stretch>
        </p:blipFill>
        <p:spPr>
          <a:xfrm>
            <a:off x="123568" y="1371600"/>
            <a:ext cx="8760940" cy="4720281"/>
          </a:xfrm>
          <a:prstGeom prst="rect">
            <a:avLst/>
          </a:prstGeom>
        </p:spPr>
      </p:pic>
    </p:spTree>
    <p:extLst>
      <p:ext uri="{BB962C8B-B14F-4D97-AF65-F5344CB8AC3E}">
        <p14:creationId xmlns:p14="http://schemas.microsoft.com/office/powerpoint/2010/main" val="2625588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94164"/>
            <a:ext cx="8229600" cy="4566618"/>
          </a:xfrm>
        </p:spPr>
        <p:txBody>
          <a:bodyPr/>
          <a:lstStyle/>
          <a:p>
            <a:pPr marL="342900" indent="-342900">
              <a:spcAft>
                <a:spcPts val="600"/>
              </a:spcAft>
              <a:buFont typeface="Arial" panose="020B0604020202020204" pitchFamily="34" charset="0"/>
              <a:buChar char="•"/>
            </a:pPr>
            <a:r>
              <a:rPr lang="en-US" sz="2600" dirty="0">
                <a:latin typeface="Calibri" panose="020F0502020204030204" pitchFamily="34" charset="0"/>
                <a:cs typeface="Calibri" panose="020F0502020204030204" pitchFamily="34" charset="0"/>
              </a:rPr>
              <a:t>NIEM Health 101: An Introduction to Health Information Exchange</a:t>
            </a:r>
          </a:p>
          <a:p>
            <a:pPr marL="342900" indent="-342900">
              <a:spcAft>
                <a:spcPts val="600"/>
              </a:spcAft>
              <a:buFont typeface="Arial" panose="020B0604020202020204" pitchFamily="34" charset="0"/>
              <a:buChar char="•"/>
            </a:pPr>
            <a:r>
              <a:rPr lang="en-US" sz="2600" dirty="0">
                <a:latin typeface="Calibri" panose="020F0502020204030204" pitchFamily="34" charset="0"/>
                <a:cs typeface="Calibri" panose="020F0502020204030204" pitchFamily="34" charset="0"/>
              </a:rPr>
              <a:t>NIEM Health 102: An Introduction to Security and Privacy of Protected Healthcare Information</a:t>
            </a:r>
          </a:p>
          <a:p>
            <a:pPr marL="342900" indent="-342900">
              <a:spcAft>
                <a:spcPts val="600"/>
              </a:spcAft>
              <a:buFont typeface="Arial" panose="020B0604020202020204" pitchFamily="34" charset="0"/>
              <a:buChar char="•"/>
            </a:pPr>
            <a:r>
              <a:rPr lang="en-US" sz="2600" dirty="0">
                <a:latin typeface="Calibri" panose="020F0502020204030204" pitchFamily="34" charset="0"/>
                <a:cs typeface="Calibri" panose="020F0502020204030204" pitchFamily="34" charset="0"/>
              </a:rPr>
              <a:t>NIEM Health 201: Architecting NIEM Health IEPDs using Health Information Models</a:t>
            </a:r>
          </a:p>
          <a:p>
            <a:pPr marL="342900" indent="-342900">
              <a:spcAft>
                <a:spcPts val="600"/>
              </a:spcAft>
              <a:buFont typeface="Arial" panose="020B0604020202020204" pitchFamily="34" charset="0"/>
              <a:buChar char="•"/>
            </a:pPr>
            <a:r>
              <a:rPr lang="en-US" sz="2600" dirty="0">
                <a:latin typeface="Calibri" panose="020F0502020204030204" pitchFamily="34" charset="0"/>
                <a:cs typeface="Calibri" panose="020F0502020204030204" pitchFamily="34" charset="0"/>
              </a:rPr>
              <a:t>NIEM Healthcare Elements Inventory</a:t>
            </a:r>
          </a:p>
        </p:txBody>
      </p:sp>
      <p:sp>
        <p:nvSpPr>
          <p:cNvPr id="3" name="Title 2"/>
          <p:cNvSpPr>
            <a:spLocks noGrp="1"/>
          </p:cNvSpPr>
          <p:nvPr>
            <p:ph type="title"/>
          </p:nvPr>
        </p:nvSpPr>
        <p:spPr/>
        <p:txBody>
          <a:bodyPr/>
          <a:lstStyle/>
          <a:p>
            <a:r>
              <a:rPr lang="en-US" dirty="0"/>
              <a:t>NIEM Health Guidance Documents</a:t>
            </a:r>
          </a:p>
        </p:txBody>
      </p:sp>
    </p:spTree>
    <p:extLst>
      <p:ext uri="{BB962C8B-B14F-4D97-AF65-F5344CB8AC3E}">
        <p14:creationId xmlns:p14="http://schemas.microsoft.com/office/powerpoint/2010/main" val="1943073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81E91F-68AC-4DFE-ADBD-F814289684D4}"/>
              </a:ext>
            </a:extLst>
          </p:cNvPr>
          <p:cNvSpPr>
            <a:spLocks noGrp="1"/>
          </p:cNvSpPr>
          <p:nvPr>
            <p:ph type="body" sz="quarter" idx="13"/>
          </p:nvPr>
        </p:nvSpPr>
        <p:spPr/>
        <p:txBody>
          <a:bodyPr/>
          <a:lstStyle/>
          <a:p>
            <a:r>
              <a:rPr lang="en-US" dirty="0"/>
              <a:t>Patient::Person Demographics</a:t>
            </a:r>
          </a:p>
        </p:txBody>
      </p:sp>
      <p:sp>
        <p:nvSpPr>
          <p:cNvPr id="4" name="Title 3">
            <a:extLst>
              <a:ext uri="{FF2B5EF4-FFF2-40B4-BE49-F238E27FC236}">
                <a16:creationId xmlns:a16="http://schemas.microsoft.com/office/drawing/2014/main" id="{1EE9F65A-4FC0-47F9-A137-6550C9DFB442}"/>
              </a:ext>
            </a:extLst>
          </p:cNvPr>
          <p:cNvSpPr>
            <a:spLocks noGrp="1"/>
          </p:cNvSpPr>
          <p:nvPr>
            <p:ph type="title"/>
          </p:nvPr>
        </p:nvSpPr>
        <p:spPr/>
        <p:txBody>
          <a:bodyPr/>
          <a:lstStyle/>
          <a:p>
            <a:r>
              <a:rPr lang="en-US" dirty="0"/>
              <a:t>Selecting NIEM Elements</a:t>
            </a:r>
          </a:p>
        </p:txBody>
      </p:sp>
      <p:pic>
        <p:nvPicPr>
          <p:cNvPr id="5" name="Picture 4">
            <a:extLst>
              <a:ext uri="{FF2B5EF4-FFF2-40B4-BE49-F238E27FC236}">
                <a16:creationId xmlns:a16="http://schemas.microsoft.com/office/drawing/2014/main" id="{798D2D65-3A16-4CEA-93A0-4DBA8446AC71}"/>
              </a:ext>
            </a:extLst>
          </p:cNvPr>
          <p:cNvPicPr/>
          <p:nvPr/>
        </p:nvPicPr>
        <p:blipFill>
          <a:blip r:embed="rId3"/>
          <a:stretch>
            <a:fillRect/>
          </a:stretch>
        </p:blipFill>
        <p:spPr>
          <a:xfrm>
            <a:off x="111211" y="1500187"/>
            <a:ext cx="8760940" cy="4517554"/>
          </a:xfrm>
          <a:prstGeom prst="rect">
            <a:avLst/>
          </a:prstGeom>
        </p:spPr>
      </p:pic>
    </p:spTree>
    <p:extLst>
      <p:ext uri="{BB962C8B-B14F-4D97-AF65-F5344CB8AC3E}">
        <p14:creationId xmlns:p14="http://schemas.microsoft.com/office/powerpoint/2010/main" val="2912963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365340-6893-47DD-9414-63C1D4F10EE1}"/>
              </a:ext>
            </a:extLst>
          </p:cNvPr>
          <p:cNvSpPr>
            <a:spLocks noGrp="1"/>
          </p:cNvSpPr>
          <p:nvPr>
            <p:ph type="body" sz="quarter" idx="13"/>
          </p:nvPr>
        </p:nvSpPr>
        <p:spPr/>
        <p:txBody>
          <a:bodyPr/>
          <a:lstStyle/>
          <a:p>
            <a:r>
              <a:rPr lang="en-US" dirty="0"/>
              <a:t>Creates Architecture and Implementation Artifacts</a:t>
            </a:r>
          </a:p>
        </p:txBody>
      </p:sp>
      <p:sp>
        <p:nvSpPr>
          <p:cNvPr id="4" name="Title 3">
            <a:extLst>
              <a:ext uri="{FF2B5EF4-FFF2-40B4-BE49-F238E27FC236}">
                <a16:creationId xmlns:a16="http://schemas.microsoft.com/office/drawing/2014/main" id="{3A4C0C28-D6AC-4643-8794-07ADDDA024E6}"/>
              </a:ext>
            </a:extLst>
          </p:cNvPr>
          <p:cNvSpPr>
            <a:spLocks noGrp="1"/>
          </p:cNvSpPr>
          <p:nvPr>
            <p:ph type="title"/>
          </p:nvPr>
        </p:nvSpPr>
        <p:spPr/>
        <p:txBody>
          <a:bodyPr/>
          <a:lstStyle/>
          <a:p>
            <a:r>
              <a:rPr lang="en-US" dirty="0"/>
              <a:t>Generating NIEM Schema Subset</a:t>
            </a:r>
          </a:p>
        </p:txBody>
      </p:sp>
      <p:pic>
        <p:nvPicPr>
          <p:cNvPr id="5" name="Picture 4">
            <a:extLst>
              <a:ext uri="{FF2B5EF4-FFF2-40B4-BE49-F238E27FC236}">
                <a16:creationId xmlns:a16="http://schemas.microsoft.com/office/drawing/2014/main" id="{94EE3523-12DF-4455-A2E4-D6070959EF91}"/>
              </a:ext>
            </a:extLst>
          </p:cNvPr>
          <p:cNvPicPr/>
          <p:nvPr/>
        </p:nvPicPr>
        <p:blipFill>
          <a:blip r:embed="rId3"/>
          <a:stretch>
            <a:fillRect/>
          </a:stretch>
        </p:blipFill>
        <p:spPr>
          <a:xfrm>
            <a:off x="135924" y="1383957"/>
            <a:ext cx="8748584" cy="4744994"/>
          </a:xfrm>
          <a:prstGeom prst="rect">
            <a:avLst/>
          </a:prstGeom>
        </p:spPr>
      </p:pic>
    </p:spTree>
    <p:extLst>
      <p:ext uri="{BB962C8B-B14F-4D97-AF65-F5344CB8AC3E}">
        <p14:creationId xmlns:p14="http://schemas.microsoft.com/office/powerpoint/2010/main" val="125754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B8D0FB-8DC7-4AAB-A07F-78EDF1D95E24}"/>
              </a:ext>
            </a:extLst>
          </p:cNvPr>
          <p:cNvPicPr>
            <a:picLocks noGrp="1" noChangeAspect="1"/>
          </p:cNvPicPr>
          <p:nvPr>
            <p:ph idx="1"/>
          </p:nvPr>
        </p:nvPicPr>
        <p:blipFill>
          <a:blip r:embed="rId3"/>
          <a:stretch>
            <a:fillRect/>
          </a:stretch>
        </p:blipFill>
        <p:spPr>
          <a:xfrm>
            <a:off x="160637" y="1388226"/>
            <a:ext cx="8736228" cy="4765010"/>
          </a:xfrm>
          <a:prstGeom prst="rect">
            <a:avLst/>
          </a:prstGeom>
        </p:spPr>
      </p:pic>
      <p:sp>
        <p:nvSpPr>
          <p:cNvPr id="3" name="Text Placeholder 2">
            <a:extLst>
              <a:ext uri="{FF2B5EF4-FFF2-40B4-BE49-F238E27FC236}">
                <a16:creationId xmlns:a16="http://schemas.microsoft.com/office/drawing/2014/main" id="{35A32EF9-99B6-4435-B529-92554C76B771}"/>
              </a:ext>
            </a:extLst>
          </p:cNvPr>
          <p:cNvSpPr>
            <a:spLocks noGrp="1"/>
          </p:cNvSpPr>
          <p:nvPr>
            <p:ph type="body" sz="quarter" idx="13"/>
          </p:nvPr>
        </p:nvSpPr>
        <p:spPr/>
        <p:txBody>
          <a:bodyPr/>
          <a:lstStyle/>
          <a:p>
            <a:endParaRPr lang="en-US"/>
          </a:p>
        </p:txBody>
      </p:sp>
      <p:sp>
        <p:nvSpPr>
          <p:cNvPr id="4" name="Title 3">
            <a:extLst>
              <a:ext uri="{FF2B5EF4-FFF2-40B4-BE49-F238E27FC236}">
                <a16:creationId xmlns:a16="http://schemas.microsoft.com/office/drawing/2014/main" id="{6422EC40-3148-4D9D-A15C-3A40D5EB9DE6}"/>
              </a:ext>
            </a:extLst>
          </p:cNvPr>
          <p:cNvSpPr>
            <a:spLocks noGrp="1"/>
          </p:cNvSpPr>
          <p:nvPr>
            <p:ph type="title"/>
          </p:nvPr>
        </p:nvSpPr>
        <p:spPr/>
        <p:txBody>
          <a:bodyPr/>
          <a:lstStyle/>
          <a:p>
            <a:r>
              <a:rPr lang="en-US" dirty="0"/>
              <a:t>Generated NIEM XML Schema</a:t>
            </a:r>
          </a:p>
        </p:txBody>
      </p:sp>
    </p:spTree>
    <p:extLst>
      <p:ext uri="{BB962C8B-B14F-4D97-AF65-F5344CB8AC3E}">
        <p14:creationId xmlns:p14="http://schemas.microsoft.com/office/powerpoint/2010/main" val="2706032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2821" y="1234865"/>
            <a:ext cx="8229600" cy="4566618"/>
          </a:xfrm>
        </p:spPr>
        <p:txBody>
          <a:bodyPr/>
          <a:lstStyle/>
          <a:p>
            <a:r>
              <a:rPr lang="en-US" sz="2600" dirty="0">
                <a:latin typeface="Calibri" panose="020F0502020204030204" pitchFamily="34" charset="0"/>
                <a:cs typeface="Calibri" panose="020F0502020204030204" pitchFamily="34" charset="0"/>
              </a:rPr>
              <a:t>Functional interoperability, both within and outside information exchanges, is the key to accurate, useful, and secure information exchange networks.</a:t>
            </a:r>
          </a:p>
          <a:p>
            <a:endParaRPr lang="en-US" sz="1600"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FHIM and NIEM can be leveraged together to increase accuracy and to ease the development of functional interoperability between federal, local, state, and tribal health entities by adopting and integrating the standardized use and exchange of health data amongst various public health entities.</a:t>
            </a:r>
          </a:p>
        </p:txBody>
      </p:sp>
      <p:sp>
        <p:nvSpPr>
          <p:cNvPr id="3" name="Title 2"/>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248153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91275"/>
            <a:ext cx="8229600" cy="4566618"/>
          </a:xfrm>
          <a:noFill/>
        </p:spPr>
        <p:txBody>
          <a:bodyPr/>
          <a:lstStyle/>
          <a:p>
            <a:pPr>
              <a:spcAft>
                <a:spcPts val="600"/>
              </a:spcAft>
            </a:pPr>
            <a:r>
              <a:rPr lang="en-US" sz="2600" dirty="0">
                <a:latin typeface="Calibri" panose="020F0502020204030204" pitchFamily="34" charset="0"/>
                <a:cs typeface="Calibri" panose="020F0502020204030204" pitchFamily="34" charset="0"/>
              </a:rPr>
              <a:t>This presentation will outline:</a:t>
            </a:r>
          </a:p>
          <a:p>
            <a:pPr marL="800100" lvl="1" indent="-342900">
              <a:spcAft>
                <a:spcPts val="600"/>
              </a:spcAft>
              <a:buFont typeface="Arial" panose="020B0604020202020204" pitchFamily="34" charset="0"/>
              <a:buChar char="•"/>
            </a:pPr>
            <a:r>
              <a:rPr lang="en-US" sz="2600" dirty="0">
                <a:latin typeface="Calibri" panose="020F0502020204030204" pitchFamily="34" charset="0"/>
                <a:cs typeface="Calibri" panose="020F0502020204030204" pitchFamily="34" charset="0"/>
              </a:rPr>
              <a:t>The NIEM Health Challenge</a:t>
            </a:r>
          </a:p>
          <a:p>
            <a:pPr marL="800100" lvl="1" indent="-342900">
              <a:spcAft>
                <a:spcPts val="600"/>
              </a:spcAft>
              <a:buFont typeface="Arial" panose="020B0604020202020204" pitchFamily="34" charset="0"/>
              <a:buChar char="•"/>
            </a:pPr>
            <a:r>
              <a:rPr lang="en-US" sz="2600" dirty="0">
                <a:latin typeface="Calibri" panose="020F0502020204030204" pitchFamily="34" charset="0"/>
                <a:cs typeface="Calibri" panose="020F0502020204030204" pitchFamily="34" charset="0"/>
              </a:rPr>
              <a:t>Existing NIEM Healthcare Elements Inventory and USCDI 2018 Model Mapping</a:t>
            </a:r>
          </a:p>
          <a:p>
            <a:pPr marL="800100" lvl="1" indent="-342900">
              <a:spcAft>
                <a:spcPts val="600"/>
              </a:spcAft>
              <a:buFont typeface="Arial" panose="020B0604020202020204" pitchFamily="34" charset="0"/>
              <a:buChar char="•"/>
            </a:pPr>
            <a:r>
              <a:rPr lang="en-US" sz="2600" dirty="0">
                <a:latin typeface="Calibri" panose="020F0502020204030204" pitchFamily="34" charset="0"/>
                <a:cs typeface="Calibri" panose="020F0502020204030204" pitchFamily="34" charset="0"/>
              </a:rPr>
              <a:t>How to traverse from health IT standard information models to NIEM elements</a:t>
            </a:r>
          </a:p>
          <a:p>
            <a:pPr marL="800100" lvl="1" indent="-342900">
              <a:spcAft>
                <a:spcPts val="600"/>
              </a:spcAft>
              <a:buFont typeface="Arial" panose="020B0604020202020204" pitchFamily="34" charset="0"/>
              <a:buChar char="•"/>
            </a:pPr>
            <a:r>
              <a:rPr lang="en-US" sz="2600" dirty="0">
                <a:latin typeface="Calibri" panose="020F0502020204030204" pitchFamily="34" charset="0"/>
                <a:cs typeface="Calibri" panose="020F0502020204030204" pitchFamily="34" charset="0"/>
              </a:rPr>
              <a:t>Step-by-step example of creating a NIEM Health IEPD</a:t>
            </a:r>
          </a:p>
        </p:txBody>
      </p:sp>
      <p:sp>
        <p:nvSpPr>
          <p:cNvPr id="3" name="Title 2"/>
          <p:cNvSpPr>
            <a:spLocks noGrp="1"/>
          </p:cNvSpPr>
          <p:nvPr>
            <p:ph type="title"/>
          </p:nvPr>
        </p:nvSpPr>
        <p:spPr/>
        <p:txBody>
          <a:bodyPr/>
          <a:lstStyle/>
          <a:p>
            <a:r>
              <a:rPr lang="en-US" dirty="0"/>
              <a:t>NIEM Health 201</a:t>
            </a:r>
          </a:p>
        </p:txBody>
      </p:sp>
    </p:spTree>
    <p:extLst>
      <p:ext uri="{BB962C8B-B14F-4D97-AF65-F5344CB8AC3E}">
        <p14:creationId xmlns:p14="http://schemas.microsoft.com/office/powerpoint/2010/main" val="225066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6647" y="1450175"/>
            <a:ext cx="8650705" cy="3957650"/>
          </a:xfrm>
        </p:spPr>
        <p:txBody>
          <a:bodyPr/>
          <a:lstStyle/>
          <a:p>
            <a:pPr>
              <a:spcAft>
                <a:spcPts val="600"/>
              </a:spcAft>
            </a:pPr>
            <a:r>
              <a:rPr lang="en-US" sz="2600" dirty="0">
                <a:latin typeface="Calibri" panose="020F0502020204030204" pitchFamily="34" charset="0"/>
                <a:cs typeface="Calibri" panose="020F0502020204030204" pitchFamily="34" charset="0"/>
              </a:rPr>
              <a:t>The National Information Exchange Model is a common vocabulary that enables efficient information exchange across diverse public and private organizations:</a:t>
            </a:r>
          </a:p>
          <a:p>
            <a:pPr marL="342900" indent="-342900">
              <a:spcAft>
                <a:spcPts val="600"/>
              </a:spcAft>
              <a:buFont typeface="Arial" panose="020B0604020202020204" pitchFamily="34" charset="0"/>
              <a:buChar char="•"/>
            </a:pPr>
            <a:r>
              <a:rPr lang="en-US" sz="2600" dirty="0">
                <a:latin typeface="Calibri" panose="020F0502020204030204" pitchFamily="34" charset="0"/>
                <a:cs typeface="Calibri" panose="020F0502020204030204" pitchFamily="34" charset="0"/>
              </a:rPr>
              <a:t>NIEM breaks down interagency stovepipes</a:t>
            </a:r>
          </a:p>
          <a:p>
            <a:pPr marL="342900" indent="-342900">
              <a:spcAft>
                <a:spcPts val="600"/>
              </a:spcAft>
              <a:buFont typeface="Arial" panose="020B0604020202020204" pitchFamily="34" charset="0"/>
              <a:buChar char="•"/>
            </a:pPr>
            <a:r>
              <a:rPr lang="en-US" sz="2600" dirty="0">
                <a:latin typeface="Calibri" panose="020F0502020204030204" pitchFamily="34" charset="0"/>
                <a:cs typeface="Calibri" panose="020F0502020204030204" pitchFamily="34" charset="0"/>
              </a:rPr>
              <a:t>NIEM enables agencies to share information that crosses system, agency, and jurisdictional borders</a:t>
            </a:r>
          </a:p>
          <a:p>
            <a:pPr marL="342900" indent="-342900">
              <a:spcAft>
                <a:spcPts val="600"/>
              </a:spcAft>
              <a:buFont typeface="Arial" panose="020B0604020202020204" pitchFamily="34" charset="0"/>
              <a:buChar char="•"/>
            </a:pPr>
            <a:r>
              <a:rPr lang="en-US" sz="2600" dirty="0">
                <a:latin typeface="Calibri" panose="020F0502020204030204" pitchFamily="34" charset="0"/>
                <a:cs typeface="Calibri" panose="020F0502020204030204" pitchFamily="34" charset="0"/>
              </a:rPr>
              <a:t>NIEM improves decision-making, agility, and efficiency in satisfying business needs</a:t>
            </a:r>
          </a:p>
          <a:p>
            <a:pPr marL="342900" indent="-342900">
              <a:spcAft>
                <a:spcPts val="600"/>
              </a:spcAft>
              <a:buFont typeface="Arial" panose="020B0604020202020204" pitchFamily="34" charset="0"/>
              <a:buChar char="•"/>
            </a:pPr>
            <a:r>
              <a:rPr lang="en-US" sz="2600" dirty="0">
                <a:latin typeface="Calibri" panose="020F0502020204030204" pitchFamily="34" charset="0"/>
                <a:cs typeface="Calibri" panose="020F0502020204030204" pitchFamily="34" charset="0"/>
              </a:rPr>
              <a:t>NIEM supports interoperability and reuse, reducing costs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a:t>What is NIEM?</a:t>
            </a:r>
          </a:p>
        </p:txBody>
      </p:sp>
    </p:spTree>
    <p:extLst>
      <p:ext uri="{BB962C8B-B14F-4D97-AF65-F5344CB8AC3E}">
        <p14:creationId xmlns:p14="http://schemas.microsoft.com/office/powerpoint/2010/main" val="1686910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9775" y="1298308"/>
            <a:ext cx="6189654" cy="4566618"/>
          </a:xfrm>
        </p:spPr>
        <p:txBody>
          <a:bodyPr vert="horz" lIns="91440" tIns="45720" rIns="91440" bIns="45720" rtlCol="0" anchor="t">
            <a:noAutofit/>
          </a:bodyPr>
          <a:lstStyle/>
          <a:p>
            <a:pPr marL="457200" indent="-457200" fontAlgn="t">
              <a:spcAft>
                <a:spcPts val="600"/>
              </a:spcAft>
              <a:buFont typeface="+mj-lt"/>
              <a:buAutoNum type="arabicPeriod"/>
            </a:pPr>
            <a:r>
              <a:rPr lang="en-US" sz="2600" dirty="0">
                <a:latin typeface="Calibri" panose="020F0502020204030204" pitchFamily="34" charset="0"/>
                <a:cs typeface="Calibri" panose="020F0502020204030204" pitchFamily="34" charset="0"/>
              </a:rPr>
              <a:t>NIEM adoption is increasing at all levels of government</a:t>
            </a:r>
          </a:p>
          <a:p>
            <a:pPr marL="457200" indent="-457200" fontAlgn="t">
              <a:spcAft>
                <a:spcPts val="600"/>
              </a:spcAft>
              <a:buFont typeface="+mj-lt"/>
              <a:buAutoNum type="arabicPeriod"/>
            </a:pPr>
            <a:r>
              <a:rPr lang="en-US" sz="2600" dirty="0">
                <a:latin typeface="Calibri" panose="020F0502020204030204" pitchFamily="34" charset="0"/>
                <a:cs typeface="Calibri" panose="020F0502020204030204" pitchFamily="34" charset="0"/>
              </a:rPr>
              <a:t>Growing demand for clinical health elements within NIEM exchanges outside HIT/HIE systems - Prisons, Courts, Emergency, etc.</a:t>
            </a:r>
          </a:p>
          <a:p>
            <a:pPr marL="457200" indent="-457200" fontAlgn="t">
              <a:spcAft>
                <a:spcPts val="600"/>
              </a:spcAft>
              <a:buFont typeface="+mj-lt"/>
              <a:buAutoNum type="arabicPeriod"/>
            </a:pPr>
            <a:r>
              <a:rPr lang="en-US" sz="2600" dirty="0">
                <a:latin typeface="Calibri" panose="020F0502020204030204" pitchFamily="34" charset="0"/>
                <a:cs typeface="Calibri" panose="020F0502020204030204" pitchFamily="34" charset="0"/>
              </a:rPr>
              <a:t>Challenge: Harmonize NIEM with clinical health standards</a:t>
            </a:r>
          </a:p>
          <a:p>
            <a:pPr marL="457200" indent="-457200" fontAlgn="t">
              <a:spcAft>
                <a:spcPts val="600"/>
              </a:spcAft>
              <a:buFont typeface="+mj-lt"/>
              <a:buAutoNum type="arabicPeriod"/>
            </a:pPr>
            <a:r>
              <a:rPr lang="en-US" sz="2600" dirty="0">
                <a:latin typeface="Calibri" panose="020F0502020204030204" pitchFamily="34" charset="0"/>
                <a:cs typeface="Calibri" panose="020F0502020204030204" pitchFamily="34" charset="0"/>
              </a:rPr>
              <a:t>Opportunity: Formalize the relationship between NIEM and Health Communities</a:t>
            </a:r>
          </a:p>
          <a:p>
            <a:pPr fontAlgn="t">
              <a:spcAft>
                <a:spcPts val="600"/>
              </a:spcAft>
            </a:pPr>
            <a:endParaRPr lang="en-US" sz="2800" dirty="0">
              <a:latin typeface="Calibri" panose="020F0502020204030204" pitchFamily="34" charset="0"/>
              <a:cs typeface="Calibri" panose="020F0502020204030204" pitchFamily="34" charset="0"/>
            </a:endParaRPr>
          </a:p>
          <a:p>
            <a:pPr marL="342900" indent="-342900" fontAlgn="t">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8059506-D6B1-B842-AAB5-13291BE98BD7}" type="slidenum">
              <a:rPr kumimoji="0" lang="en-US"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itle 4"/>
          <p:cNvSpPr>
            <a:spLocks noGrp="1"/>
          </p:cNvSpPr>
          <p:nvPr>
            <p:ph type="title"/>
          </p:nvPr>
        </p:nvSpPr>
        <p:spPr/>
        <p:txBody>
          <a:bodyPr/>
          <a:lstStyle/>
          <a:p>
            <a:r>
              <a:rPr lang="en-US" dirty="0"/>
              <a:t>NIEM Health Challenge</a:t>
            </a:r>
          </a:p>
        </p:txBody>
      </p:sp>
      <p:graphicFrame>
        <p:nvGraphicFramePr>
          <p:cNvPr id="7" name="Diagram 6">
            <a:extLst>
              <a:ext uri="{FF2B5EF4-FFF2-40B4-BE49-F238E27FC236}">
                <a16:creationId xmlns:a16="http://schemas.microsoft.com/office/drawing/2014/main" id="{35E87791-7920-44BC-9DBA-21DD058B0D12}"/>
              </a:ext>
            </a:extLst>
          </p:cNvPr>
          <p:cNvGraphicFramePr/>
          <p:nvPr>
            <p:extLst>
              <p:ext uri="{D42A27DB-BD31-4B8C-83A1-F6EECF244321}">
                <p14:modId xmlns:p14="http://schemas.microsoft.com/office/powerpoint/2010/main" val="1792743304"/>
              </p:ext>
            </p:extLst>
          </p:nvPr>
        </p:nvGraphicFramePr>
        <p:xfrm>
          <a:off x="5787025" y="2045630"/>
          <a:ext cx="3197200" cy="2902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813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BBC52-C166-4177-834D-307E2B183064}"/>
              </a:ext>
            </a:extLst>
          </p:cNvPr>
          <p:cNvSpPr>
            <a:spLocks noGrp="1"/>
          </p:cNvSpPr>
          <p:nvPr>
            <p:ph type="body" idx="1"/>
          </p:nvPr>
        </p:nvSpPr>
        <p:spPr>
          <a:xfrm>
            <a:off x="356991" y="1350236"/>
            <a:ext cx="8398702" cy="4566618"/>
          </a:xfrm>
        </p:spPr>
        <p:txBody>
          <a:bodyPr>
            <a:noAutofit/>
          </a:bodyPr>
          <a:lstStyle/>
          <a:p>
            <a:pPr marL="457200" indent="-457200">
              <a:buFont typeface="Arial" panose="020B0604020202020204" pitchFamily="34" charset="0"/>
              <a:buChar char="•"/>
            </a:pPr>
            <a:r>
              <a:rPr lang="en-US" sz="2600" dirty="0">
                <a:latin typeface="Calibri" panose="020F0502020204030204" pitchFamily="34" charset="0"/>
                <a:cs typeface="Calibri" panose="020F0502020204030204" pitchFamily="34" charset="0"/>
              </a:rPr>
              <a:t>~327 existing NIEM Health Elements defined across:</a:t>
            </a:r>
          </a:p>
          <a:p>
            <a:pPr marL="1028700" lvl="1" indent="-571500">
              <a:buFont typeface="Arial" panose="020B0604020202020204" pitchFamily="34" charset="0"/>
              <a:buChar char="•"/>
            </a:pPr>
            <a:r>
              <a:rPr lang="en-US" sz="2200" dirty="0">
                <a:latin typeface="Calibri" panose="020F0502020204030204" pitchFamily="34" charset="0"/>
                <a:cs typeface="Calibri" panose="020F0502020204030204" pitchFamily="34" charset="0"/>
              </a:rPr>
              <a:t>NIEM Core (~62),</a:t>
            </a:r>
          </a:p>
          <a:p>
            <a:pPr marL="1028700" lvl="1" indent="-571500">
              <a:buFont typeface="Arial" panose="020B0604020202020204" pitchFamily="34" charset="0"/>
              <a:buChar char="•"/>
            </a:pPr>
            <a:r>
              <a:rPr lang="en-US" sz="2200" dirty="0">
                <a:latin typeface="Calibri" panose="020F0502020204030204" pitchFamily="34" charset="0"/>
                <a:cs typeface="Calibri" panose="020F0502020204030204" pitchFamily="34" charset="0"/>
              </a:rPr>
              <a:t>Biometrics (2),</a:t>
            </a:r>
          </a:p>
          <a:p>
            <a:pPr marL="1028700" lvl="1" indent="-571500">
              <a:buFont typeface="Arial" panose="020B0604020202020204" pitchFamily="34" charset="0"/>
              <a:buChar char="•"/>
            </a:pPr>
            <a:r>
              <a:rPr lang="en-US" sz="2200" dirty="0">
                <a:latin typeface="Calibri" panose="020F0502020204030204" pitchFamily="34" charset="0"/>
                <a:cs typeface="Calibri" panose="020F0502020204030204" pitchFamily="34" charset="0"/>
              </a:rPr>
              <a:t>Emergency Management (10),</a:t>
            </a:r>
          </a:p>
          <a:p>
            <a:pPr marL="1028700" lvl="1" indent="-571500">
              <a:buFont typeface="Arial" panose="020B0604020202020204" pitchFamily="34" charset="0"/>
              <a:buChar char="•"/>
            </a:pPr>
            <a:r>
              <a:rPr lang="en-US" sz="2200" dirty="0">
                <a:latin typeface="Calibri" panose="020F0502020204030204" pitchFamily="34" charset="0"/>
                <a:cs typeface="Calibri" panose="020F0502020204030204" pitchFamily="34" charset="0"/>
              </a:rPr>
              <a:t>Human Services (~90), </a:t>
            </a:r>
          </a:p>
          <a:p>
            <a:pPr marL="1028700" lvl="1" indent="-571500">
              <a:buFont typeface="Arial" panose="020B0604020202020204" pitchFamily="34" charset="0"/>
              <a:buChar char="•"/>
            </a:pPr>
            <a:r>
              <a:rPr lang="en-US" sz="2200" dirty="0">
                <a:latin typeface="Calibri" panose="020F0502020204030204" pitchFamily="34" charset="0"/>
                <a:cs typeface="Calibri" panose="020F0502020204030204" pitchFamily="34" charset="0"/>
              </a:rPr>
              <a:t>Justice (~161), </a:t>
            </a:r>
          </a:p>
          <a:p>
            <a:pPr marL="1028700" lvl="1" indent="-571500">
              <a:buFont typeface="Arial" panose="020B0604020202020204" pitchFamily="34" charset="0"/>
              <a:buChar char="•"/>
            </a:pPr>
            <a:r>
              <a:rPr lang="en-US" sz="2200" dirty="0">
                <a:latin typeface="Calibri" panose="020F0502020204030204" pitchFamily="34" charset="0"/>
                <a:cs typeface="Calibri" panose="020F0502020204030204" pitchFamily="34" charset="0"/>
              </a:rPr>
              <a:t>Screening (2)</a:t>
            </a:r>
          </a:p>
          <a:p>
            <a:pPr marL="571500" indent="-571500">
              <a:buFont typeface="Arial" panose="020B0604020202020204" pitchFamily="34" charset="0"/>
              <a:buChar char="•"/>
            </a:pPr>
            <a:r>
              <a:rPr lang="en-US" sz="2600" dirty="0">
                <a:latin typeface="Calibri" panose="020F0502020204030204" pitchFamily="34" charset="0"/>
                <a:cs typeface="Calibri" panose="020F0502020204030204" pitchFamily="34" charset="0"/>
              </a:rPr>
              <a:t>Few defined based on HL7 Health IT standards</a:t>
            </a:r>
          </a:p>
          <a:p>
            <a:pPr marL="571500" indent="-571500">
              <a:buFont typeface="Arial" panose="020B0604020202020204" pitchFamily="34" charset="0"/>
              <a:buChar char="•"/>
            </a:pPr>
            <a:r>
              <a:rPr lang="en-US" sz="2600" dirty="0">
                <a:latin typeface="Calibri" panose="020F0502020204030204" pitchFamily="34" charset="0"/>
                <a:cs typeface="Calibri" panose="020F0502020204030204" pitchFamily="34" charset="0"/>
              </a:rPr>
              <a:t>Challenging to map cleanly between NIEM IEPDs and HL7 Messages</a:t>
            </a:r>
          </a:p>
        </p:txBody>
      </p:sp>
      <p:sp>
        <p:nvSpPr>
          <p:cNvPr id="2" name="Title 1">
            <a:extLst>
              <a:ext uri="{FF2B5EF4-FFF2-40B4-BE49-F238E27FC236}">
                <a16:creationId xmlns:a16="http://schemas.microsoft.com/office/drawing/2014/main" id="{AB52AC60-5958-4960-A042-CDEEB83F4C4E}"/>
              </a:ext>
            </a:extLst>
          </p:cNvPr>
          <p:cNvSpPr>
            <a:spLocks noGrp="1"/>
          </p:cNvSpPr>
          <p:nvPr>
            <p:ph type="title"/>
          </p:nvPr>
        </p:nvSpPr>
        <p:spPr>
          <a:xfrm>
            <a:off x="127000" y="137992"/>
            <a:ext cx="6726915" cy="677894"/>
          </a:xfrm>
        </p:spPr>
        <p:txBody>
          <a:bodyPr>
            <a:noAutofit/>
          </a:bodyPr>
          <a:lstStyle/>
          <a:p>
            <a:r>
              <a:rPr lang="en-US" dirty="0">
                <a:latin typeface="Times New Roman" panose="02020603050405020304" pitchFamily="18" charset="0"/>
                <a:cs typeface="Times New Roman" panose="02020603050405020304" pitchFamily="18" charset="0"/>
              </a:rPr>
              <a:t>Existing NIEM Health Elements</a:t>
            </a:r>
          </a:p>
        </p:txBody>
      </p:sp>
    </p:spTree>
    <p:extLst>
      <p:ext uri="{BB962C8B-B14F-4D97-AF65-F5344CB8AC3E}">
        <p14:creationId xmlns:p14="http://schemas.microsoft.com/office/powerpoint/2010/main" val="4185592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BD4B00-0D3A-4AC9-813D-AC74E158F1A4}"/>
              </a:ext>
            </a:extLst>
          </p:cNvPr>
          <p:cNvSpPr>
            <a:spLocks noGrp="1"/>
          </p:cNvSpPr>
          <p:nvPr>
            <p:ph type="sldNum" idx="12"/>
          </p:nvPr>
        </p:nvSpPr>
        <p:spPr/>
        <p:txBody>
          <a:bodyPr/>
          <a:lstStyle/>
          <a:p>
            <a:fld id="{F8059506-D6B1-B842-AAB5-13291BE98BD7}" type="slidenum">
              <a:rPr lang="en-US" smtClean="0"/>
              <a:pPr/>
              <a:t>7</a:t>
            </a:fld>
            <a:endParaRPr lang="en-US" dirty="0"/>
          </a:p>
        </p:txBody>
      </p:sp>
      <p:sp>
        <p:nvSpPr>
          <p:cNvPr id="4" name="Title 3">
            <a:extLst>
              <a:ext uri="{FF2B5EF4-FFF2-40B4-BE49-F238E27FC236}">
                <a16:creationId xmlns:a16="http://schemas.microsoft.com/office/drawing/2014/main" id="{1BFF0722-280A-4354-B971-B586E820CCA4}"/>
              </a:ext>
            </a:extLst>
          </p:cNvPr>
          <p:cNvSpPr>
            <a:spLocks noGrp="1"/>
          </p:cNvSpPr>
          <p:nvPr>
            <p:ph type="title"/>
          </p:nvPr>
        </p:nvSpPr>
        <p:spPr>
          <a:xfrm>
            <a:off x="0" y="383803"/>
            <a:ext cx="6959600" cy="677894"/>
          </a:xfrm>
        </p:spPr>
        <p:txBody>
          <a:bodyPr>
            <a:normAutofit/>
          </a:bodyPr>
          <a:lstStyle/>
          <a:p>
            <a:r>
              <a:rPr lang="en-US" sz="2800" dirty="0"/>
              <a:t>NIEM Health Modeling – USCDI &amp; FHIM</a:t>
            </a:r>
            <a:endParaRPr lang="en-US" dirty="0"/>
          </a:p>
        </p:txBody>
      </p:sp>
      <p:graphicFrame>
        <p:nvGraphicFramePr>
          <p:cNvPr id="17" name="Table 16">
            <a:extLst>
              <a:ext uri="{FF2B5EF4-FFF2-40B4-BE49-F238E27FC236}">
                <a16:creationId xmlns:a16="http://schemas.microsoft.com/office/drawing/2014/main" id="{8AFEA99F-4813-4462-94E8-2E3564ECF84C}"/>
              </a:ext>
            </a:extLst>
          </p:cNvPr>
          <p:cNvGraphicFramePr>
            <a:graphicFrameLocks noGrp="1"/>
          </p:cNvGraphicFramePr>
          <p:nvPr>
            <p:extLst/>
          </p:nvPr>
        </p:nvGraphicFramePr>
        <p:xfrm>
          <a:off x="266700" y="1346200"/>
          <a:ext cx="3684378" cy="4435571"/>
        </p:xfrm>
        <a:graphic>
          <a:graphicData uri="http://schemas.openxmlformats.org/drawingml/2006/table">
            <a:tbl>
              <a:tblPr firstRow="1" firstCol="1" bandRow="1">
                <a:effectLst/>
                <a:tableStyleId>{5C22544A-7EE6-4342-B048-85BDC9FD1C3A}</a:tableStyleId>
              </a:tblPr>
              <a:tblGrid>
                <a:gridCol w="1505223">
                  <a:extLst>
                    <a:ext uri="{9D8B030D-6E8A-4147-A177-3AD203B41FA5}">
                      <a16:colId xmlns:a16="http://schemas.microsoft.com/office/drawing/2014/main" val="185124895"/>
                    </a:ext>
                  </a:extLst>
                </a:gridCol>
                <a:gridCol w="189947">
                  <a:extLst>
                    <a:ext uri="{9D8B030D-6E8A-4147-A177-3AD203B41FA5}">
                      <a16:colId xmlns:a16="http://schemas.microsoft.com/office/drawing/2014/main" val="3776884969"/>
                    </a:ext>
                  </a:extLst>
                </a:gridCol>
                <a:gridCol w="308579">
                  <a:extLst>
                    <a:ext uri="{9D8B030D-6E8A-4147-A177-3AD203B41FA5}">
                      <a16:colId xmlns:a16="http://schemas.microsoft.com/office/drawing/2014/main" val="20002"/>
                    </a:ext>
                  </a:extLst>
                </a:gridCol>
                <a:gridCol w="488544">
                  <a:extLst>
                    <a:ext uri="{9D8B030D-6E8A-4147-A177-3AD203B41FA5}">
                      <a16:colId xmlns:a16="http://schemas.microsoft.com/office/drawing/2014/main" val="1029012190"/>
                    </a:ext>
                  </a:extLst>
                </a:gridCol>
                <a:gridCol w="374219">
                  <a:extLst>
                    <a:ext uri="{9D8B030D-6E8A-4147-A177-3AD203B41FA5}">
                      <a16:colId xmlns:a16="http://schemas.microsoft.com/office/drawing/2014/main" val="2992081816"/>
                    </a:ext>
                  </a:extLst>
                </a:gridCol>
                <a:gridCol w="428902">
                  <a:extLst>
                    <a:ext uri="{9D8B030D-6E8A-4147-A177-3AD203B41FA5}">
                      <a16:colId xmlns:a16="http://schemas.microsoft.com/office/drawing/2014/main" val="2105442419"/>
                    </a:ext>
                  </a:extLst>
                </a:gridCol>
                <a:gridCol w="388964">
                  <a:extLst>
                    <a:ext uri="{9D8B030D-6E8A-4147-A177-3AD203B41FA5}">
                      <a16:colId xmlns:a16="http://schemas.microsoft.com/office/drawing/2014/main" val="3728795892"/>
                    </a:ext>
                  </a:extLst>
                </a:gridCol>
              </a:tblGrid>
              <a:tr h="191403">
                <a:tc>
                  <a:txBody>
                    <a:bodyPr/>
                    <a:lstStyle/>
                    <a:p>
                      <a:r>
                        <a:rPr lang="en-US" sz="700" b="1" dirty="0"/>
                        <a:t>USCDI Data Classes</a:t>
                      </a:r>
                    </a:p>
                  </a:txBody>
                  <a:tcPr marL="68580" marR="68580" marT="34290" marB="3429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r>
                        <a:rPr lang="en-US" sz="600" b="0" i="1" dirty="0"/>
                        <a:t>V</a:t>
                      </a:r>
                    </a:p>
                  </a:txBody>
                  <a:tcPr marL="68580" marR="68580" marT="34290" marB="3429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r>
                        <a:rPr lang="en-US" sz="600" b="0" i="1" dirty="0"/>
                        <a:t>#</a:t>
                      </a:r>
                      <a:r>
                        <a:rPr lang="en-US" sz="600" b="0" i="1" baseline="30000" dirty="0"/>
                        <a:t>1</a:t>
                      </a:r>
                    </a:p>
                  </a:txBody>
                  <a:tcPr marL="68580" marR="68580" marT="34290" marB="3429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r>
                        <a:rPr lang="en-US" sz="700" i="0" dirty="0"/>
                        <a:t>FHIM</a:t>
                      </a:r>
                    </a:p>
                  </a:txBody>
                  <a:tcPr marL="68580" marR="68580" marT="34290" marB="3429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r>
                        <a:rPr lang="en-US" sz="700" i="0" dirty="0"/>
                        <a:t>NIEM</a:t>
                      </a:r>
                    </a:p>
                  </a:txBody>
                  <a:tcPr marL="68580" marR="68580" marT="34290" marB="3429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r>
                        <a:rPr lang="en-US" sz="700" i="0" dirty="0"/>
                        <a:t>C-CDA</a:t>
                      </a:r>
                    </a:p>
                  </a:txBody>
                  <a:tcPr marL="68580" marR="68580" marT="34290" marB="3429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r>
                        <a:rPr lang="en-US" sz="700" i="0" dirty="0"/>
                        <a:t>FHIR</a:t>
                      </a:r>
                    </a:p>
                  </a:txBody>
                  <a:tcPr marL="68580" marR="68580" marT="34290" marB="3429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3994228618"/>
                  </a:ext>
                </a:extLst>
              </a:tr>
              <a:tr h="174760">
                <a:tc>
                  <a:txBody>
                    <a:bodyPr/>
                    <a:lstStyle/>
                    <a:p>
                      <a:pPr algn="l" fontAlgn="ctr"/>
                      <a:r>
                        <a:rPr lang="en-US" sz="800" b="0" i="0" u="none" strike="noStrike" dirty="0">
                          <a:solidFill>
                            <a:schemeClr val="tx1">
                              <a:lumMod val="75000"/>
                            </a:schemeClr>
                          </a:solidFill>
                          <a:effectLst/>
                          <a:latin typeface="Calibri" panose="020F0502020204030204" pitchFamily="34" charset="0"/>
                        </a:rPr>
                        <a:t>Patient name</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Included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r>
                        <a:rPr lang="en-US" sz="600" dirty="0">
                          <a:solidFill>
                            <a:schemeClr val="tx1">
                              <a:lumMod val="75000"/>
                            </a:schemeClr>
                          </a:solidFill>
                        </a:rPr>
                        <a:t>Yes</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0048617"/>
                  </a:ext>
                </a:extLst>
              </a:tr>
              <a:tr h="174760">
                <a:tc>
                  <a:txBody>
                    <a:bodyPr/>
                    <a:lstStyle/>
                    <a:p>
                      <a:pPr algn="l" fontAlgn="ctr"/>
                      <a:r>
                        <a:rPr lang="en-US" sz="800" b="0" i="0" u="none" strike="noStrike" dirty="0">
                          <a:solidFill>
                            <a:schemeClr val="tx1">
                              <a:lumMod val="75000"/>
                            </a:schemeClr>
                          </a:solidFill>
                          <a:effectLst/>
                          <a:latin typeface="Calibri" panose="020F0502020204030204" pitchFamily="34" charset="0"/>
                        </a:rPr>
                        <a:t>Sex (birth sex)</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Included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r>
                        <a:rPr lang="en-US" sz="600" dirty="0">
                          <a:solidFill>
                            <a:schemeClr val="tx1">
                              <a:lumMod val="75000"/>
                            </a:schemeClr>
                          </a:solidFill>
                        </a:rPr>
                        <a:t>Yes</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1425788"/>
                  </a:ext>
                </a:extLst>
              </a:tr>
              <a:tr h="174760">
                <a:tc>
                  <a:txBody>
                    <a:bodyPr/>
                    <a:lstStyle/>
                    <a:p>
                      <a:pPr algn="l" fontAlgn="ctr"/>
                      <a:r>
                        <a:rPr lang="en-US" sz="800" b="0" i="0" u="none" strike="noStrike" dirty="0">
                          <a:solidFill>
                            <a:schemeClr val="tx1">
                              <a:lumMod val="75000"/>
                            </a:schemeClr>
                          </a:solidFill>
                          <a:effectLst/>
                          <a:latin typeface="Calibri" panose="020F0502020204030204" pitchFamily="34" charset="0"/>
                        </a:rPr>
                        <a:t>Date of Birth</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Included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r>
                        <a:rPr lang="en-US" sz="600" dirty="0">
                          <a:solidFill>
                            <a:schemeClr val="tx1">
                              <a:lumMod val="75000"/>
                            </a:schemeClr>
                          </a:solidFill>
                        </a:rPr>
                        <a:t>Yes</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1053989"/>
                  </a:ext>
                </a:extLst>
              </a:tr>
              <a:tr h="174760">
                <a:tc>
                  <a:txBody>
                    <a:bodyPr/>
                    <a:lstStyle/>
                    <a:p>
                      <a:pPr algn="l" fontAlgn="ctr"/>
                      <a:r>
                        <a:rPr lang="en-US" sz="800" b="0" i="0" u="none" strike="noStrike" dirty="0">
                          <a:solidFill>
                            <a:schemeClr val="tx1">
                              <a:lumMod val="75000"/>
                            </a:schemeClr>
                          </a:solidFill>
                          <a:effectLst/>
                          <a:latin typeface="Calibri" panose="020F0502020204030204" pitchFamily="34" charset="0"/>
                        </a:rPr>
                        <a:t>Preferred Language</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Included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r>
                        <a:rPr lang="en-US" sz="600" dirty="0">
                          <a:solidFill>
                            <a:schemeClr val="tx1">
                              <a:lumMod val="75000"/>
                            </a:schemeClr>
                          </a:solidFill>
                        </a:rPr>
                        <a:t>Yes</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5027769"/>
                  </a:ext>
                </a:extLst>
              </a:tr>
              <a:tr h="174760">
                <a:tc>
                  <a:txBody>
                    <a:bodyPr/>
                    <a:lstStyle/>
                    <a:p>
                      <a:pPr algn="l" fontAlgn="ctr"/>
                      <a:r>
                        <a:rPr lang="en-US" sz="800" b="0" i="0" u="none" strike="noStrike" dirty="0">
                          <a:solidFill>
                            <a:schemeClr val="tx1">
                              <a:lumMod val="75000"/>
                            </a:schemeClr>
                          </a:solidFill>
                          <a:effectLst/>
                          <a:latin typeface="Calibri" panose="020F0502020204030204" pitchFamily="34" charset="0"/>
                        </a:rPr>
                        <a:t>Race</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Included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r>
                        <a:rPr lang="en-US" sz="600" dirty="0">
                          <a:solidFill>
                            <a:schemeClr val="tx1">
                              <a:lumMod val="75000"/>
                            </a:schemeClr>
                          </a:solidFill>
                        </a:rPr>
                        <a:t>Yes</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716093"/>
                  </a:ext>
                </a:extLst>
              </a:tr>
              <a:tr h="174760">
                <a:tc>
                  <a:txBody>
                    <a:bodyPr/>
                    <a:lstStyle/>
                    <a:p>
                      <a:pPr algn="l" fontAlgn="ctr"/>
                      <a:r>
                        <a:rPr lang="en-US" sz="800" b="0" i="0" u="none" strike="noStrike" dirty="0">
                          <a:solidFill>
                            <a:schemeClr val="tx1">
                              <a:lumMod val="75000"/>
                            </a:schemeClr>
                          </a:solidFill>
                          <a:effectLst/>
                          <a:latin typeface="Calibri" panose="020F0502020204030204" pitchFamily="34" charset="0"/>
                        </a:rPr>
                        <a:t>Ethnicity</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Included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r>
                        <a:rPr lang="en-US" sz="600" dirty="0">
                          <a:solidFill>
                            <a:schemeClr val="tx1">
                              <a:lumMod val="75000"/>
                            </a:schemeClr>
                          </a:solidFill>
                        </a:rPr>
                        <a:t>Yes</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5892022"/>
                  </a:ext>
                </a:extLst>
              </a:tr>
              <a:tr h="174760">
                <a:tc>
                  <a:txBody>
                    <a:bodyPr/>
                    <a:lstStyle/>
                    <a:p>
                      <a:pPr algn="l" fontAlgn="ctr"/>
                      <a:r>
                        <a:rPr lang="en-US" sz="800" b="0" i="0" u="none" strike="noStrike" dirty="0">
                          <a:solidFill>
                            <a:schemeClr val="tx1">
                              <a:lumMod val="75000"/>
                            </a:schemeClr>
                          </a:solidFill>
                          <a:effectLst/>
                          <a:latin typeface="Calibri" panose="020F0502020204030204" pitchFamily="34" charset="0"/>
                        </a:rPr>
                        <a:t>Smoking Status</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Included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r>
                        <a:rPr lang="en-US" sz="600" dirty="0">
                          <a:solidFill>
                            <a:schemeClr val="tx1">
                              <a:lumMod val="75000"/>
                            </a:schemeClr>
                          </a:solidFill>
                        </a:rPr>
                        <a:t>NO</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4385562"/>
                  </a:ext>
                </a:extLst>
              </a:tr>
              <a:tr h="174760">
                <a:tc>
                  <a:txBody>
                    <a:bodyPr/>
                    <a:lstStyle/>
                    <a:p>
                      <a:pPr algn="l" fontAlgn="ctr"/>
                      <a:r>
                        <a:rPr lang="en-US" sz="800" b="0" i="0" u="none" strike="noStrike" dirty="0">
                          <a:solidFill>
                            <a:schemeClr val="tx1">
                              <a:lumMod val="75000"/>
                            </a:schemeClr>
                          </a:solidFill>
                          <a:effectLst/>
                          <a:latin typeface="Calibri" panose="020F0502020204030204" pitchFamily="34" charset="0"/>
                        </a:rPr>
                        <a:t>Laboratory tests</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~80</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Included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r>
                        <a:rPr lang="en-US" sz="600" dirty="0">
                          <a:solidFill>
                            <a:schemeClr val="tx1">
                              <a:lumMod val="75000"/>
                            </a:schemeClr>
                          </a:solidFill>
                        </a:rPr>
                        <a:t>NO</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9251867"/>
                  </a:ext>
                </a:extLst>
              </a:tr>
              <a:tr h="174760">
                <a:tc>
                  <a:txBody>
                    <a:bodyPr/>
                    <a:lstStyle/>
                    <a:p>
                      <a:pPr algn="l" fontAlgn="ctr"/>
                      <a:r>
                        <a:rPr lang="en-US" sz="800" b="0" i="0" u="none" strike="noStrike" dirty="0">
                          <a:solidFill>
                            <a:schemeClr val="tx1">
                              <a:lumMod val="75000"/>
                            </a:schemeClr>
                          </a:solidFill>
                          <a:effectLst/>
                          <a:latin typeface="Calibri" panose="020F0502020204030204" pitchFamily="34" charset="0"/>
                        </a:rPr>
                        <a:t>Laboratory values/results</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~80</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Included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r>
                        <a:rPr lang="en-US" sz="600" dirty="0">
                          <a:solidFill>
                            <a:schemeClr val="tx1">
                              <a:lumMod val="75000"/>
                            </a:schemeClr>
                          </a:solidFill>
                        </a:rPr>
                        <a:t>NO</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84374"/>
                  </a:ext>
                </a:extLst>
              </a:tr>
              <a:tr h="274622">
                <a:tc>
                  <a:txBody>
                    <a:bodyPr/>
                    <a:lstStyle/>
                    <a:p>
                      <a:pPr algn="l" fontAlgn="ctr"/>
                      <a:r>
                        <a:rPr lang="en-US" sz="800" b="0" i="0" u="none" strike="noStrike" dirty="0">
                          <a:solidFill>
                            <a:schemeClr val="tx1">
                              <a:lumMod val="75000"/>
                            </a:schemeClr>
                          </a:solidFill>
                          <a:effectLst/>
                          <a:latin typeface="Calibri" panose="020F0502020204030204" pitchFamily="34" charset="0"/>
                        </a:rPr>
                        <a:t>Vital signs</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~45</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Included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err="1">
                          <a:solidFill>
                            <a:schemeClr val="tx1">
                              <a:lumMod val="75000"/>
                            </a:schemeClr>
                          </a:solidFill>
                        </a:rPr>
                        <a:t>NonStd</a:t>
                      </a:r>
                      <a:endParaRPr lang="en-US" sz="600" dirty="0">
                        <a:solidFill>
                          <a:schemeClr val="tx1">
                            <a:lumMod val="75000"/>
                          </a:schemeClr>
                        </a:solidFill>
                      </a:endParaRP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8204690"/>
                  </a:ext>
                </a:extLst>
              </a:tr>
              <a:tr h="274622">
                <a:tc>
                  <a:txBody>
                    <a:bodyPr/>
                    <a:lstStyle/>
                    <a:p>
                      <a:pPr algn="l" fontAlgn="ctr"/>
                      <a:r>
                        <a:rPr lang="en-US" sz="800" b="0" i="0" u="none" strike="noStrike" dirty="0">
                          <a:solidFill>
                            <a:schemeClr val="tx1">
                              <a:lumMod val="75000"/>
                            </a:schemeClr>
                          </a:solidFill>
                          <a:effectLst/>
                          <a:latin typeface="Calibri" panose="020F0502020204030204" pitchFamily="34" charset="0"/>
                        </a:rPr>
                        <a:t>Problems</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~75</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Included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r>
                        <a:rPr lang="en-US" sz="600" dirty="0" err="1">
                          <a:solidFill>
                            <a:schemeClr val="tx1">
                              <a:lumMod val="75000"/>
                            </a:schemeClr>
                          </a:solidFill>
                        </a:rPr>
                        <a:t>NonStd</a:t>
                      </a:r>
                      <a:endParaRPr lang="en-US" sz="600" dirty="0">
                        <a:solidFill>
                          <a:schemeClr val="tx1">
                            <a:lumMod val="75000"/>
                          </a:schemeClr>
                        </a:solidFill>
                      </a:endParaRP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2254707"/>
                  </a:ext>
                </a:extLst>
              </a:tr>
              <a:tr h="274622">
                <a:tc>
                  <a:txBody>
                    <a:bodyPr/>
                    <a:lstStyle/>
                    <a:p>
                      <a:pPr algn="l" fontAlgn="ctr"/>
                      <a:r>
                        <a:rPr lang="en-US" sz="800" b="0" i="0" u="none" strike="noStrike" dirty="0">
                          <a:solidFill>
                            <a:schemeClr val="tx1">
                              <a:lumMod val="75000"/>
                            </a:schemeClr>
                          </a:solidFill>
                          <a:effectLst/>
                          <a:latin typeface="Calibri" panose="020F0502020204030204" pitchFamily="34" charset="0"/>
                        </a:rPr>
                        <a:t>Medications</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~95</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Included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err="1">
                          <a:solidFill>
                            <a:schemeClr val="tx1">
                              <a:lumMod val="75000"/>
                            </a:schemeClr>
                          </a:solidFill>
                        </a:rPr>
                        <a:t>NonStd</a:t>
                      </a:r>
                      <a:endParaRPr lang="en-US" sz="600" dirty="0">
                        <a:solidFill>
                          <a:schemeClr val="tx1">
                            <a:lumMod val="75000"/>
                          </a:schemeClr>
                        </a:solidFill>
                      </a:endParaRP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9567973"/>
                  </a:ext>
                </a:extLst>
              </a:tr>
              <a:tr h="174760">
                <a:tc>
                  <a:txBody>
                    <a:bodyPr/>
                    <a:lstStyle/>
                    <a:p>
                      <a:pPr algn="l" fontAlgn="ctr"/>
                      <a:r>
                        <a:rPr lang="en-US" sz="800" b="0" i="0" u="none" strike="noStrike">
                          <a:solidFill>
                            <a:schemeClr val="tx1">
                              <a:lumMod val="75000"/>
                            </a:schemeClr>
                          </a:solidFill>
                          <a:effectLst/>
                          <a:latin typeface="Calibri" panose="020F0502020204030204" pitchFamily="34" charset="0"/>
                        </a:rPr>
                        <a:t>Medication Allergies</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~20</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Included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r>
                        <a:rPr lang="en-US" sz="600" dirty="0">
                          <a:solidFill>
                            <a:schemeClr val="tx1">
                              <a:lumMod val="75000"/>
                            </a:schemeClr>
                          </a:solidFill>
                        </a:rPr>
                        <a:t>NO</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5596698"/>
                  </a:ext>
                </a:extLst>
              </a:tr>
              <a:tr h="174760">
                <a:tc>
                  <a:txBody>
                    <a:bodyPr/>
                    <a:lstStyle/>
                    <a:p>
                      <a:pPr algn="l" fontAlgn="ctr"/>
                      <a:r>
                        <a:rPr lang="en-US" sz="800" b="0" i="0" u="none" strike="noStrike">
                          <a:solidFill>
                            <a:schemeClr val="tx1">
                              <a:lumMod val="75000"/>
                            </a:schemeClr>
                          </a:solidFill>
                          <a:effectLst/>
                          <a:latin typeface="Calibri" panose="020F0502020204030204" pitchFamily="34" charset="0"/>
                        </a:rPr>
                        <a:t>Health concerns</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~75</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Included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r>
                        <a:rPr lang="en-US" sz="600" dirty="0">
                          <a:solidFill>
                            <a:schemeClr val="tx1">
                              <a:lumMod val="75000"/>
                            </a:schemeClr>
                          </a:solidFill>
                        </a:rPr>
                        <a:t>NO</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1904934"/>
                  </a:ext>
                </a:extLst>
              </a:tr>
              <a:tr h="274622">
                <a:tc>
                  <a:txBody>
                    <a:bodyPr/>
                    <a:lstStyle/>
                    <a:p>
                      <a:pPr algn="l" fontAlgn="ctr"/>
                      <a:r>
                        <a:rPr lang="en-US" sz="800" b="0" i="0" u="none" strike="noStrike">
                          <a:solidFill>
                            <a:schemeClr val="tx1">
                              <a:lumMod val="75000"/>
                            </a:schemeClr>
                          </a:solidFill>
                          <a:effectLst/>
                          <a:latin typeface="Calibri" panose="020F0502020204030204" pitchFamily="34" charset="0"/>
                        </a:rPr>
                        <a:t>Care Team members</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~40</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Included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err="1">
                          <a:solidFill>
                            <a:schemeClr val="tx1">
                              <a:lumMod val="75000"/>
                            </a:schemeClr>
                          </a:solidFill>
                        </a:rPr>
                        <a:t>NonStd</a:t>
                      </a:r>
                      <a:endParaRPr lang="en-US" sz="600" dirty="0">
                        <a:solidFill>
                          <a:schemeClr val="tx1">
                            <a:lumMod val="75000"/>
                          </a:schemeClr>
                        </a:solidFill>
                      </a:endParaRP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806265"/>
                  </a:ext>
                </a:extLst>
              </a:tr>
              <a:tr h="174760">
                <a:tc>
                  <a:txBody>
                    <a:bodyPr/>
                    <a:lstStyle/>
                    <a:p>
                      <a:pPr algn="l" fontAlgn="ctr"/>
                      <a:r>
                        <a:rPr lang="en-US" sz="800" b="0" i="0" u="none" strike="noStrike" dirty="0">
                          <a:solidFill>
                            <a:schemeClr val="tx1">
                              <a:lumMod val="75000"/>
                            </a:schemeClr>
                          </a:solidFill>
                          <a:effectLst/>
                          <a:latin typeface="Calibri" panose="020F0502020204030204" pitchFamily="34" charset="0"/>
                        </a:rPr>
                        <a:t>Assessment and plan of treatment</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~40</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Planned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600" dirty="0">
                          <a:solidFill>
                            <a:schemeClr val="tx1">
                              <a:lumMod val="75000"/>
                            </a:schemeClr>
                          </a:solidFill>
                        </a:rPr>
                        <a:t>NO</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6107976"/>
                  </a:ext>
                </a:extLst>
              </a:tr>
              <a:tr h="174760">
                <a:tc>
                  <a:txBody>
                    <a:bodyPr/>
                    <a:lstStyle/>
                    <a:p>
                      <a:pPr algn="l" fontAlgn="ctr"/>
                      <a:r>
                        <a:rPr lang="en-US" sz="800" b="0" i="0" u="none" strike="noStrike" dirty="0">
                          <a:solidFill>
                            <a:schemeClr val="tx1">
                              <a:lumMod val="75000"/>
                            </a:schemeClr>
                          </a:solidFill>
                          <a:effectLst/>
                          <a:latin typeface="Calibri" panose="020F0502020204030204" pitchFamily="34" charset="0"/>
                        </a:rPr>
                        <a:t>Immunizations</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~60</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Included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r>
                        <a:rPr lang="en-US" sz="600" dirty="0">
                          <a:solidFill>
                            <a:schemeClr val="tx1">
                              <a:lumMod val="75000"/>
                            </a:schemeClr>
                          </a:solidFill>
                        </a:rPr>
                        <a:t>NO</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025657"/>
                  </a:ext>
                </a:extLst>
              </a:tr>
              <a:tr h="174760">
                <a:tc>
                  <a:txBody>
                    <a:bodyPr/>
                    <a:lstStyle/>
                    <a:p>
                      <a:pPr algn="l" fontAlgn="ctr"/>
                      <a:r>
                        <a:rPr lang="en-US" sz="800" b="0" i="0" u="none" strike="noStrike" dirty="0">
                          <a:solidFill>
                            <a:schemeClr val="tx1">
                              <a:lumMod val="75000"/>
                            </a:schemeClr>
                          </a:solidFill>
                          <a:effectLst/>
                          <a:latin typeface="Calibri" panose="020F0502020204030204" pitchFamily="34" charset="0"/>
                        </a:rPr>
                        <a:t>Procedures</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~30</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Planned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600" dirty="0">
                          <a:solidFill>
                            <a:schemeClr val="tx1">
                              <a:lumMod val="75000"/>
                            </a:schemeClr>
                          </a:solidFill>
                        </a:rPr>
                        <a:t>NO</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6766593"/>
                  </a:ext>
                </a:extLst>
              </a:tr>
              <a:tr h="174760">
                <a:tc>
                  <a:txBody>
                    <a:bodyPr/>
                    <a:lstStyle/>
                    <a:p>
                      <a:pPr algn="l" fontAlgn="ctr"/>
                      <a:r>
                        <a:rPr lang="en-US" sz="800" b="0" i="0" u="none" strike="noStrike" dirty="0">
                          <a:solidFill>
                            <a:schemeClr val="tx1">
                              <a:lumMod val="75000"/>
                            </a:schemeClr>
                          </a:solidFill>
                          <a:effectLst/>
                          <a:latin typeface="Calibri" panose="020F0502020204030204" pitchFamily="34" charset="0"/>
                        </a:rPr>
                        <a:t>UDI</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~40</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Included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r>
                        <a:rPr lang="en-US" sz="600" dirty="0">
                          <a:solidFill>
                            <a:schemeClr val="tx1">
                              <a:lumMod val="75000"/>
                            </a:schemeClr>
                          </a:solidFill>
                        </a:rPr>
                        <a:t>NO</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278210"/>
                  </a:ext>
                </a:extLst>
              </a:tr>
              <a:tr h="174760">
                <a:tc>
                  <a:txBody>
                    <a:bodyPr/>
                    <a:lstStyle/>
                    <a:p>
                      <a:pPr algn="l" fontAlgn="ctr"/>
                      <a:r>
                        <a:rPr lang="en-US" sz="800" b="0" i="0" u="none" strike="noStrike" dirty="0">
                          <a:solidFill>
                            <a:schemeClr val="tx1">
                              <a:lumMod val="75000"/>
                            </a:schemeClr>
                          </a:solidFill>
                          <a:effectLst/>
                          <a:latin typeface="Calibri" panose="020F0502020204030204" pitchFamily="34" charset="0"/>
                        </a:rPr>
                        <a:t>Goals</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~95</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Included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r>
                        <a:rPr lang="en-US" sz="600" dirty="0">
                          <a:solidFill>
                            <a:schemeClr val="tx1">
                              <a:lumMod val="75000"/>
                            </a:schemeClr>
                          </a:solidFill>
                        </a:rPr>
                        <a:t>NO</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5547022"/>
                  </a:ext>
                </a:extLst>
              </a:tr>
              <a:tr h="174760">
                <a:tc>
                  <a:txBody>
                    <a:bodyPr/>
                    <a:lstStyle/>
                    <a:p>
                      <a:pPr algn="l" fontAlgn="ctr"/>
                      <a:r>
                        <a:rPr lang="en-US" sz="800" b="0" i="0" u="none" strike="noStrike" dirty="0">
                          <a:solidFill>
                            <a:schemeClr val="tx1">
                              <a:lumMod val="75000"/>
                            </a:schemeClr>
                          </a:solidFill>
                          <a:effectLst/>
                          <a:latin typeface="Calibri" panose="020F0502020204030204" pitchFamily="34" charset="0"/>
                        </a:rPr>
                        <a:t>Provenance</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~25</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Included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r>
                        <a:rPr lang="en-US" sz="600" dirty="0">
                          <a:solidFill>
                            <a:schemeClr val="tx1">
                              <a:lumMod val="75000"/>
                            </a:schemeClr>
                          </a:solidFill>
                        </a:rPr>
                        <a:t>NO</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519635"/>
                  </a:ext>
                </a:extLst>
              </a:tr>
              <a:tr h="174760">
                <a:tc>
                  <a:txBody>
                    <a:bodyPr/>
                    <a:lstStyle/>
                    <a:p>
                      <a:pPr algn="l" fontAlgn="ctr"/>
                      <a:r>
                        <a:rPr lang="en-US" sz="800" b="0" i="0" u="none" strike="noStrike" dirty="0">
                          <a:solidFill>
                            <a:schemeClr val="tx1">
                              <a:lumMod val="75000"/>
                            </a:schemeClr>
                          </a:solidFill>
                          <a:effectLst/>
                          <a:latin typeface="Calibri" panose="020F0502020204030204" pitchFamily="34" charset="0"/>
                        </a:rPr>
                        <a:t>Clinical Notes</a:t>
                      </a:r>
                    </a:p>
                  </a:txBody>
                  <a:tcPr marL="5715" marR="5715" marT="571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1</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~60</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600" dirty="0">
                          <a:solidFill>
                            <a:schemeClr val="accent5">
                              <a:lumMod val="50000"/>
                            </a:schemeClr>
                          </a:solidFill>
                        </a:rPr>
                        <a:t>Planned</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600" dirty="0">
                          <a:solidFill>
                            <a:schemeClr val="tx1">
                              <a:lumMod val="75000"/>
                            </a:schemeClr>
                          </a:solidFill>
                        </a:rPr>
                        <a:t>NO</a:t>
                      </a:r>
                    </a:p>
                  </a:txBody>
                  <a:tcPr marL="68580" marR="68580" marT="34290" marB="34290">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600" dirty="0">
                          <a:solidFill>
                            <a:schemeClr val="tx1">
                              <a:lumMod val="75000"/>
                            </a:schemeClr>
                          </a:solidFill>
                        </a:rPr>
                        <a:t>Yes</a:t>
                      </a:r>
                    </a:p>
                  </a:txBody>
                  <a:tcPr marL="68580" marR="68580" marT="34290" marB="342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8140206"/>
                  </a:ext>
                </a:extLst>
              </a:tr>
            </a:tbl>
          </a:graphicData>
        </a:graphic>
      </p:graphicFrame>
      <p:sp>
        <p:nvSpPr>
          <p:cNvPr id="6" name="TextBox 5">
            <a:extLst>
              <a:ext uri="{FF2B5EF4-FFF2-40B4-BE49-F238E27FC236}">
                <a16:creationId xmlns:a16="http://schemas.microsoft.com/office/drawing/2014/main" id="{7DE1B19F-19AA-4967-BAC7-5F13D4575BE5}"/>
              </a:ext>
            </a:extLst>
          </p:cNvPr>
          <p:cNvSpPr txBox="1"/>
          <p:nvPr/>
        </p:nvSpPr>
        <p:spPr>
          <a:xfrm>
            <a:off x="5824008" y="5739258"/>
            <a:ext cx="2039111" cy="219291"/>
          </a:xfrm>
          <a:prstGeom prst="rect">
            <a:avLst/>
          </a:prstGeom>
          <a:noFill/>
        </p:spPr>
        <p:txBody>
          <a:bodyPr wrap="square" rtlCol="0">
            <a:spAutoFit/>
          </a:bodyPr>
          <a:lstStyle/>
          <a:p>
            <a:r>
              <a:rPr lang="en-US" sz="825" dirty="0">
                <a:solidFill>
                  <a:schemeClr val="accent1">
                    <a:lumMod val="20000"/>
                    <a:lumOff val="80000"/>
                  </a:schemeClr>
                </a:solidFill>
              </a:rPr>
              <a:t>V1-2018 | v2-2019 | v3-2020 | v4-2021</a:t>
            </a:r>
          </a:p>
        </p:txBody>
      </p:sp>
      <p:sp>
        <p:nvSpPr>
          <p:cNvPr id="5" name="TextBox 4">
            <a:extLst>
              <a:ext uri="{FF2B5EF4-FFF2-40B4-BE49-F238E27FC236}">
                <a16:creationId xmlns:a16="http://schemas.microsoft.com/office/drawing/2014/main" id="{CEE88CB1-683A-4A22-B0C8-0D03B1A85208}"/>
              </a:ext>
            </a:extLst>
          </p:cNvPr>
          <p:cNvSpPr txBox="1"/>
          <p:nvPr/>
        </p:nvSpPr>
        <p:spPr>
          <a:xfrm>
            <a:off x="4078078" y="1368826"/>
            <a:ext cx="5065922" cy="4078039"/>
          </a:xfrm>
          <a:prstGeom prst="rect">
            <a:avLst/>
          </a:prstGeom>
          <a:noFill/>
        </p:spPr>
        <p:txBody>
          <a:bodyPr wrap="square" rtlCol="0">
            <a:spAutoFit/>
          </a:bodyPr>
          <a:lstStyle/>
          <a:p>
            <a:pPr algn="ctr">
              <a:spcAft>
                <a:spcPts val="600"/>
              </a:spcAft>
            </a:pPr>
            <a:r>
              <a:rPr lang="en-US" b="1" dirty="0">
                <a:solidFill>
                  <a:srgbClr val="000000"/>
                </a:solidFill>
                <a:latin typeface="Calibri" panose="020F0502020204030204" pitchFamily="34" charset="0"/>
                <a:cs typeface="Calibri" panose="020F0502020204030204" pitchFamily="34" charset="0"/>
              </a:rPr>
              <a:t>US Core Data Interoperability (USCDI) Requirements</a:t>
            </a:r>
          </a:p>
          <a:p>
            <a:pPr marL="285750" indent="-285750">
              <a:spcAft>
                <a:spcPts val="600"/>
              </a:spcAft>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USCDI structured into annual incremental requirements - 2018, 2019, 2020, 2021</a:t>
            </a:r>
          </a:p>
          <a:p>
            <a:pPr marL="285750" indent="-285750">
              <a:spcAft>
                <a:spcPts val="600"/>
              </a:spcAft>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~600 health requirements in USCDI ’18</a:t>
            </a:r>
          </a:p>
          <a:p>
            <a:pPr marL="285750" indent="-285750">
              <a:spcAft>
                <a:spcPts val="600"/>
              </a:spcAft>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USCDI ‘18 aligns with Meaningful Use Common requirements (MU Common) and Continuity of Care docs supported by C-CDA and FHIR</a:t>
            </a:r>
          </a:p>
          <a:p>
            <a:pPr marL="285750" indent="-285750">
              <a:spcAft>
                <a:spcPts val="600"/>
              </a:spcAft>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Using USCDI to guide modeling NIEM healthcare elements conformant with health IT standards</a:t>
            </a:r>
          </a:p>
          <a:p>
            <a:pPr marL="285750" indent="-285750">
              <a:spcAft>
                <a:spcPts val="600"/>
              </a:spcAft>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Using FHIM as a common authoritative source of health standards information modeling – a healthcare information “Rosetta Stone”</a:t>
            </a:r>
          </a:p>
        </p:txBody>
      </p:sp>
    </p:spTree>
    <p:extLst>
      <p:ext uri="{BB962C8B-B14F-4D97-AF65-F5344CB8AC3E}">
        <p14:creationId xmlns:p14="http://schemas.microsoft.com/office/powerpoint/2010/main" val="2368049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3860" y="1280362"/>
            <a:ext cx="8652354" cy="3955859"/>
          </a:xfrm>
        </p:spPr>
        <p:txBody>
          <a:bodyPr/>
          <a:lstStyle/>
          <a:p>
            <a:pPr>
              <a:spcAft>
                <a:spcPts val="600"/>
              </a:spcAft>
            </a:pPr>
            <a:r>
              <a:rPr lang="en-US" sz="2600" dirty="0">
                <a:latin typeface="Calibri" panose="020F0502020204030204" pitchFamily="34" charset="0"/>
                <a:cs typeface="Calibri" panose="020F0502020204030204" pitchFamily="34" charset="0"/>
              </a:rPr>
              <a:t>Federal Health Information Model (FHIM):</a:t>
            </a:r>
          </a:p>
          <a:p>
            <a:pPr marL="800100" lvl="1"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a logical health information model</a:t>
            </a:r>
          </a:p>
          <a:p>
            <a:pPr marL="800100" lvl="1"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that supports semantic interoperability between standards,</a:t>
            </a:r>
          </a:p>
          <a:p>
            <a:pPr marL="800100" lvl="1"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by harmonizing information and terminology content across federal partners and SDOs,</a:t>
            </a:r>
          </a:p>
          <a:p>
            <a:pPr marL="800100" lvl="1"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so that it standardizes data concepts and serves as a repository of such concepts.</a:t>
            </a:r>
          </a:p>
          <a:p>
            <a:endParaRPr lang="en-US" sz="1800"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FHIM is an implementation-neutral reference tool that can be used to generate standards-based interoperability.</a:t>
            </a:r>
          </a:p>
          <a:p>
            <a:endParaRPr lang="en-US" dirty="0"/>
          </a:p>
        </p:txBody>
      </p:sp>
      <p:sp>
        <p:nvSpPr>
          <p:cNvPr id="3" name="Title 2"/>
          <p:cNvSpPr>
            <a:spLocks noGrp="1"/>
          </p:cNvSpPr>
          <p:nvPr>
            <p:ph type="title"/>
          </p:nvPr>
        </p:nvSpPr>
        <p:spPr>
          <a:xfrm>
            <a:off x="111212" y="274638"/>
            <a:ext cx="6742704" cy="677894"/>
          </a:xfrm>
        </p:spPr>
        <p:txBody>
          <a:bodyPr>
            <a:normAutofit fontScale="90000"/>
          </a:bodyPr>
          <a:lstStyle/>
          <a:p>
            <a:r>
              <a:rPr lang="en-US" dirty="0"/>
              <a:t>Health Information Standards &amp; FHIM</a:t>
            </a:r>
          </a:p>
        </p:txBody>
      </p:sp>
    </p:spTree>
    <p:extLst>
      <p:ext uri="{BB962C8B-B14F-4D97-AF65-F5344CB8AC3E}">
        <p14:creationId xmlns:p14="http://schemas.microsoft.com/office/powerpoint/2010/main" val="2323792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B0A13E-92C1-4983-B8D7-258B63B9E594}"/>
              </a:ext>
            </a:extLst>
          </p:cNvPr>
          <p:cNvSpPr>
            <a:spLocks noGrp="1"/>
          </p:cNvSpPr>
          <p:nvPr>
            <p:ph type="title"/>
          </p:nvPr>
        </p:nvSpPr>
        <p:spPr/>
        <p:txBody>
          <a:bodyPr/>
          <a:lstStyle/>
          <a:p>
            <a:r>
              <a:rPr lang="en-US" dirty="0"/>
              <a:t>The IEPD Lifecycle</a:t>
            </a:r>
          </a:p>
        </p:txBody>
      </p:sp>
      <p:pic>
        <p:nvPicPr>
          <p:cNvPr id="4" name="Picture 3">
            <a:extLst>
              <a:ext uri="{FF2B5EF4-FFF2-40B4-BE49-F238E27FC236}">
                <a16:creationId xmlns:a16="http://schemas.microsoft.com/office/drawing/2014/main" id="{D29F0D45-4A4C-43DD-AF52-18F165F1C9E9}"/>
              </a:ext>
            </a:extLst>
          </p:cNvPr>
          <p:cNvPicPr/>
          <p:nvPr/>
        </p:nvPicPr>
        <p:blipFill rotWithShape="1">
          <a:blip r:embed="rId3"/>
          <a:srcRect t="12033" b="7880"/>
          <a:stretch/>
        </p:blipFill>
        <p:spPr bwMode="auto">
          <a:xfrm>
            <a:off x="457202" y="1302027"/>
            <a:ext cx="8348868" cy="4711148"/>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F1689EB4-8A0B-498F-919F-3BEB60FF22BB}"/>
              </a:ext>
            </a:extLst>
          </p:cNvPr>
          <p:cNvSpPr/>
          <p:nvPr/>
        </p:nvSpPr>
        <p:spPr>
          <a:xfrm>
            <a:off x="2633870" y="2223506"/>
            <a:ext cx="6172200" cy="1444034"/>
          </a:xfrm>
          <a:prstGeom prst="rect">
            <a:avLst/>
          </a:prstGeom>
          <a:solidFill>
            <a:schemeClr val="accent4">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43B1B6F9-2C1D-450E-AF0B-5022F8359592}"/>
              </a:ext>
            </a:extLst>
          </p:cNvPr>
          <p:cNvSpPr>
            <a:spLocks noGrp="1"/>
          </p:cNvSpPr>
          <p:nvPr>
            <p:ph type="sldNum" sz="quarter" idx="12"/>
          </p:nvPr>
        </p:nvSpPr>
        <p:spPr/>
        <p:txBody>
          <a:bodyPr/>
          <a:lstStyle/>
          <a:p>
            <a:fld id="{B9769521-F155-E740-ACC8-E1566717943B}" type="slidenum">
              <a:rPr lang="en-US" smtClean="0"/>
              <a:t>9</a:t>
            </a:fld>
            <a:endParaRPr lang="en-US"/>
          </a:p>
        </p:txBody>
      </p:sp>
    </p:spTree>
    <p:extLst>
      <p:ext uri="{BB962C8B-B14F-4D97-AF65-F5344CB8AC3E}">
        <p14:creationId xmlns:p14="http://schemas.microsoft.com/office/powerpoint/2010/main" val="4062778406"/>
      </p:ext>
    </p:extLst>
  </p:cSld>
  <p:clrMapOvr>
    <a:masterClrMapping/>
  </p:clrMapOvr>
</p:sld>
</file>

<file path=ppt/theme/theme1.xml><?xml version="1.0" encoding="utf-8"?>
<a:theme xmlns:a="http://schemas.openxmlformats.org/drawingml/2006/main" name="FHA2016_PPTtheme_4.3-BLUEwoONC">
  <a:themeElements>
    <a:clrScheme name="FHA Blue">
      <a:dk1>
        <a:srgbClr val="1D427C"/>
      </a:dk1>
      <a:lt1>
        <a:sysClr val="window" lastClr="FFFFFF"/>
      </a:lt1>
      <a:dk2>
        <a:srgbClr val="B8B6B8"/>
      </a:dk2>
      <a:lt2>
        <a:srgbClr val="EEECE1"/>
      </a:lt2>
      <a:accent1>
        <a:srgbClr val="1D427C"/>
      </a:accent1>
      <a:accent2>
        <a:srgbClr val="D21242"/>
      </a:accent2>
      <a:accent3>
        <a:srgbClr val="D2E4F0"/>
      </a:accent3>
      <a:accent4>
        <a:srgbClr val="FFDE17"/>
      </a:accent4>
      <a:accent5>
        <a:srgbClr val="00A14B"/>
      </a:accent5>
      <a:accent6>
        <a:srgbClr val="FF8000"/>
      </a:accent6>
      <a:hlink>
        <a:srgbClr val="D21242"/>
      </a:hlink>
      <a:folHlink>
        <a:srgbClr val="A70000"/>
      </a:folHlink>
    </a:clrScheme>
    <a:fontScheme name="FHA">
      <a:majorFont>
        <a:latin typeface="Times New Roman"/>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FHA2016_PPTtheme_4.3-BLUEwoONC</Template>
  <TotalTime>15280</TotalTime>
  <Words>3606</Words>
  <Application>Microsoft Office PowerPoint</Application>
  <PresentationFormat>On-screen Show (4:3)</PresentationFormat>
  <Paragraphs>457</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FHA2016_PPTtheme_4.3-BLUEwoONC</vt:lpstr>
      <vt:lpstr>NIEM Health 201: Architecting NIEM Health IEPDs using Health Information Models</vt:lpstr>
      <vt:lpstr>NIEM Health Guidance Documents</vt:lpstr>
      <vt:lpstr>NIEM Health 201</vt:lpstr>
      <vt:lpstr>What is NIEM?</vt:lpstr>
      <vt:lpstr>NIEM Health Challenge</vt:lpstr>
      <vt:lpstr>Existing NIEM Health Elements</vt:lpstr>
      <vt:lpstr>NIEM Health Modeling – USCDI &amp; FHIM</vt:lpstr>
      <vt:lpstr>Health Information Standards &amp; FHIM</vt:lpstr>
      <vt:lpstr>The IEPD Lifecycle</vt:lpstr>
      <vt:lpstr>Analyze Exchange Requirements</vt:lpstr>
      <vt:lpstr>Modeling Patient User Story</vt:lpstr>
      <vt:lpstr>Modeling Patient-related Data</vt:lpstr>
      <vt:lpstr>Create data mapping spreadsheet</vt:lpstr>
      <vt:lpstr>Defining Scenario Requirements</vt:lpstr>
      <vt:lpstr>Mapping Requirements to FHIM</vt:lpstr>
      <vt:lpstr>Mapping Requirements to NIEM</vt:lpstr>
      <vt:lpstr>Mapping Requirements to Value-sets</vt:lpstr>
      <vt:lpstr>Generate NIEM IEPD Subset</vt:lpstr>
      <vt:lpstr>Searching for NIEM Elements &amp; Types</vt:lpstr>
      <vt:lpstr>Selecting NIEM Elements</vt:lpstr>
      <vt:lpstr>Generating NIEM Schema Subset</vt:lpstr>
      <vt:lpstr>Generated NIEM XML Schema</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Handspicker</dc:creator>
  <cp:lastModifiedBy>Brian Handspicker</cp:lastModifiedBy>
  <cp:revision>160</cp:revision>
  <cp:lastPrinted>2018-07-30T18:33:55Z</cp:lastPrinted>
  <dcterms:created xsi:type="dcterms:W3CDTF">2016-06-21T20:14:05Z</dcterms:created>
  <dcterms:modified xsi:type="dcterms:W3CDTF">2019-06-17T23:19:39Z</dcterms:modified>
</cp:coreProperties>
</file>