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356" r:id="rId2"/>
    <p:sldId id="390" r:id="rId3"/>
    <p:sldId id="391" r:id="rId4"/>
    <p:sldId id="389" r:id="rId5"/>
    <p:sldId id="381" r:id="rId6"/>
    <p:sldId id="392" r:id="rId7"/>
    <p:sldId id="382" r:id="rId8"/>
    <p:sldId id="383" r:id="rId9"/>
    <p:sldId id="388" r:id="rId10"/>
    <p:sldId id="276" r:id="rId1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Ryan" initials="CR" lastIdx="7" clrIdx="0">
    <p:extLst>
      <p:ext uri="{19B8F6BF-5375-455C-9EA6-DF929625EA0E}">
        <p15:presenceInfo xmlns:p15="http://schemas.microsoft.com/office/powerpoint/2012/main" userId="a534c4fc473a05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8382" autoAdjust="0"/>
  </p:normalViewPr>
  <p:slideViewPr>
    <p:cSldViewPr snapToGrid="0" snapToObjects="1">
      <p:cViewPr varScale="1">
        <p:scale>
          <a:sx n="59" d="100"/>
          <a:sy n="59" d="100"/>
        </p:scale>
        <p:origin x="761" y="3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EEA680F0-E7DA-4A16-B829-37C251CA85BF}" type="datetimeFigureOut">
              <a:rPr lang="en-US" smtClean="0"/>
              <a:t>6/17/2019</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E4C504B1-8A5D-4F91-93DF-4AEF2202ABAB}" type="slidenum">
              <a:rPr lang="en-US" smtClean="0"/>
              <a:t>‹#›</a:t>
            </a:fld>
            <a:endParaRPr lang="en-US"/>
          </a:p>
        </p:txBody>
      </p:sp>
    </p:spTree>
    <p:extLst>
      <p:ext uri="{BB962C8B-B14F-4D97-AF65-F5344CB8AC3E}">
        <p14:creationId xmlns:p14="http://schemas.microsoft.com/office/powerpoint/2010/main" val="391685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him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it.gov/sites/default/files/nationwide-ps-framework-5.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hhs.gov/hipaa/for-professionals/special-topics/hitech-act-enforcement-interim-final-rule/index.html" TargetMode="External"/><Relationship Id="rId4" Type="http://schemas.openxmlformats.org/officeDocument/2006/relationships/hyperlink" Target="https://www.hhs.gov/hipaa/for-professionals/privacy/laws-regulations/combined-regulation-text/omnibus-hipaa-rulemaking/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Federal Health Architecture (FHA), an Office of Management and Budget (OMB) e-</a:t>
            </a:r>
            <a:r>
              <a:rPr lang="en-US" sz="1200" kern="1200" dirty="0" err="1">
                <a:solidFill>
                  <a:schemeClr val="tx1"/>
                </a:solidFill>
                <a:effectLst/>
                <a:latin typeface="+mn-lt"/>
                <a:ea typeface="+mn-ea"/>
                <a:cs typeface="+mn-cs"/>
              </a:rPr>
              <a:t>Gov</a:t>
            </a:r>
            <a:r>
              <a:rPr lang="en-US" sz="1200" kern="1200" dirty="0">
                <a:solidFill>
                  <a:schemeClr val="tx1"/>
                </a:solidFill>
                <a:effectLst/>
                <a:latin typeface="+mn-lt"/>
                <a:ea typeface="+mn-ea"/>
                <a:cs typeface="+mn-cs"/>
              </a:rPr>
              <a:t> Line of business, has published a series of National Information Exchange Model (NIEM) guidance documents for the NIEM Health Community of Interest (NH-COI) and NIEM stakeholders at large.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is the second in a series - NIEM Health 102: </a:t>
            </a:r>
            <a:r>
              <a:rPr lang="en-US" dirty="0"/>
              <a:t>An Introduction to Security and Privacy of Protected Healthcare Information</a:t>
            </a:r>
            <a:r>
              <a:rPr lang="en-US" sz="1200" kern="1200" dirty="0">
                <a:solidFill>
                  <a:schemeClr val="tx1"/>
                </a:solidFill>
                <a:effectLst/>
                <a:latin typeface="+mn-lt"/>
                <a:ea typeface="+mn-ea"/>
                <a:cs typeface="+mn-cs"/>
              </a:rPr>
              <a:t>. This document should be used in conjunction with the preceding presentation, NIEM Health 101: An Introduction to Health Information Exchange, and the follow-up presentation, NIEM Health 201: Architecting NIEM Health IEPDs using Health Information Models, and </a:t>
            </a:r>
            <a:r>
              <a:rPr lang="en-US" sz="1200" u="sng" kern="1200" dirty="0">
                <a:solidFill>
                  <a:schemeClr val="tx1"/>
                </a:solidFill>
                <a:effectLst/>
                <a:latin typeface="+mn-lt"/>
                <a:ea typeface="+mn-ea"/>
                <a:cs typeface="+mn-cs"/>
                <a:hlinkClick r:id="rId3"/>
              </a:rPr>
              <a:t>www.fhims.org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2</a:t>
            </a:fld>
            <a:endParaRPr lang="en-US"/>
          </a:p>
        </p:txBody>
      </p:sp>
    </p:spTree>
    <p:extLst>
      <p:ext uri="{BB962C8B-B14F-4D97-AF65-F5344CB8AC3E}">
        <p14:creationId xmlns:p14="http://schemas.microsoft.com/office/powerpoint/2010/main" val="290479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NIEM Health102, the second of these NIEM guidance documents, provides a brief overview of the security and privacy of protected healthcare information (PHI). By the end of this guidance document you should better understand:</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Protected healthcare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Privacy requirements of HIPAA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Exceptions to the HIPAA Privacy Rule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Security consequences of the privacy requirements of HIPAA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Trusted healthcare information exchange frameworks</a:t>
            </a:r>
          </a:p>
        </p:txBody>
      </p:sp>
      <p:sp>
        <p:nvSpPr>
          <p:cNvPr id="4" name="Slide Number Placeholder 3"/>
          <p:cNvSpPr>
            <a:spLocks noGrp="1"/>
          </p:cNvSpPr>
          <p:nvPr>
            <p:ph type="sldNum" sz="quarter" idx="10"/>
          </p:nvPr>
        </p:nvSpPr>
        <p:spPr/>
        <p:txBody>
          <a:bodyPr/>
          <a:lstStyle/>
          <a:p>
            <a:fld id="{E4C504B1-8A5D-4F91-93DF-4AEF2202ABAB}" type="slidenum">
              <a:rPr lang="en-US" smtClean="0"/>
              <a:t>3</a:t>
            </a:fld>
            <a:endParaRPr lang="en-US"/>
          </a:p>
        </p:txBody>
      </p:sp>
    </p:spTree>
    <p:extLst>
      <p:ext uri="{BB962C8B-B14F-4D97-AF65-F5344CB8AC3E}">
        <p14:creationId xmlns:p14="http://schemas.microsoft.com/office/powerpoint/2010/main" val="20590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security are both critical aspects of health information technology (IT). In 1996, Congress passed the Health Information Portability and Accountability Act (HIPAA), a federal law that provides data privacy and security provisions for safeguarding medical information. HIPAA resulted in established regulations to protect both the privacy and security of certain health information through two key rules: </a:t>
            </a:r>
          </a:p>
          <a:p>
            <a:r>
              <a:rPr lang="en-US" dirty="0"/>
              <a:t>1.	HIPAA Privacy Rule: national standards for the protection of certain health information </a:t>
            </a:r>
          </a:p>
          <a:p>
            <a:r>
              <a:rPr lang="en-US" dirty="0"/>
              <a:t>2.	HIPAA Security Rule: national set of security standards for protecting certain health information that is either held or transferred in electronic form</a:t>
            </a:r>
          </a:p>
          <a:p>
            <a:endParaRPr lang="en-US" dirty="0"/>
          </a:p>
          <a:p>
            <a:endParaRPr lang="en-US" dirty="0"/>
          </a:p>
        </p:txBody>
      </p:sp>
      <p:sp>
        <p:nvSpPr>
          <p:cNvPr id="4" name="Slide Number Placeholder 3"/>
          <p:cNvSpPr>
            <a:spLocks noGrp="1"/>
          </p:cNvSpPr>
          <p:nvPr>
            <p:ph type="sldNum" sz="quarter" idx="5"/>
          </p:nvPr>
        </p:nvSpPr>
        <p:spPr/>
        <p:txBody>
          <a:bodyPr/>
          <a:lstStyle/>
          <a:p>
            <a:fld id="{E4C504B1-8A5D-4F91-93DF-4AEF2202ABAB}" type="slidenum">
              <a:rPr lang="en-US" smtClean="0"/>
              <a:t>4</a:t>
            </a:fld>
            <a:endParaRPr lang="en-US"/>
          </a:p>
        </p:txBody>
      </p:sp>
    </p:spTree>
    <p:extLst>
      <p:ext uri="{BB962C8B-B14F-4D97-AF65-F5344CB8AC3E}">
        <p14:creationId xmlns:p14="http://schemas.microsoft.com/office/powerpoint/2010/main" val="63270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Privacy Rule calls this protected health information (PHI). PHI includes demographic information, which relates to the individual’s past, present, or future physical or mental health or condition, the provision of health care to the individual, or the past, present, or future payment for the provision of health care to the individual, and that identifies the individual or for which there is a reasonable basis to believe can be used to identify the individual. Protected health information includes many common identifiers (e.g., name, address, birth date, Social Security Number) when they can be associated with the individual’s health information.</a:t>
            </a:r>
          </a:p>
          <a:p>
            <a:endParaRPr lang="en-US" dirty="0"/>
          </a:p>
          <a:p>
            <a:r>
              <a:rPr lang="en-US" dirty="0"/>
              <a:t>The Privacy Rule assigns individuals with specific rights to their PHI. Furthermore, the Privacy Rule requires all healthcare organizations and partners to protect individuals’ health records and other identifiable health information by establishing privacy protection safeguards as well as conditions and limits on the appropriate usage and disclosures of PHI. The Privacy Rule provides HIEs the foundation for balancing the privacy of individuals’ PHI and assuring that their PHI is accessible to healthcare parties for providing care, payment, etc. The Privacy Rule warrants that everyone’s health information is protected, especially during the ongoing flow of health information needed to provide quality health care and to protect public health.</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5</a:t>
            </a:fld>
            <a:endParaRPr lang="en-US"/>
          </a:p>
        </p:txBody>
      </p:sp>
    </p:spTree>
    <p:extLst>
      <p:ext uri="{BB962C8B-B14F-4D97-AF65-F5344CB8AC3E}">
        <p14:creationId xmlns:p14="http://schemas.microsoft.com/office/powerpoint/2010/main" val="218963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Department of Health and Human Services (HHS) Office of Civil Rights (OCR) released clarifying guidance on the exceptions to the HIPAA Privacy Rule that permit disclosure of PHI. This guidance clarifies that physicians may disclose PHI to a patient’s loved ones, regardless of whether they are recognized as relatives under applicable law, and that permissive disclosures are not limited by the sex or gender identity of the person. For example, a patient’s unmarried same-sex partner is recognized as a relative with whom PHI can be shared.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this HIPAA and HITECH legislation permits disclosure of PHI to support public health activities including: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Reporting communicable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Conducting public health monitoring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health investigations and interventions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Food and Drug Administration monitoring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patients exposed to a communicable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medical monitoring of the workplace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the use of certified electronic health record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full list of exceptions to the HIPAA Privacy Rule includes: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45 C.F.R. § 164.502(a)(1)(iii) – Incidental to a permissible use or disclosure;</a:t>
            </a:r>
          </a:p>
          <a:p>
            <a:pPr lvl="0"/>
            <a:r>
              <a:rPr lang="en-US" sz="1200" kern="1200" dirty="0">
                <a:solidFill>
                  <a:schemeClr val="tx1"/>
                </a:solidFill>
                <a:effectLst/>
                <a:latin typeface="+mn-lt"/>
                <a:ea typeface="+mn-ea"/>
                <a:cs typeface="+mn-cs"/>
              </a:rPr>
              <a:t>45 C.F.R. § 164.506(c) – Treatment, payment, and healthcare operations purposes (e.g. quality improvement and credentialing);</a:t>
            </a:r>
          </a:p>
          <a:p>
            <a:pPr lvl="0"/>
            <a:r>
              <a:rPr lang="en-US" sz="1200" kern="1200" dirty="0">
                <a:solidFill>
                  <a:schemeClr val="tx1"/>
                </a:solidFill>
                <a:effectLst/>
                <a:latin typeface="+mn-lt"/>
                <a:ea typeface="+mn-ea"/>
                <a:cs typeface="+mn-cs"/>
              </a:rPr>
              <a:t>45 C.F.R. § 164.510(a)(1) – Directory information (e.g. location, general health status) [requires opportunity for the patient to agree or object to the disclosure];</a:t>
            </a:r>
          </a:p>
          <a:p>
            <a:pPr lvl="0"/>
            <a:r>
              <a:rPr lang="en-US" sz="1200" kern="1200" dirty="0">
                <a:solidFill>
                  <a:schemeClr val="tx1"/>
                </a:solidFill>
                <a:effectLst/>
                <a:latin typeface="+mn-lt"/>
                <a:ea typeface="+mn-ea"/>
                <a:cs typeface="+mn-cs"/>
              </a:rPr>
              <a:t>45 C.F.R. § 164.510(b)(1)(</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To notify family/friends/patient-designated individuals involved in a patient’s care [requires opportunity for the patient to agree or object to the disclosure];</a:t>
            </a:r>
          </a:p>
          <a:p>
            <a:pPr lvl="0"/>
            <a:r>
              <a:rPr lang="en-US" sz="1200" kern="1200" dirty="0">
                <a:solidFill>
                  <a:schemeClr val="tx1"/>
                </a:solidFill>
                <a:effectLst/>
                <a:latin typeface="+mn-lt"/>
                <a:ea typeface="+mn-ea"/>
                <a:cs typeface="+mn-cs"/>
              </a:rPr>
              <a:t>45 C.F.R. § 164.510(b)(1)(ii) – To notify persons responsible for a patient’s care or a patient’s location and health status [requires opportunity for the patient to agree or object to the disclosure];</a:t>
            </a:r>
          </a:p>
          <a:p>
            <a:pPr lvl="0"/>
            <a:r>
              <a:rPr lang="en-US" sz="1200" kern="1200" dirty="0">
                <a:solidFill>
                  <a:schemeClr val="tx1"/>
                </a:solidFill>
                <a:effectLst/>
                <a:latin typeface="+mn-lt"/>
                <a:ea typeface="+mn-ea"/>
                <a:cs typeface="+mn-cs"/>
              </a:rPr>
              <a:t>45 C.F.R. § 164.512(b)(1)(</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To legally-designated authorities for public health activities;</a:t>
            </a:r>
          </a:p>
          <a:p>
            <a:pPr lvl="0"/>
            <a:r>
              <a:rPr lang="en-US" sz="1200" kern="1200" dirty="0">
                <a:solidFill>
                  <a:schemeClr val="tx1"/>
                </a:solidFill>
                <a:effectLst/>
                <a:latin typeface="+mn-lt"/>
                <a:ea typeface="+mn-ea"/>
                <a:cs typeface="+mn-cs"/>
              </a:rPr>
              <a:t>45 C.F.R. § 164.512(b)(1)(ii) – To report child abuse or neglect;</a:t>
            </a:r>
          </a:p>
          <a:p>
            <a:pPr lvl="0"/>
            <a:r>
              <a:rPr lang="en-US" sz="1200" kern="1200" dirty="0">
                <a:solidFill>
                  <a:schemeClr val="tx1"/>
                </a:solidFill>
                <a:effectLst/>
                <a:latin typeface="+mn-lt"/>
                <a:ea typeface="+mn-ea"/>
                <a:cs typeface="+mn-cs"/>
              </a:rPr>
              <a:t>45 C.F.R. § 164.512(b)(1)(iii) – </a:t>
            </a:r>
          </a:p>
          <a:p>
            <a:pPr lvl="0"/>
            <a:r>
              <a:rPr lang="en-US" sz="1200" kern="1200" dirty="0">
                <a:solidFill>
                  <a:schemeClr val="tx1"/>
                </a:solidFill>
                <a:effectLst/>
                <a:latin typeface="+mn-lt"/>
                <a:ea typeface="+mn-ea"/>
                <a:cs typeface="+mn-cs"/>
              </a:rPr>
              <a:t>45 C.F.R. § 164.512(b)(1)(iv) – To an individual exposed to or at risk of contracting a communicable disease;</a:t>
            </a:r>
          </a:p>
          <a:p>
            <a:pPr lvl="0"/>
            <a:r>
              <a:rPr lang="en-US" sz="1200" kern="1200" dirty="0">
                <a:solidFill>
                  <a:schemeClr val="tx1"/>
                </a:solidFill>
                <a:effectLst/>
                <a:latin typeface="+mn-lt"/>
                <a:ea typeface="+mn-ea"/>
                <a:cs typeface="+mn-cs"/>
              </a:rPr>
              <a:t>45 C.F.R. § 164.512(b)(1)(v) – To an employer about an employee’s work-related illness/injury or about findings from workplace medical surveillance when the patient is treated at the employer’s request;</a:t>
            </a:r>
          </a:p>
          <a:p>
            <a:pPr lvl="0"/>
            <a:r>
              <a:rPr lang="en-US" sz="1200" kern="1200" dirty="0">
                <a:solidFill>
                  <a:schemeClr val="tx1"/>
                </a:solidFill>
                <a:effectLst/>
                <a:latin typeface="+mn-lt"/>
                <a:ea typeface="+mn-ea"/>
                <a:cs typeface="+mn-cs"/>
              </a:rPr>
              <a:t>45 C.F.R. § 164.512(c) – To report suspected abuse, neglect or domestic violence in limited circumstances;</a:t>
            </a:r>
          </a:p>
          <a:p>
            <a:pPr lvl="0"/>
            <a:r>
              <a:rPr lang="en-US" sz="1200" kern="1200" dirty="0">
                <a:solidFill>
                  <a:schemeClr val="tx1"/>
                </a:solidFill>
                <a:effectLst/>
                <a:latin typeface="+mn-lt"/>
                <a:ea typeface="+mn-ea"/>
                <a:cs typeface="+mn-cs"/>
              </a:rPr>
              <a:t>45 C.F.R. § 164.512(d) – To a health oversight agency for health oversight purposes;</a:t>
            </a:r>
          </a:p>
          <a:p>
            <a:pPr lvl="0"/>
            <a:r>
              <a:rPr lang="en-US" sz="1200" kern="1200" dirty="0">
                <a:solidFill>
                  <a:schemeClr val="tx1"/>
                </a:solidFill>
                <a:effectLst/>
                <a:latin typeface="+mn-lt"/>
                <a:ea typeface="+mn-ea"/>
                <a:cs typeface="+mn-cs"/>
              </a:rPr>
              <a:t>45 C.F.R. § 164.512 (e) – In response to a judicial or administrative order, subpoena, etc.;</a:t>
            </a:r>
          </a:p>
          <a:p>
            <a:pPr lvl="0"/>
            <a:r>
              <a:rPr lang="en-US" sz="1200" kern="1200" dirty="0">
                <a:solidFill>
                  <a:schemeClr val="tx1"/>
                </a:solidFill>
                <a:effectLst/>
                <a:latin typeface="+mn-lt"/>
                <a:ea typeface="+mn-ea"/>
                <a:cs typeface="+mn-cs"/>
              </a:rPr>
              <a:t>45 C.F.R. § 164.512(f) – To law enforcement for limited purposes (e.g. reporting a crime on site);</a:t>
            </a:r>
          </a:p>
          <a:p>
            <a:pPr lvl="0"/>
            <a:r>
              <a:rPr lang="en-US" sz="1200" kern="1200" dirty="0">
                <a:solidFill>
                  <a:schemeClr val="tx1"/>
                </a:solidFill>
                <a:effectLst/>
                <a:latin typeface="+mn-lt"/>
                <a:ea typeface="+mn-ea"/>
                <a:cs typeface="+mn-cs"/>
              </a:rPr>
              <a:t>45 C.F.R. § 164.512 (g)(h) – To coroners, medical examiners, funeral directors, and organ procurement agencies to enable their legally authorized duties;</a:t>
            </a:r>
          </a:p>
          <a:p>
            <a:pPr lvl="0"/>
            <a:r>
              <a:rPr lang="en-US" sz="1200" kern="1200" dirty="0">
                <a:solidFill>
                  <a:schemeClr val="tx1"/>
                </a:solidFill>
                <a:effectLst/>
                <a:latin typeface="+mn-lt"/>
                <a:ea typeface="+mn-ea"/>
                <a:cs typeface="+mn-cs"/>
              </a:rPr>
              <a:t>45 C.F.R. § 164.512(</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 For research purposes subject to restrictions</a:t>
            </a:r>
          </a:p>
          <a:p>
            <a:pPr lvl="0"/>
            <a:r>
              <a:rPr lang="en-US" sz="1200" kern="1200" dirty="0">
                <a:solidFill>
                  <a:schemeClr val="tx1"/>
                </a:solidFill>
                <a:effectLst/>
                <a:latin typeface="+mn-lt"/>
                <a:ea typeface="+mn-ea"/>
                <a:cs typeface="+mn-cs"/>
              </a:rPr>
              <a:t>45 C.F.R. § 164.512(j) – To a person reasonably able to prevent a serious and imminent threat to the health or safety of a person or the public</a:t>
            </a:r>
          </a:p>
          <a:p>
            <a:pPr lvl="0"/>
            <a:r>
              <a:rPr lang="en-US" sz="1200" kern="1200" dirty="0">
                <a:solidFill>
                  <a:schemeClr val="tx1"/>
                </a:solidFill>
                <a:effectLst/>
                <a:latin typeface="+mn-lt"/>
                <a:ea typeface="+mn-ea"/>
                <a:cs typeface="+mn-cs"/>
              </a:rPr>
              <a:t>45 C.F.R. § 164.512(k) – For specialized government functions (e.g. national security);</a:t>
            </a:r>
          </a:p>
          <a:p>
            <a:pPr lvl="0"/>
            <a:r>
              <a:rPr lang="en-US" sz="1200" kern="1200" dirty="0">
                <a:solidFill>
                  <a:schemeClr val="tx1"/>
                </a:solidFill>
                <a:effectLst/>
                <a:latin typeface="+mn-lt"/>
                <a:ea typeface="+mn-ea"/>
                <a:cs typeface="+mn-cs"/>
              </a:rPr>
              <a:t>45 C.F.R. § 164.512(l) – To an organization responsible for providing worker’s compensation benefits.</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Please reference “</a:t>
            </a:r>
            <a:r>
              <a:rPr lang="en-US" sz="1200" u="sng" kern="1200" dirty="0">
                <a:solidFill>
                  <a:schemeClr val="tx1"/>
                </a:solidFill>
                <a:effectLst/>
                <a:latin typeface="+mn-lt"/>
                <a:ea typeface="+mn-ea"/>
                <a:cs typeface="+mn-cs"/>
                <a:hlinkClick r:id="rId3"/>
              </a:rPr>
              <a:t>The Nationwide Privacy and Security Framework for Electronic Exchange of Individually Identifiable Health Information</a:t>
            </a:r>
            <a:r>
              <a:rPr lang="en-US" sz="1200" kern="1200" dirty="0">
                <a:solidFill>
                  <a:schemeClr val="tx1"/>
                </a:solidFill>
                <a:effectLst/>
                <a:latin typeface="+mn-lt"/>
                <a:ea typeface="+mn-ea"/>
                <a:cs typeface="+mn-cs"/>
              </a:rPr>
              <a:t> (the Privacy and Security Framework)”, the “</a:t>
            </a:r>
            <a:r>
              <a:rPr lang="en-US" sz="1200" u="sng" kern="1200" dirty="0">
                <a:solidFill>
                  <a:schemeClr val="tx1"/>
                </a:solidFill>
                <a:effectLst/>
                <a:latin typeface="+mn-lt"/>
                <a:ea typeface="+mn-ea"/>
                <a:cs typeface="+mn-cs"/>
                <a:hlinkClick r:id="rId4"/>
              </a:rPr>
              <a:t>HIPAA Omnibus Rule”</a:t>
            </a:r>
            <a:r>
              <a:rPr lang="en-US" sz="1200" kern="1200" dirty="0">
                <a:solidFill>
                  <a:schemeClr val="tx1"/>
                </a:solidFill>
                <a:effectLst/>
                <a:latin typeface="+mn-lt"/>
                <a:ea typeface="+mn-ea"/>
                <a:cs typeface="+mn-cs"/>
              </a:rPr>
              <a:t>, and the “</a:t>
            </a:r>
            <a:r>
              <a:rPr lang="en-US" sz="1200" u="sng" kern="1200" dirty="0">
                <a:solidFill>
                  <a:schemeClr val="tx1"/>
                </a:solidFill>
                <a:effectLst/>
                <a:latin typeface="+mn-lt"/>
                <a:ea typeface="+mn-ea"/>
                <a:cs typeface="+mn-cs"/>
                <a:hlinkClick r:id="rId5"/>
              </a:rPr>
              <a:t>Health Information Technology for Economic and Clinical Health Act (HITECH)</a:t>
            </a:r>
            <a:r>
              <a:rPr lang="en-US" sz="1200" kern="1200" dirty="0">
                <a:solidFill>
                  <a:schemeClr val="tx1"/>
                </a:solidFill>
                <a:effectLst/>
                <a:latin typeface="+mn-lt"/>
                <a:ea typeface="+mn-ea"/>
                <a:cs typeface="+mn-cs"/>
              </a:rPr>
              <a:t>” for additional information regarding exceptions and </a:t>
            </a:r>
            <a:r>
              <a:rPr lang="en-US" sz="1200" u="sng" kern="1200" dirty="0">
                <a:solidFill>
                  <a:schemeClr val="tx1"/>
                </a:solidFill>
                <a:effectLst/>
                <a:latin typeface="+mn-lt"/>
                <a:ea typeface="+mn-ea"/>
                <a:cs typeface="+mn-cs"/>
              </a:rPr>
              <a:t>exclusions </a:t>
            </a:r>
            <a:r>
              <a:rPr lang="en-US" sz="1200" kern="1200" dirty="0">
                <a:solidFill>
                  <a:schemeClr val="tx1"/>
                </a:solidFill>
                <a:effectLst/>
                <a:latin typeface="+mn-lt"/>
                <a:ea typeface="+mn-ea"/>
                <a:cs typeface="+mn-cs"/>
              </a:rPr>
              <a:t> for PHI and HIEs.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 torn </a:t>
            </a:r>
            <a:r>
              <a:rPr lang="en-US" sz="1200" kern="1200" dirty="0" err="1">
                <a:solidFill>
                  <a:schemeClr val="tx1"/>
                </a:solidFill>
                <a:effectLst/>
                <a:latin typeface="+mn-lt"/>
                <a:ea typeface="+mn-ea"/>
                <a:cs typeface="+mn-cs"/>
              </a:rPr>
              <a:t>wrt</a:t>
            </a:r>
            <a:r>
              <a:rPr lang="en-US" sz="1200" kern="1200" dirty="0">
                <a:solidFill>
                  <a:schemeClr val="tx1"/>
                </a:solidFill>
                <a:effectLst/>
                <a:latin typeface="+mn-lt"/>
                <a:ea typeface="+mn-ea"/>
                <a:cs typeface="+mn-cs"/>
              </a:rPr>
              <a:t> specifically documenting the Justice assertion that “they are not covered entities” and therefore the privacy rule doesn’t apply to them. I think other specifically documented exceptions are a better foundation for the Justice NH Use Cases. I can’t imagine a case where actual healthcare information was to be exchanged that hadn’t, at one point, been provided by a covered entity. So claiming to not be a CE is a specious argument.</a:t>
            </a:r>
          </a:p>
          <a:p>
            <a:r>
              <a:rPr lang="en-US" sz="1200" kern="1200" dirty="0">
                <a:solidFill>
                  <a:schemeClr val="tx1"/>
                </a:solidFill>
                <a:effectLst/>
                <a:latin typeface="+mn-lt"/>
                <a:ea typeface="+mn-ea"/>
                <a:cs typeface="+mn-cs"/>
              </a:rPr>
              <a:t> Should we add links to these?</a:t>
            </a:r>
          </a:p>
          <a:p>
            <a:endParaRPr lang="en-US" dirty="0"/>
          </a:p>
        </p:txBody>
      </p:sp>
      <p:sp>
        <p:nvSpPr>
          <p:cNvPr id="4" name="Slide Number Placeholder 3"/>
          <p:cNvSpPr>
            <a:spLocks noGrp="1"/>
          </p:cNvSpPr>
          <p:nvPr>
            <p:ph type="sldNum" sz="quarter" idx="5"/>
          </p:nvPr>
        </p:nvSpPr>
        <p:spPr/>
        <p:txBody>
          <a:bodyPr/>
          <a:lstStyle/>
          <a:p>
            <a:fld id="{E4C504B1-8A5D-4F91-93DF-4AEF2202ABAB}" type="slidenum">
              <a:rPr lang="en-US" smtClean="0"/>
              <a:t>6</a:t>
            </a:fld>
            <a:endParaRPr lang="en-US"/>
          </a:p>
        </p:txBody>
      </p:sp>
    </p:spTree>
    <p:extLst>
      <p:ext uri="{BB962C8B-B14F-4D97-AF65-F5344CB8AC3E}">
        <p14:creationId xmlns:p14="http://schemas.microsoft.com/office/powerpoint/2010/main" val="86987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Security Rule enables the Privacy Rule’s protections by establishing both technical and non-technical guidance and requirements which “covered entities” must both comply with and operationalize to secure e-PHI. The Security Rule’s flexibility and scalability empowers the diverse healthcare market to operationalize policies, procedures, and technologies relative to the entity’s organizational size, structure, and security and privacy risks to their consumers’ e-PHI.</a:t>
            </a:r>
          </a:p>
          <a:p>
            <a:endParaRPr lang="en-US" dirty="0"/>
          </a:p>
          <a:p>
            <a:r>
              <a:rPr lang="en-US" dirty="0"/>
              <a:t>In 2009, The Health Information Technology for Economic and Clinical Health (HITECH) Act was authorized through the American Recovery and Reinvestment Act (ARRA) to promote the adoption and meaningful use of HIT. Specifically, Subtitle D addresses the privacy and security of the electronic transmission of PHI or electronic PHI (</a:t>
            </a:r>
            <a:r>
              <a:rPr lang="en-US" dirty="0" err="1"/>
              <a:t>ePHI</a:t>
            </a:r>
            <a:r>
              <a:rPr lang="en-US" dirty="0"/>
              <a:t>), including strengthening legal enforcement of HIPAA. The following timeline illustrates the various security and privacy legislation and accompanying guidance that exist for the protections of PHI. </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7</a:t>
            </a:fld>
            <a:endParaRPr lang="en-US"/>
          </a:p>
        </p:txBody>
      </p:sp>
    </p:spTree>
    <p:extLst>
      <p:ext uri="{BB962C8B-B14F-4D97-AF65-F5344CB8AC3E}">
        <p14:creationId xmlns:p14="http://schemas.microsoft.com/office/powerpoint/2010/main" val="90462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scope of this presentation is to provide a high-level overview of HIPAA requirements for protecting certain health information. It is important to point out the many laws that govern and direct privacy and security of protected health information. Below is a timeline FHA created that depicts the evolution of privacy and security governance for the federal agencies. A table with links to helpful references for additional reading is included. It is important to note that state and local governments often have their own laws for security and privacy. </a:t>
            </a:r>
          </a:p>
          <a:p>
            <a:endParaRPr lang="en-US" sz="1200" kern="1200" dirty="0">
              <a:solidFill>
                <a:schemeClr val="tx1"/>
              </a:solidFill>
              <a:effectLst/>
              <a:latin typeface="+mn-lt"/>
              <a:ea typeface="+mn-ea"/>
              <a:cs typeface="+mn-cs"/>
            </a:endParaRPr>
          </a:p>
          <a:p>
            <a:r>
              <a:rPr lang="en-US" dirty="0"/>
              <a:t>Please reference The Nationwide Privacy and Security Framework for Electronic Exchange of Individually Identifiable Health Information (the Privacy and Security Framework), the HIPAA Omnibus Rule, and the Health Information Technology for Economic and Clinical Health Act (HITECH) for additional information regarding PHI and HIEs. </a:t>
            </a:r>
          </a:p>
        </p:txBody>
      </p:sp>
      <p:sp>
        <p:nvSpPr>
          <p:cNvPr id="4" name="Slide Number Placeholder 3"/>
          <p:cNvSpPr>
            <a:spLocks noGrp="1"/>
          </p:cNvSpPr>
          <p:nvPr>
            <p:ph type="sldNum" sz="quarter" idx="10"/>
          </p:nvPr>
        </p:nvSpPr>
        <p:spPr/>
        <p:txBody>
          <a:bodyPr/>
          <a:lstStyle/>
          <a:p>
            <a:fld id="{E4C504B1-8A5D-4F91-93DF-4AEF2202ABAB}" type="slidenum">
              <a:rPr lang="en-US" smtClean="0"/>
              <a:t>8</a:t>
            </a:fld>
            <a:endParaRPr lang="en-US"/>
          </a:p>
        </p:txBody>
      </p:sp>
    </p:spTree>
    <p:extLst>
      <p:ext uri="{BB962C8B-B14F-4D97-AF65-F5344CB8AC3E}">
        <p14:creationId xmlns:p14="http://schemas.microsoft.com/office/powerpoint/2010/main" val="5784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NIEM is currently supporting the secure and private exchange of information in production today. </a:t>
            </a:r>
            <a:r>
              <a:rPr lang="en-US" sz="1200" kern="1200">
                <a:solidFill>
                  <a:schemeClr val="tx1"/>
                </a:solidFill>
                <a:effectLst/>
                <a:latin typeface="+mn-lt"/>
                <a:ea typeface="+mn-ea"/>
                <a:cs typeface="+mn-cs"/>
              </a:rPr>
              <a:t>As NIEM's adoption continues to grow, non-clinical domains that utilize health data elements for information exchange will require clinical informatics subject matter expertise to securely and privately navigate through the complexities of the HIT/HIE environment. </a:t>
            </a:r>
          </a:p>
        </p:txBody>
      </p:sp>
      <p:sp>
        <p:nvSpPr>
          <p:cNvPr id="4" name="Slide Number Placeholder 3"/>
          <p:cNvSpPr>
            <a:spLocks noGrp="1"/>
          </p:cNvSpPr>
          <p:nvPr>
            <p:ph type="sldNum" sz="quarter" idx="10"/>
          </p:nvPr>
        </p:nvSpPr>
        <p:spPr/>
        <p:txBody>
          <a:bodyPr/>
          <a:lstStyle/>
          <a:p>
            <a:fld id="{E4C504B1-8A5D-4F91-93DF-4AEF2202ABAB}" type="slidenum">
              <a:rPr lang="en-US" smtClean="0"/>
              <a:t>9</a:t>
            </a:fld>
            <a:endParaRPr lang="en-US"/>
          </a:p>
        </p:txBody>
      </p:sp>
    </p:spTree>
    <p:extLst>
      <p:ext uri="{BB962C8B-B14F-4D97-AF65-F5344CB8AC3E}">
        <p14:creationId xmlns:p14="http://schemas.microsoft.com/office/powerpoint/2010/main" val="761311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6290" y="1753862"/>
            <a:ext cx="5257710" cy="3196465"/>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4170958" y="1988741"/>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170958" y="3468394"/>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4170363" y="4279719"/>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153391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3"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471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935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B5C468-8541-B84F-B04D-2472D8C9C99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9521-F155-E740-ACC8-E1566717943B}" type="slidenum">
              <a:rPr lang="en-US" smtClean="0"/>
              <a:t>‹#›</a:t>
            </a:fld>
            <a:endParaRPr lang="en-US"/>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55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B5C468-8541-B84F-B04D-2472D8C9C99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9521-F155-E740-ACC8-E1566717943B}" type="slidenum">
              <a:rPr lang="en-US" smtClean="0"/>
              <a:t>‹#›</a:t>
            </a:fld>
            <a:endParaRPr lang="en-US"/>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3"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
        <p:nvSpPr>
          <p:cNvPr id="15" name="Rectangle 14"/>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4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1"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22"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Tree>
    <p:extLst>
      <p:ext uri="{BB962C8B-B14F-4D97-AF65-F5344CB8AC3E}">
        <p14:creationId xmlns:p14="http://schemas.microsoft.com/office/powerpoint/2010/main" val="1449966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hree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9064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34056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9" name="Rectangle 8"/>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7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C468-8541-B84F-B04D-2472D8C9C99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9521-F155-E740-ACC8-E1566717943B}" type="slidenum">
              <a:rPr lang="en-US" smtClean="0"/>
              <a:t>‹#›</a:t>
            </a:fld>
            <a:endParaRPr lang="en-US"/>
          </a:p>
        </p:txBody>
      </p:sp>
      <p:pic>
        <p:nvPicPr>
          <p:cNvPr id="5" name="Picture 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103001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w/Subtitl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5"/>
          <p:cNvSpPr>
            <a:spLocks noGrp="1"/>
          </p:cNvSpPr>
          <p:nvPr>
            <p:ph type="body" sz="quarter" idx="15"/>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4" name="Straight Connector 13"/>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5314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ve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763819"/>
            <a:ext cx="5257710" cy="3196465"/>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284668" y="3044799"/>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668" y="4524452"/>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284073" y="5335777"/>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205447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3" name="Rectangle 12"/>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26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5" name="Text Placeholder 15"/>
          <p:cNvSpPr>
            <a:spLocks noGrp="1"/>
          </p:cNvSpPr>
          <p:nvPr>
            <p:ph type="body" sz="quarter" idx="13"/>
          </p:nvPr>
        </p:nvSpPr>
        <p:spPr>
          <a:xfrm>
            <a:off x="0" y="5367338"/>
            <a:ext cx="7320803"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Tree>
    <p:extLst>
      <p:ext uri="{BB962C8B-B14F-4D97-AF65-F5344CB8AC3E}">
        <p14:creationId xmlns:p14="http://schemas.microsoft.com/office/powerpoint/2010/main" val="551930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Rectangle 8"/>
          <p:cNvSpPr/>
          <p:nvPr/>
        </p:nvSpPr>
        <p:spPr>
          <a:xfrm>
            <a:off x="0" y="5367338"/>
            <a:ext cx="7318421"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07907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Large and C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4"/>
            <a:ext cx="5486400" cy="4333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5961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Large and Center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3" name="Picture Placeholder 2"/>
          <p:cNvSpPr>
            <a:spLocks noGrp="1"/>
          </p:cNvSpPr>
          <p:nvPr>
            <p:ph type="pic" idx="1"/>
          </p:nvPr>
        </p:nvSpPr>
        <p:spPr>
          <a:xfrm>
            <a:off x="457200" y="612774"/>
            <a:ext cx="8229600" cy="5369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043297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7"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49451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546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Vertical Text Placeholder 2"/>
          <p:cNvSpPr>
            <a:spLocks noGrp="1"/>
          </p:cNvSpPr>
          <p:nvPr>
            <p:ph type="body" orient="vert" idx="13"/>
          </p:nvPr>
        </p:nvSpPr>
        <p:spPr>
          <a:xfrm>
            <a:off x="457200" y="274638"/>
            <a:ext cx="6975656" cy="57207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7632677" y="578991"/>
            <a:ext cx="1131750" cy="4221026"/>
          </a:xfrm>
        </p:spPr>
        <p:txBody>
          <a:bodyPr vert="eaVert"/>
          <a:lstStyle>
            <a:lvl1pPr algn="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cxnSp>
        <p:nvCxnSpPr>
          <p:cNvPr id="7" name="Straight Connector 6"/>
          <p:cNvCxnSpPr/>
          <p:nvPr/>
        </p:nvCxnSpPr>
        <p:spPr>
          <a:xfrm>
            <a:off x="7529959" y="274638"/>
            <a:ext cx="0" cy="5851525"/>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Tree>
    <p:extLst>
      <p:ext uri="{BB962C8B-B14F-4D97-AF65-F5344CB8AC3E}">
        <p14:creationId xmlns:p14="http://schemas.microsoft.com/office/powerpoint/2010/main" val="57886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Us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3" name="Text Placeholder 15"/>
          <p:cNvSpPr>
            <a:spLocks noGrp="1"/>
          </p:cNvSpPr>
          <p:nvPr>
            <p:ph type="body" sz="quarter" idx="13" hasCustomPrompt="1"/>
          </p:nvPr>
        </p:nvSpPr>
        <p:spPr>
          <a:xfrm>
            <a:off x="1" y="961839"/>
            <a:ext cx="6853914" cy="289527"/>
          </a:xfrm>
          <a:solidFill>
            <a:schemeClr val="accent1"/>
          </a:solidFill>
        </p:spPr>
        <p:txBody>
          <a:bodyPr tIns="36576" bIns="0" anchor="t">
            <a:noAutofit/>
          </a:bodyPr>
          <a:lstStyle>
            <a:lvl1pPr marL="0" indent="0" algn="r">
              <a:buNone/>
              <a:defRPr sz="1200" b="0" i="0" baseline="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Connect with Federal Health Architecture – We’d Love to Hear from you!</a:t>
            </a:r>
          </a:p>
        </p:txBody>
      </p:sp>
      <p:sp>
        <p:nvSpPr>
          <p:cNvPr id="14" name="Title 16"/>
          <p:cNvSpPr>
            <a:spLocks noGrp="1"/>
          </p:cNvSpPr>
          <p:nvPr>
            <p:ph type="title" hasCustomPrompt="1"/>
          </p:nvPr>
        </p:nvSpPr>
        <p:spPr>
          <a:xfrm>
            <a:off x="457200" y="274638"/>
            <a:ext cx="6396715" cy="677894"/>
          </a:xfrm>
        </p:spPr>
        <p:txBody>
          <a:bodyPr>
            <a:normAutofit/>
          </a:bodyPr>
          <a:lstStyle>
            <a:lvl1pPr algn="r">
              <a:defRPr sz="3200" b="1"/>
            </a:lvl1pPr>
          </a:lstStyle>
          <a:p>
            <a:r>
              <a:rPr lang="en-US" dirty="0"/>
              <a:t>Contact Us</a:t>
            </a:r>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959544"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5719544" y="1475496"/>
            <a:ext cx="2967256" cy="2257079"/>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5564660"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6" name="Content Placeholder 2"/>
          <p:cNvSpPr>
            <a:spLocks noGrp="1"/>
          </p:cNvSpPr>
          <p:nvPr>
            <p:ph sz="half" idx="15"/>
          </p:nvPr>
        </p:nvSpPr>
        <p:spPr>
          <a:xfrm>
            <a:off x="5719544" y="3945865"/>
            <a:ext cx="2967256" cy="2052620"/>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2359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s for Com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C468-8541-B84F-B04D-2472D8C9C99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9521-F155-E740-ACC8-E1566717943B}" type="slidenum">
              <a:rPr lang="en-US" smtClean="0"/>
              <a:t>‹#›</a:t>
            </a:fld>
            <a:endParaRPr lang="en-US"/>
          </a:p>
        </p:txBody>
      </p:sp>
      <p:sp>
        <p:nvSpPr>
          <p:cNvPr id="8" name="Text Placeholder 15"/>
          <p:cNvSpPr>
            <a:spLocks noGrp="1"/>
          </p:cNvSpPr>
          <p:nvPr>
            <p:ph type="body" sz="quarter" idx="13" hasCustomPrompt="1"/>
          </p:nvPr>
        </p:nvSpPr>
        <p:spPr>
          <a:xfrm>
            <a:off x="-1" y="3324232"/>
            <a:ext cx="6185023" cy="289527"/>
          </a:xfrm>
          <a:solidFill>
            <a:schemeClr val="accent1"/>
          </a:solidFill>
        </p:spPr>
        <p:txBody>
          <a:bodyPr tIns="36576" bIns="0" anchor="t">
            <a:noAutofit/>
          </a:bodyPr>
          <a:lstStyle>
            <a:lvl1pPr marL="0" indent="0" algn="r">
              <a:buNone/>
              <a:defRPr sz="1200" b="0" i="1">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See you soon</a:t>
            </a:r>
          </a:p>
        </p:txBody>
      </p:sp>
      <p:sp>
        <p:nvSpPr>
          <p:cNvPr id="9" name="Title 16"/>
          <p:cNvSpPr>
            <a:spLocks noGrp="1"/>
          </p:cNvSpPr>
          <p:nvPr>
            <p:ph type="title" hasCustomPrompt="1"/>
          </p:nvPr>
        </p:nvSpPr>
        <p:spPr>
          <a:xfrm>
            <a:off x="0" y="2399747"/>
            <a:ext cx="6185023" cy="915178"/>
          </a:xfrm>
        </p:spPr>
        <p:txBody>
          <a:bodyPr>
            <a:noAutofit/>
          </a:bodyPr>
          <a:lstStyle>
            <a:lvl1pPr algn="r">
              <a:lnSpc>
                <a:spcPct val="70000"/>
              </a:lnSpc>
              <a:defRPr sz="3600" b="1"/>
            </a:lvl1pPr>
          </a:lstStyle>
          <a:p>
            <a:r>
              <a:rPr lang="en-US" dirty="0"/>
              <a:t>THANKS FOR</a:t>
            </a:r>
            <a:br>
              <a:rPr lang="en-US" dirty="0"/>
            </a:br>
            <a:r>
              <a:rPr lang="en-US" dirty="0"/>
              <a:t>COMING</a:t>
            </a:r>
          </a:p>
        </p:txBody>
      </p:sp>
      <p:pic>
        <p:nvPicPr>
          <p:cNvPr id="10" name="Picture 9"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28" y="1960841"/>
            <a:ext cx="2051688" cy="2051688"/>
          </a:xfrm>
          <a:prstGeom prst="rect">
            <a:avLst/>
          </a:prstGeom>
        </p:spPr>
      </p:pic>
    </p:spTree>
    <p:extLst>
      <p:ext uri="{BB962C8B-B14F-4D97-AF65-F5344CB8AC3E}">
        <p14:creationId xmlns:p14="http://schemas.microsoft.com/office/powerpoint/2010/main" val="177783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44825"/>
            <a:ext cx="7772400" cy="1362075"/>
          </a:xfrm>
        </p:spPr>
        <p:txBody>
          <a:bodyPr anchor="b">
            <a:normAutofit/>
          </a:bodyPr>
          <a:lstStyle>
            <a:lvl1pPr algn="l">
              <a:defRPr sz="2800" b="1" cap="all"/>
            </a:lvl1pPr>
          </a:lstStyle>
          <a:p>
            <a:r>
              <a:rPr lang="en-US"/>
              <a:t>Click to edit Master title style</a:t>
            </a:r>
            <a:endParaRPr lang="en-US" dirty="0"/>
          </a:p>
        </p:txBody>
      </p:sp>
      <p:sp>
        <p:nvSpPr>
          <p:cNvPr id="3" name="Text Placeholder 2"/>
          <p:cNvSpPr>
            <a:spLocks noGrp="1"/>
          </p:cNvSpPr>
          <p:nvPr>
            <p:ph type="body" idx="1" hasCustomPrompt="1"/>
          </p:nvPr>
        </p:nvSpPr>
        <p:spPr>
          <a:xfrm>
            <a:off x="722313" y="4406900"/>
            <a:ext cx="7772400" cy="1500187"/>
          </a:xfrm>
        </p:spPr>
        <p:txBody>
          <a:bodyPr anchor="t"/>
          <a:lstStyle>
            <a:lvl1pPr marL="0" indent="0">
              <a:buNone/>
              <a:defRPr sz="2000">
                <a:solidFill>
                  <a:srgbClr val="D21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pic>
        <p:nvPicPr>
          <p:cNvPr id="7" name="Picture 6"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296" y="383803"/>
            <a:ext cx="3199408" cy="3199408"/>
          </a:xfrm>
          <a:prstGeom prst="rect">
            <a:avLst/>
          </a:prstGeom>
        </p:spPr>
      </p:pic>
    </p:spTree>
    <p:extLst>
      <p:ext uri="{BB962C8B-B14F-4D97-AF65-F5344CB8AC3E}">
        <p14:creationId xmlns:p14="http://schemas.microsoft.com/office/powerpoint/2010/main" val="230774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descr="break-time_increment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9"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0113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5743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6277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5956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7596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4324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0881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600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27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036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267588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4643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795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Tim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3"/>
          <p:cNvSpPr>
            <a:spLocks noGrp="1"/>
          </p:cNvSpPr>
          <p:nvPr>
            <p:ph type="body" sz="quarter" idx="13" hasCustomPrompt="1"/>
          </p:nvPr>
        </p:nvSpPr>
        <p:spPr>
          <a:xfrm>
            <a:off x="4157850" y="1819660"/>
            <a:ext cx="828675" cy="849312"/>
          </a:xfrm>
        </p:spPr>
        <p:txBody>
          <a:bodyPr anchor="ctr">
            <a:noAutofit/>
          </a:bodyPr>
          <a:lstStyle>
            <a:lvl1pPr marL="0" indent="0" algn="ctr">
              <a:buNone/>
              <a:defRPr sz="4400" b="1">
                <a:solidFill>
                  <a:srgbClr val="000000"/>
                </a:solidFill>
              </a:defRPr>
            </a:lvl1pPr>
            <a:lvl2pPr>
              <a:defRPr sz="1600" b="1"/>
            </a:lvl2pPr>
            <a:lvl3pPr>
              <a:defRPr sz="1600" b="1"/>
            </a:lvl3pPr>
            <a:lvl4pPr>
              <a:defRPr sz="1600" b="1"/>
            </a:lvl4pPr>
            <a:lvl5pPr>
              <a:defRPr sz="1600" b="1"/>
            </a:lvl5pPr>
          </a:lstStyle>
          <a:p>
            <a:pPr lvl="0"/>
            <a:r>
              <a:rPr lang="en-US" dirty="0"/>
              <a:t>00</a:t>
            </a:r>
          </a:p>
        </p:txBody>
      </p:sp>
    </p:spTree>
    <p:extLst>
      <p:ext uri="{BB962C8B-B14F-4D97-AF65-F5344CB8AC3E}">
        <p14:creationId xmlns:p14="http://schemas.microsoft.com/office/powerpoint/2010/main" val="5220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2" name="Rectangle 1"/>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Pres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Oval 13"/>
          <p:cNvSpPr/>
          <p:nvPr/>
        </p:nvSpPr>
        <p:spPr>
          <a:xfrm>
            <a:off x="457200" y="2135012"/>
            <a:ext cx="3197492" cy="3197492"/>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9" name="Picture Placeholder 8"/>
          <p:cNvSpPr>
            <a:spLocks noGrp="1"/>
          </p:cNvSpPr>
          <p:nvPr>
            <p:ph type="pic" sz="quarter" idx="13"/>
          </p:nvPr>
        </p:nvSpPr>
        <p:spPr>
          <a:xfrm>
            <a:off x="615284" y="2292381"/>
            <a:ext cx="2881325" cy="2882755"/>
          </a:xfrm>
          <a:prstGeom prst="ellipse">
            <a:avLst/>
          </a:prstGeom>
        </p:spPr>
        <p:txBody>
          <a:bodyPr/>
          <a:lstStyle>
            <a:lvl1pPr marL="0" indent="0">
              <a:buNone/>
              <a:defRPr/>
            </a:lvl1pPr>
          </a:lstStyle>
          <a:p>
            <a:r>
              <a:rPr lang="en-US"/>
              <a:t>Drag picture to placeholder or click icon to add</a:t>
            </a:r>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sz="half" idx="14"/>
          </p:nvPr>
        </p:nvSpPr>
        <p:spPr>
          <a:xfrm>
            <a:off x="4120011" y="1475496"/>
            <a:ext cx="4566789" cy="4525963"/>
          </a:xfrm>
        </p:spPr>
        <p:txBody>
          <a:bodyPr/>
          <a:lstStyle>
            <a:lvl1pPr marL="0" indent="0">
              <a:buNone/>
              <a:defRPr sz="2400"/>
            </a:lvl1pPr>
            <a:lvl2pPr marL="457200" indent="0">
              <a:buNone/>
              <a:defRPr sz="2000"/>
            </a:lvl2pPr>
            <a:lvl3pPr marL="914400" indent="0">
              <a:buNone/>
              <a:defRPr sz="1800"/>
            </a:lvl3pPr>
            <a:lvl4pPr marL="1371600" indent="0">
              <a:buNone/>
              <a:defRPr sz="1200"/>
            </a:lvl4pPr>
            <a:lvl5pPr marL="1828800" indent="0">
              <a:buNone/>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3897491"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42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5"/>
          </p:nvPr>
        </p:nvSpPr>
        <p:spPr>
          <a:xfrm>
            <a:off x="2828902" y="1521311"/>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Oval 26"/>
          <p:cNvSpPr/>
          <p:nvPr/>
        </p:nvSpPr>
        <p:spPr>
          <a:xfrm>
            <a:off x="457200" y="1404315"/>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cture Placeholder 8"/>
          <p:cNvSpPr>
            <a:spLocks noGrp="1"/>
          </p:cNvSpPr>
          <p:nvPr>
            <p:ph type="pic" sz="quarter" idx="18"/>
          </p:nvPr>
        </p:nvSpPr>
        <p:spPr>
          <a:xfrm>
            <a:off x="570136" y="1521312"/>
            <a:ext cx="1828800" cy="18288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9" name="Content Placeholder 2"/>
          <p:cNvSpPr>
            <a:spLocks noGrp="1"/>
          </p:cNvSpPr>
          <p:nvPr>
            <p:ph sz="half" idx="19"/>
          </p:nvPr>
        </p:nvSpPr>
        <p:spPr>
          <a:xfrm>
            <a:off x="2828902" y="3922295"/>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Oval 29"/>
          <p:cNvSpPr/>
          <p:nvPr/>
        </p:nvSpPr>
        <p:spPr>
          <a:xfrm>
            <a:off x="457200" y="3805299"/>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icture Placeholder 8"/>
          <p:cNvSpPr>
            <a:spLocks noGrp="1"/>
          </p:cNvSpPr>
          <p:nvPr>
            <p:ph type="pic" sz="quarter" idx="20"/>
          </p:nvPr>
        </p:nvSpPr>
        <p:spPr>
          <a:xfrm>
            <a:off x="570136" y="3922296"/>
            <a:ext cx="1828800" cy="1828800"/>
          </a:xfrm>
          <a:prstGeom prst="ellipse">
            <a:avLst/>
          </a:prstGeom>
        </p:spPr>
        <p:txBody>
          <a:bodyPr/>
          <a:lstStyle>
            <a:lvl1pPr marL="0" indent="0">
              <a:buNone/>
              <a:defRPr sz="1000"/>
            </a:lvl1pPr>
          </a:lstStyle>
          <a:p>
            <a:r>
              <a:rPr lang="en-US"/>
              <a:t>Drag picture to placeholder or click icon to add</a:t>
            </a:r>
            <a:endParaRPr lang="en-US" dirty="0"/>
          </a:p>
        </p:txBody>
      </p:sp>
    </p:spTree>
    <p:extLst>
      <p:ext uri="{BB962C8B-B14F-4D97-AF65-F5344CB8AC3E}">
        <p14:creationId xmlns:p14="http://schemas.microsoft.com/office/powerpoint/2010/main" val="134891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3252881"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6038899" y="3909170"/>
            <a:ext cx="2633472"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15"/>
          </p:nvPr>
        </p:nvSpPr>
        <p:spPr>
          <a:xfrm>
            <a:off x="473225"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p:cNvSpPr/>
          <p:nvPr/>
        </p:nvSpPr>
        <p:spPr>
          <a:xfrm>
            <a:off x="343708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icture Placeholder 8"/>
          <p:cNvSpPr>
            <a:spLocks noGrp="1"/>
          </p:cNvSpPr>
          <p:nvPr>
            <p:ph type="pic" sz="quarter" idx="16"/>
          </p:nvPr>
        </p:nvSpPr>
        <p:spPr>
          <a:xfrm>
            <a:off x="3550018"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5" name="Oval 24"/>
          <p:cNvSpPr/>
          <p:nvPr/>
        </p:nvSpPr>
        <p:spPr>
          <a:xfrm>
            <a:off x="621930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icture Placeholder 8"/>
          <p:cNvSpPr>
            <a:spLocks noGrp="1"/>
          </p:cNvSpPr>
          <p:nvPr>
            <p:ph type="pic" sz="quarter" idx="17"/>
          </p:nvPr>
        </p:nvSpPr>
        <p:spPr>
          <a:xfrm>
            <a:off x="6332238"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7" name="Oval 26"/>
          <p:cNvSpPr/>
          <p:nvPr/>
        </p:nvSpPr>
        <p:spPr>
          <a:xfrm>
            <a:off x="642463"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cture Placeholder 8"/>
          <p:cNvSpPr>
            <a:spLocks noGrp="1"/>
          </p:cNvSpPr>
          <p:nvPr>
            <p:ph type="pic" sz="quarter" idx="18"/>
          </p:nvPr>
        </p:nvSpPr>
        <p:spPr>
          <a:xfrm>
            <a:off x="755399"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Tree>
    <p:extLst>
      <p:ext uri="{BB962C8B-B14F-4D97-AF65-F5344CB8AC3E}">
        <p14:creationId xmlns:p14="http://schemas.microsoft.com/office/powerpoint/2010/main" val="20853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Oval 13"/>
          <p:cNvSpPr>
            <a:spLocks noChangeAspect="1"/>
          </p:cNvSpPr>
          <p:nvPr/>
        </p:nvSpPr>
        <p:spPr>
          <a:xfrm>
            <a:off x="457200" y="1476104"/>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9" name="Picture Placeholder 8"/>
          <p:cNvSpPr>
            <a:spLocks noGrp="1"/>
          </p:cNvSpPr>
          <p:nvPr>
            <p:ph type="pic" sz="quarter" idx="13"/>
          </p:nvPr>
        </p:nvSpPr>
        <p:spPr>
          <a:xfrm>
            <a:off x="571500" y="1590404"/>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5"/>
          </p:nvPr>
        </p:nvSpPr>
        <p:spPr>
          <a:xfrm>
            <a:off x="2008764" y="1478253"/>
            <a:ext cx="2343906" cy="1827742"/>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Oval 27"/>
          <p:cNvSpPr>
            <a:spLocks noChangeAspect="1"/>
          </p:cNvSpPr>
          <p:nvPr/>
        </p:nvSpPr>
        <p:spPr>
          <a:xfrm>
            <a:off x="4791330" y="1473956"/>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cture Placeholder 8"/>
          <p:cNvSpPr>
            <a:spLocks noGrp="1"/>
          </p:cNvSpPr>
          <p:nvPr>
            <p:ph type="pic" sz="quarter" idx="16"/>
          </p:nvPr>
        </p:nvSpPr>
        <p:spPr>
          <a:xfrm>
            <a:off x="4905630" y="1588256"/>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0" name="Content Placeholder 2"/>
          <p:cNvSpPr>
            <a:spLocks noGrp="1"/>
          </p:cNvSpPr>
          <p:nvPr>
            <p:ph sz="half" idx="17"/>
          </p:nvPr>
        </p:nvSpPr>
        <p:spPr>
          <a:xfrm>
            <a:off x="6342894" y="1476104"/>
            <a:ext cx="2343906" cy="182989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p:cNvSpPr>
            <a:spLocks noChangeAspect="1"/>
          </p:cNvSpPr>
          <p:nvPr/>
        </p:nvSpPr>
        <p:spPr>
          <a:xfrm>
            <a:off x="457200" y="3879910"/>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icture Placeholder 8"/>
          <p:cNvSpPr>
            <a:spLocks noGrp="1"/>
          </p:cNvSpPr>
          <p:nvPr>
            <p:ph type="pic" sz="quarter" idx="18"/>
          </p:nvPr>
        </p:nvSpPr>
        <p:spPr>
          <a:xfrm>
            <a:off x="571500" y="3994210"/>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3" name="Content Placeholder 2"/>
          <p:cNvSpPr>
            <a:spLocks noGrp="1"/>
          </p:cNvSpPr>
          <p:nvPr>
            <p:ph sz="half" idx="19"/>
          </p:nvPr>
        </p:nvSpPr>
        <p:spPr>
          <a:xfrm>
            <a:off x="2008764" y="3882059"/>
            <a:ext cx="2343906" cy="1820875"/>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Oval 33"/>
          <p:cNvSpPr>
            <a:spLocks noChangeAspect="1"/>
          </p:cNvSpPr>
          <p:nvPr/>
        </p:nvSpPr>
        <p:spPr>
          <a:xfrm>
            <a:off x="4791330" y="3877762"/>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8"/>
          <p:cNvSpPr>
            <a:spLocks noGrp="1"/>
          </p:cNvSpPr>
          <p:nvPr>
            <p:ph type="pic" sz="quarter" idx="20"/>
          </p:nvPr>
        </p:nvSpPr>
        <p:spPr>
          <a:xfrm>
            <a:off x="4905630" y="3992062"/>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6" name="Content Placeholder 2"/>
          <p:cNvSpPr>
            <a:spLocks noGrp="1"/>
          </p:cNvSpPr>
          <p:nvPr>
            <p:ph sz="half" idx="21"/>
          </p:nvPr>
        </p:nvSpPr>
        <p:spPr>
          <a:xfrm>
            <a:off x="6342894" y="3879911"/>
            <a:ext cx="2343906" cy="182302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26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10623" cy="6778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95330"/>
            <a:ext cx="8229600" cy="48000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0AB5C468-8541-B84F-B04D-2472D8C9C99B}" type="datetimeFigureOut">
              <a:rPr lang="en-US" smtClean="0"/>
              <a:t>6/17/2019</a:t>
            </a:fld>
            <a:endParaRPr lang="en-US"/>
          </a:p>
        </p:txBody>
      </p:sp>
      <p:sp>
        <p:nvSpPr>
          <p:cNvPr id="5" name="Footer Placeholder 4"/>
          <p:cNvSpPr>
            <a:spLocks noGrp="1"/>
          </p:cNvSpPr>
          <p:nvPr>
            <p:ph type="ftr" sz="quarter" idx="3"/>
          </p:nvPr>
        </p:nvSpPr>
        <p:spPr>
          <a:xfrm>
            <a:off x="3124200" y="6356350"/>
            <a:ext cx="5562600" cy="365125"/>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8386116" y="18678"/>
            <a:ext cx="360266" cy="365125"/>
          </a:xfrm>
          <a:prstGeom prst="rect">
            <a:avLst/>
          </a:prstGeom>
        </p:spPr>
        <p:txBody>
          <a:bodyPr vert="horz" lIns="91440" tIns="45720" rIns="91440" bIns="45720" rtlCol="0" anchor="ctr"/>
          <a:lstStyle>
            <a:lvl1pPr algn="ctr">
              <a:defRPr sz="1000">
                <a:solidFill>
                  <a:schemeClr val="bg1"/>
                </a:solidFill>
              </a:defRPr>
            </a:lvl1pPr>
          </a:lstStyle>
          <a:p>
            <a:fld id="{B9769521-F155-E740-ACC8-E1566717943B}" type="slidenum">
              <a:rPr lang="en-US" smtClean="0"/>
              <a:t>‹#›</a:t>
            </a:fld>
            <a:endParaRPr lang="en-US"/>
          </a:p>
        </p:txBody>
      </p:sp>
    </p:spTree>
    <p:extLst>
      <p:ext uri="{BB962C8B-B14F-4D97-AF65-F5344CB8AC3E}">
        <p14:creationId xmlns:p14="http://schemas.microsoft.com/office/powerpoint/2010/main" val="161213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000000"/>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000000"/>
          </a:solidFill>
          <a:latin typeface="+mn-lt"/>
          <a:ea typeface="+mn-ea"/>
          <a:cs typeface="+mn-cs"/>
        </a:defRPr>
      </a:lvl2pPr>
      <a:lvl3pPr marL="914400"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000000"/>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2DBC3-3444-4DB6-9F04-A33521D84C22}"/>
              </a:ext>
            </a:extLst>
          </p:cNvPr>
          <p:cNvSpPr>
            <a:spLocks noGrp="1"/>
          </p:cNvSpPr>
          <p:nvPr>
            <p:ph type="ctrTitle"/>
          </p:nvPr>
        </p:nvSpPr>
        <p:spPr>
          <a:xfrm>
            <a:off x="284668" y="3044799"/>
            <a:ext cx="4688374" cy="2200969"/>
          </a:xfrm>
        </p:spPr>
        <p:txBody>
          <a:bodyPr/>
          <a:lstStyle/>
          <a:p>
            <a:r>
              <a:rPr lang="en-US" dirty="0"/>
              <a:t>NIEM Health 102: An Introduction to Security and Privacy of Protected Healthcare Information </a:t>
            </a:r>
          </a:p>
        </p:txBody>
      </p:sp>
      <p:sp>
        <p:nvSpPr>
          <p:cNvPr id="6" name="Text Placeholder 5">
            <a:extLst>
              <a:ext uri="{FF2B5EF4-FFF2-40B4-BE49-F238E27FC236}">
                <a16:creationId xmlns:a16="http://schemas.microsoft.com/office/drawing/2014/main" id="{C54F876A-670B-4E39-AC5C-CD1B0D56FBEE}"/>
              </a:ext>
            </a:extLst>
          </p:cNvPr>
          <p:cNvSpPr>
            <a:spLocks noGrp="1"/>
          </p:cNvSpPr>
          <p:nvPr>
            <p:ph type="body" sz="quarter" idx="12"/>
          </p:nvPr>
        </p:nvSpPr>
        <p:spPr/>
        <p:txBody>
          <a:bodyPr>
            <a:normAutofit fontScale="77500" lnSpcReduction="20000"/>
          </a:bodyPr>
          <a:lstStyle/>
          <a:p>
            <a:r>
              <a:rPr lang="en-US" dirty="0"/>
              <a:t>Cait Ryan</a:t>
            </a:r>
          </a:p>
          <a:p>
            <a:r>
              <a:rPr lang="en-US" dirty="0"/>
              <a:t>Brian Handspicker</a:t>
            </a:r>
          </a:p>
        </p:txBody>
      </p:sp>
    </p:spTree>
    <p:extLst>
      <p:ext uri="{BB962C8B-B14F-4D97-AF65-F5344CB8AC3E}">
        <p14:creationId xmlns:p14="http://schemas.microsoft.com/office/powerpoint/2010/main" val="177696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5EBBD-5D46-4C95-BA65-8BC6E917C03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3266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1118"/>
            <a:ext cx="8229600" cy="4566618"/>
          </a:xfrm>
        </p:spPr>
        <p:txBody>
          <a:bodyPr/>
          <a:lstStyle/>
          <a:p>
            <a:pPr marL="342900" indent="-342900">
              <a:spcAft>
                <a:spcPts val="600"/>
              </a:spcAft>
              <a:buFont typeface="Arial" panose="020B0604020202020204" pitchFamily="34" charset="0"/>
              <a:buChar char="•"/>
            </a:pPr>
            <a:r>
              <a:rPr lang="en-US" dirty="0"/>
              <a:t>NIEM Health 101: An Introduction to Health Information Exchange</a:t>
            </a:r>
          </a:p>
          <a:p>
            <a:pPr marL="342900" indent="-342900">
              <a:spcAft>
                <a:spcPts val="600"/>
              </a:spcAft>
              <a:buFont typeface="Arial" panose="020B0604020202020204" pitchFamily="34" charset="0"/>
              <a:buChar char="•"/>
            </a:pPr>
            <a:r>
              <a:rPr lang="en-US" dirty="0"/>
              <a:t>NIEM Health 102: An Introduction to Security and Privacy of Protected Healthcare Information</a:t>
            </a:r>
          </a:p>
          <a:p>
            <a:pPr marL="342900" indent="-342900">
              <a:spcAft>
                <a:spcPts val="600"/>
              </a:spcAft>
              <a:buFont typeface="Arial" panose="020B0604020202020204" pitchFamily="34" charset="0"/>
              <a:buChar char="•"/>
            </a:pPr>
            <a:r>
              <a:rPr lang="en-US" dirty="0"/>
              <a:t>NIEM Health 201: Architecting NIEM Health IEPDs using Health Information Models</a:t>
            </a:r>
          </a:p>
          <a:p>
            <a:pPr marL="342900" indent="-342900">
              <a:spcAft>
                <a:spcPts val="600"/>
              </a:spcAft>
              <a:buFont typeface="Arial" panose="020B0604020202020204" pitchFamily="34" charset="0"/>
              <a:buChar char="•"/>
            </a:pPr>
            <a:r>
              <a:rPr lang="en-US" dirty="0"/>
              <a:t>NIEM Health Element Inventory</a:t>
            </a:r>
          </a:p>
        </p:txBody>
      </p:sp>
      <p:sp>
        <p:nvSpPr>
          <p:cNvPr id="3" name="Title 2"/>
          <p:cNvSpPr>
            <a:spLocks noGrp="1"/>
          </p:cNvSpPr>
          <p:nvPr>
            <p:ph type="title"/>
          </p:nvPr>
        </p:nvSpPr>
        <p:spPr/>
        <p:txBody>
          <a:bodyPr/>
          <a:lstStyle/>
          <a:p>
            <a:r>
              <a:rPr lang="en-US" dirty="0"/>
              <a:t>NIEM Health Guidance Documents</a:t>
            </a:r>
          </a:p>
        </p:txBody>
      </p:sp>
    </p:spTree>
    <p:extLst>
      <p:ext uri="{BB962C8B-B14F-4D97-AF65-F5344CB8AC3E}">
        <p14:creationId xmlns:p14="http://schemas.microsoft.com/office/powerpoint/2010/main" val="196586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1275"/>
            <a:ext cx="8229600" cy="4566618"/>
          </a:xfrm>
        </p:spPr>
        <p:txBody>
          <a:bodyPr/>
          <a:lstStyle/>
          <a:p>
            <a:r>
              <a:rPr lang="en-US" dirty="0"/>
              <a:t>This presentation outline:</a:t>
            </a:r>
          </a:p>
          <a:p>
            <a:endParaRPr lang="en-US" sz="800" dirty="0"/>
          </a:p>
          <a:p>
            <a:pPr marL="342900" indent="-342900">
              <a:buFont typeface="Arial" panose="020B0604020202020204" pitchFamily="34" charset="0"/>
              <a:buChar char="•"/>
            </a:pPr>
            <a:r>
              <a:rPr lang="en-US" dirty="0"/>
              <a:t>Business Security Trends</a:t>
            </a:r>
          </a:p>
          <a:p>
            <a:pPr marL="342900" indent="-342900">
              <a:buFont typeface="Arial" panose="020B0604020202020204" pitchFamily="34" charset="0"/>
              <a:buChar char="•"/>
            </a:pPr>
            <a:r>
              <a:rPr lang="en-US" dirty="0"/>
              <a:t>HIPAA Privacy and Security</a:t>
            </a:r>
          </a:p>
          <a:p>
            <a:pPr marL="342900" indent="-342900">
              <a:buFont typeface="Arial" panose="020B0604020202020204" pitchFamily="34" charset="0"/>
              <a:buChar char="•"/>
            </a:pPr>
            <a:r>
              <a:rPr lang="en-US" dirty="0"/>
              <a:t>Privacy Rule Requirements</a:t>
            </a:r>
          </a:p>
          <a:p>
            <a:pPr marL="342900" indent="-342900">
              <a:buFont typeface="Arial" panose="020B0604020202020204" pitchFamily="34" charset="0"/>
              <a:buChar char="•"/>
            </a:pPr>
            <a:r>
              <a:rPr lang="en-US" dirty="0"/>
              <a:t>Privacy Rule Exceptions</a:t>
            </a:r>
          </a:p>
          <a:p>
            <a:pPr marL="342900" indent="-342900">
              <a:buFont typeface="Arial" panose="020B0604020202020204" pitchFamily="34" charset="0"/>
              <a:buChar char="•"/>
            </a:pPr>
            <a:r>
              <a:rPr lang="en-US" dirty="0"/>
              <a:t>Security Rule Requirements</a:t>
            </a:r>
          </a:p>
          <a:p>
            <a:pPr marL="342900" indent="-342900">
              <a:buFont typeface="Arial" panose="020B0604020202020204" pitchFamily="34" charset="0"/>
              <a:buChar char="•"/>
            </a:pPr>
            <a:r>
              <a:rPr lang="en-US" dirty="0"/>
              <a:t>Privacy and Security Timeline</a:t>
            </a:r>
          </a:p>
          <a:p>
            <a:endParaRPr lang="en-US" dirty="0"/>
          </a:p>
        </p:txBody>
      </p:sp>
      <p:sp>
        <p:nvSpPr>
          <p:cNvPr id="3" name="Title 2"/>
          <p:cNvSpPr>
            <a:spLocks noGrp="1"/>
          </p:cNvSpPr>
          <p:nvPr>
            <p:ph type="title"/>
          </p:nvPr>
        </p:nvSpPr>
        <p:spPr/>
        <p:txBody>
          <a:bodyPr/>
          <a:lstStyle/>
          <a:p>
            <a:r>
              <a:rPr lang="en-US" dirty="0"/>
              <a:t>NIEM Health 102</a:t>
            </a:r>
          </a:p>
        </p:txBody>
      </p:sp>
    </p:spTree>
    <p:extLst>
      <p:ext uri="{BB962C8B-B14F-4D97-AF65-F5344CB8AC3E}">
        <p14:creationId xmlns:p14="http://schemas.microsoft.com/office/powerpoint/2010/main" val="370992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HIPAA established regulations to protect both the privacy and security of certain health information through two key rules: </a:t>
            </a:r>
          </a:p>
          <a:p>
            <a:r>
              <a:rPr lang="en-US" dirty="0"/>
              <a:t>1.	HIPAA Privacy Rule: national standards for the protection of certain health information </a:t>
            </a:r>
          </a:p>
          <a:p>
            <a:r>
              <a:rPr lang="en-US" dirty="0"/>
              <a:t>2.	HIPAA Security Rule: national set of security standards for protecting certain health information that is either held or transferred in electronic form</a:t>
            </a:r>
          </a:p>
          <a:p>
            <a:endParaRPr lang="en-US" dirty="0"/>
          </a:p>
        </p:txBody>
      </p:sp>
      <p:sp>
        <p:nvSpPr>
          <p:cNvPr id="3" name="Title 2"/>
          <p:cNvSpPr>
            <a:spLocks noGrp="1"/>
          </p:cNvSpPr>
          <p:nvPr>
            <p:ph type="title"/>
          </p:nvPr>
        </p:nvSpPr>
        <p:spPr/>
        <p:txBody>
          <a:bodyPr/>
          <a:lstStyle/>
          <a:p>
            <a:r>
              <a:rPr lang="en-US" dirty="0"/>
              <a:t>HIPAA Privacy and Security </a:t>
            </a:r>
          </a:p>
        </p:txBody>
      </p:sp>
    </p:spTree>
    <p:extLst>
      <p:ext uri="{BB962C8B-B14F-4D97-AF65-F5344CB8AC3E}">
        <p14:creationId xmlns:p14="http://schemas.microsoft.com/office/powerpoint/2010/main" val="243395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Privacy Rule defines the concept of protected health information (PHI) which includes many common identifiers (e.g., name, address, birth date, Social Security Number) when they can be associated with the individual’s health information. </a:t>
            </a:r>
          </a:p>
          <a:p>
            <a:r>
              <a:rPr lang="en-US" dirty="0"/>
              <a:t>The Privacy Rule assigns individuals with specific rights to their PHI and requires all healthcare organizations and partners to protect individuals’ health records and other identifiable health information</a:t>
            </a:r>
          </a:p>
          <a:p>
            <a:endParaRPr lang="en-US" dirty="0"/>
          </a:p>
        </p:txBody>
      </p:sp>
      <p:sp>
        <p:nvSpPr>
          <p:cNvPr id="3" name="Title 2"/>
          <p:cNvSpPr>
            <a:spLocks noGrp="1"/>
          </p:cNvSpPr>
          <p:nvPr>
            <p:ph type="title"/>
          </p:nvPr>
        </p:nvSpPr>
        <p:spPr/>
        <p:txBody>
          <a:bodyPr/>
          <a:lstStyle/>
          <a:p>
            <a:r>
              <a:rPr lang="en-US" dirty="0"/>
              <a:t>Privacy Rule Requirements</a:t>
            </a:r>
          </a:p>
        </p:txBody>
      </p:sp>
    </p:spTree>
    <p:extLst>
      <p:ext uri="{BB962C8B-B14F-4D97-AF65-F5344CB8AC3E}">
        <p14:creationId xmlns:p14="http://schemas.microsoft.com/office/powerpoint/2010/main" val="341238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5A9359-52C0-486C-8BCA-B42A3E99CF71}"/>
              </a:ext>
            </a:extLst>
          </p:cNvPr>
          <p:cNvSpPr>
            <a:spLocks noGrp="1"/>
          </p:cNvSpPr>
          <p:nvPr>
            <p:ph idx="1"/>
          </p:nvPr>
        </p:nvSpPr>
        <p:spPr>
          <a:xfrm>
            <a:off x="457200" y="1299411"/>
            <a:ext cx="8229600" cy="4742703"/>
          </a:xfrm>
        </p:spPr>
        <p:txBody>
          <a:bodyPr/>
          <a:lstStyle/>
          <a:p>
            <a:r>
              <a:rPr lang="en-US" dirty="0"/>
              <a:t>In addition, this HIPAA and HITECH legislation permits disclosure of PHI to support public health activities including:</a:t>
            </a:r>
          </a:p>
          <a:p>
            <a:pPr marL="342900" lvl="0" indent="-342900">
              <a:buFont typeface="Arial" panose="020B0604020202020204" pitchFamily="34" charset="0"/>
              <a:buChar char="•"/>
            </a:pPr>
            <a:r>
              <a:rPr lang="en-US" dirty="0"/>
              <a:t>Reporting communicable disease</a:t>
            </a:r>
          </a:p>
          <a:p>
            <a:pPr marL="342900" lvl="0" indent="-342900">
              <a:buFont typeface="Arial" panose="020B0604020202020204" pitchFamily="34" charset="0"/>
              <a:buChar char="•"/>
            </a:pPr>
            <a:r>
              <a:rPr lang="en-US" dirty="0"/>
              <a:t>Conducting public health monitoring</a:t>
            </a:r>
          </a:p>
          <a:p>
            <a:pPr marL="342900" lvl="0" indent="-342900">
              <a:buFont typeface="Arial" panose="020B0604020202020204" pitchFamily="34" charset="0"/>
              <a:buChar char="•"/>
            </a:pPr>
            <a:r>
              <a:rPr lang="en-US" dirty="0"/>
              <a:t>Public health investigations and interventions</a:t>
            </a:r>
          </a:p>
          <a:p>
            <a:pPr marL="342900" lvl="0" indent="-342900">
              <a:buFont typeface="Arial" panose="020B0604020202020204" pitchFamily="34" charset="0"/>
              <a:buChar char="•"/>
            </a:pPr>
            <a:r>
              <a:rPr lang="en-US" dirty="0"/>
              <a:t>Supporting Food and Drug Administration monitoring</a:t>
            </a:r>
          </a:p>
          <a:p>
            <a:pPr marL="342900" lvl="0" indent="-342900">
              <a:buFont typeface="Arial" panose="020B0604020202020204" pitchFamily="34" charset="0"/>
              <a:buChar char="•"/>
            </a:pPr>
            <a:r>
              <a:rPr lang="en-US" dirty="0"/>
              <a:t>Identifying patients exposed to a communicable disease</a:t>
            </a:r>
          </a:p>
          <a:p>
            <a:pPr marL="342900" lvl="0" indent="-342900">
              <a:buFont typeface="Arial" panose="020B0604020202020204" pitchFamily="34" charset="0"/>
              <a:buChar char="•"/>
            </a:pPr>
            <a:r>
              <a:rPr lang="en-US" dirty="0"/>
              <a:t>Supporting medical monitoring of the workplace</a:t>
            </a:r>
          </a:p>
          <a:p>
            <a:pPr marL="342900" lvl="0" indent="-342900">
              <a:buFont typeface="Arial" panose="020B0604020202020204" pitchFamily="34" charset="0"/>
              <a:buChar char="•"/>
            </a:pPr>
            <a:r>
              <a:rPr lang="en-US" dirty="0"/>
              <a:t>Supporting the use of certified electronic health record technology</a:t>
            </a:r>
          </a:p>
          <a:p>
            <a:endParaRPr lang="en-US" dirty="0"/>
          </a:p>
        </p:txBody>
      </p:sp>
      <p:sp>
        <p:nvSpPr>
          <p:cNvPr id="3" name="Title 2">
            <a:extLst>
              <a:ext uri="{FF2B5EF4-FFF2-40B4-BE49-F238E27FC236}">
                <a16:creationId xmlns:a16="http://schemas.microsoft.com/office/drawing/2014/main" id="{B41FE63C-07FB-46BD-85BB-803F666C891C}"/>
              </a:ext>
            </a:extLst>
          </p:cNvPr>
          <p:cNvSpPr>
            <a:spLocks noGrp="1"/>
          </p:cNvSpPr>
          <p:nvPr>
            <p:ph type="title"/>
          </p:nvPr>
        </p:nvSpPr>
        <p:spPr/>
        <p:txBody>
          <a:bodyPr>
            <a:normAutofit/>
          </a:bodyPr>
          <a:lstStyle/>
          <a:p>
            <a:r>
              <a:rPr lang="en-US" dirty="0"/>
              <a:t>Privacy Rule Exceptions</a:t>
            </a:r>
          </a:p>
        </p:txBody>
      </p:sp>
    </p:spTree>
    <p:extLst>
      <p:ext uri="{BB962C8B-B14F-4D97-AF65-F5344CB8AC3E}">
        <p14:creationId xmlns:p14="http://schemas.microsoft.com/office/powerpoint/2010/main" val="414060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Security Rule enables the Privacy Rule’s protections by establishing both technical and non-technical guidance and requirements which “covered entities” must both comply with and operationalize to secure e-PHI. </a:t>
            </a:r>
          </a:p>
          <a:p>
            <a:r>
              <a:rPr lang="en-US" dirty="0"/>
              <a:t>In 2009, The Health Information Technology for Economic and Clinical Health (HITECH) Act was authorized to promote the adoption and meaningful use of HIT and ensure the privacy and security of the electronic transmission of PHI.</a:t>
            </a:r>
          </a:p>
        </p:txBody>
      </p:sp>
      <p:sp>
        <p:nvSpPr>
          <p:cNvPr id="3" name="Title 2"/>
          <p:cNvSpPr>
            <a:spLocks noGrp="1"/>
          </p:cNvSpPr>
          <p:nvPr>
            <p:ph type="title"/>
          </p:nvPr>
        </p:nvSpPr>
        <p:spPr/>
        <p:txBody>
          <a:bodyPr/>
          <a:lstStyle/>
          <a:p>
            <a:r>
              <a:rPr lang="en-US" dirty="0"/>
              <a:t>Security Rule Requirements</a:t>
            </a:r>
          </a:p>
        </p:txBody>
      </p:sp>
    </p:spTree>
    <p:extLst>
      <p:ext uri="{BB962C8B-B14F-4D97-AF65-F5344CB8AC3E}">
        <p14:creationId xmlns:p14="http://schemas.microsoft.com/office/powerpoint/2010/main" val="323173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99942" y="1533173"/>
            <a:ext cx="5944115" cy="4450466"/>
          </a:xfrm>
          <a:prstGeom prst="rect">
            <a:avLst/>
          </a:prstGeom>
        </p:spPr>
      </p:pic>
      <p:sp>
        <p:nvSpPr>
          <p:cNvPr id="3" name="Title 2"/>
          <p:cNvSpPr>
            <a:spLocks noGrp="1"/>
          </p:cNvSpPr>
          <p:nvPr>
            <p:ph type="title"/>
          </p:nvPr>
        </p:nvSpPr>
        <p:spPr/>
        <p:txBody>
          <a:bodyPr/>
          <a:lstStyle/>
          <a:p>
            <a:r>
              <a:rPr lang="en-US" dirty="0"/>
              <a:t>Privacy and Security Timeline</a:t>
            </a:r>
          </a:p>
        </p:txBody>
      </p:sp>
    </p:spTree>
    <p:extLst>
      <p:ext uri="{BB962C8B-B14F-4D97-AF65-F5344CB8AC3E}">
        <p14:creationId xmlns:p14="http://schemas.microsoft.com/office/powerpoint/2010/main" val="396242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NIEM is currently supporting the secure and private exchange of information in production today. As NIEM's adoption continues to grow, non-clinical domains that utilize health data elements for information exchange will require clinical informatics subject matter expertise to securely and privately navigate through the complexities of the HIT/HIE environment. </a:t>
            </a:r>
          </a:p>
          <a:p>
            <a:endParaRPr lang="en-US" dirty="0"/>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481538544"/>
      </p:ext>
    </p:extLst>
  </p:cSld>
  <p:clrMapOvr>
    <a:masterClrMapping/>
  </p:clrMapOvr>
</p:sld>
</file>

<file path=ppt/theme/theme1.xml><?xml version="1.0" encoding="utf-8"?>
<a:theme xmlns:a="http://schemas.openxmlformats.org/drawingml/2006/main" name="FHA2016_PPTtheme_4.3-BLUEwoONC">
  <a:themeElements>
    <a:clrScheme name="FHA Blue">
      <a:dk1>
        <a:srgbClr val="1D427C"/>
      </a:dk1>
      <a:lt1>
        <a:sysClr val="window" lastClr="FFFFFF"/>
      </a:lt1>
      <a:dk2>
        <a:srgbClr val="B8B6B8"/>
      </a:dk2>
      <a:lt2>
        <a:srgbClr val="EEECE1"/>
      </a:lt2>
      <a:accent1>
        <a:srgbClr val="1D427C"/>
      </a:accent1>
      <a:accent2>
        <a:srgbClr val="D21242"/>
      </a:accent2>
      <a:accent3>
        <a:srgbClr val="D2E4F0"/>
      </a:accent3>
      <a:accent4>
        <a:srgbClr val="FFDE17"/>
      </a:accent4>
      <a:accent5>
        <a:srgbClr val="00A14B"/>
      </a:accent5>
      <a:accent6>
        <a:srgbClr val="FF8000"/>
      </a:accent6>
      <a:hlink>
        <a:srgbClr val="D21242"/>
      </a:hlink>
      <a:folHlink>
        <a:srgbClr val="A70000"/>
      </a:folHlink>
    </a:clrScheme>
    <a:fontScheme name="FHA">
      <a:majorFont>
        <a:latin typeface="Times New Roman"/>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FHA2016_PPTtheme_4.3-BLUEwoONC</Template>
  <TotalTime>12176</TotalTime>
  <Words>2037</Words>
  <Application>Microsoft Office PowerPoint</Application>
  <PresentationFormat>On-screen Show (4:3)</PresentationFormat>
  <Paragraphs>109</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FHA2016_PPTtheme_4.3-BLUEwoONC</vt:lpstr>
      <vt:lpstr>NIEM Health 102: An Introduction to Security and Privacy of Protected Healthcare Information </vt:lpstr>
      <vt:lpstr>NIEM Health Guidance Documents</vt:lpstr>
      <vt:lpstr>NIEM Health 102</vt:lpstr>
      <vt:lpstr>HIPAA Privacy and Security </vt:lpstr>
      <vt:lpstr>Privacy Rule Requirements</vt:lpstr>
      <vt:lpstr>Privacy Rule Exceptions</vt:lpstr>
      <vt:lpstr>Security Rule Requirements</vt:lpstr>
      <vt:lpstr>Privacy and Security Timeline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Handspicker</dc:creator>
  <cp:lastModifiedBy>Brian Handspicker</cp:lastModifiedBy>
  <cp:revision>27</cp:revision>
  <cp:lastPrinted>2018-07-30T18:33:55Z</cp:lastPrinted>
  <dcterms:created xsi:type="dcterms:W3CDTF">2016-06-21T20:14:05Z</dcterms:created>
  <dcterms:modified xsi:type="dcterms:W3CDTF">2019-06-17T22:45:58Z</dcterms:modified>
</cp:coreProperties>
</file>