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599" r:id="rId2"/>
    <p:sldId id="894" r:id="rId3"/>
    <p:sldId id="371" r:id="rId4"/>
    <p:sldId id="1834" r:id="rId5"/>
    <p:sldId id="1833" r:id="rId6"/>
    <p:sldId id="1871" r:id="rId7"/>
    <p:sldId id="1361" r:id="rId8"/>
    <p:sldId id="1872" r:id="rId9"/>
    <p:sldId id="1873" r:id="rId10"/>
    <p:sldId id="1874" r:id="rId11"/>
    <p:sldId id="1875" r:id="rId12"/>
    <p:sldId id="1877" r:id="rId13"/>
    <p:sldId id="1878" r:id="rId14"/>
    <p:sldId id="1879" r:id="rId15"/>
    <p:sldId id="1880" r:id="rId16"/>
    <p:sldId id="1881" r:id="rId17"/>
    <p:sldId id="1882" r:id="rId18"/>
    <p:sldId id="1883" r:id="rId19"/>
    <p:sldId id="1884" r:id="rId20"/>
    <p:sldId id="18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7" autoAdjust="0"/>
  </p:normalViewPr>
  <p:slideViewPr>
    <p:cSldViewPr snapToGrid="0">
      <p:cViewPr>
        <p:scale>
          <a:sx n="78" d="100"/>
          <a:sy n="78" d="100"/>
        </p:scale>
        <p:origin x="23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2E996-5090-4A98-ADE0-1D443E8FC9E9}" type="doc">
      <dgm:prSet loTypeId="urn:microsoft.com/office/officeart/2005/8/layout/radial3" loCatId="relationship" qsTypeId="urn:microsoft.com/office/officeart/2005/8/quickstyle/simple5" qsCatId="simple" csTypeId="urn:microsoft.com/office/officeart/2005/8/colors/colorful1" csCatId="colorful" phldr="1"/>
      <dgm:spPr/>
    </dgm:pt>
    <dgm:pt modelId="{910A0E2C-E4A4-4AA5-974A-59B8DE3A1BEA}">
      <dgm:prSet phldrT="[Text]" custT="1"/>
      <dgm:spPr/>
      <dgm:t>
        <a:bodyPr/>
        <a:lstStyle/>
        <a:p>
          <a:r>
            <a:rPr lang="en-US" sz="2400" dirty="0">
              <a:solidFill>
                <a:srgbClr val="020A0E"/>
              </a:solidFill>
              <a:latin typeface="Arial Narrow" panose="020B0606020202030204" pitchFamily="34" charset="0"/>
            </a:rPr>
            <a:t>Clinical Health</a:t>
          </a:r>
        </a:p>
      </dgm:t>
    </dgm:pt>
    <dgm:pt modelId="{1478E03B-42E1-418B-9487-57269B5EAC99}" type="parTrans" cxnId="{8D3C0CA0-6E80-4C89-BD49-AD59B650AFF3}">
      <dgm:prSet/>
      <dgm:spPr/>
      <dgm:t>
        <a:bodyPr/>
        <a:lstStyle/>
        <a:p>
          <a:endParaRPr lang="en-US"/>
        </a:p>
      </dgm:t>
    </dgm:pt>
    <dgm:pt modelId="{F588ACFC-3BAD-4675-A586-86CB3A282582}" type="sibTrans" cxnId="{8D3C0CA0-6E80-4C89-BD49-AD59B650AFF3}">
      <dgm:prSet/>
      <dgm:spPr/>
      <dgm:t>
        <a:bodyPr/>
        <a:lstStyle/>
        <a:p>
          <a:endParaRPr lang="en-US"/>
        </a:p>
      </dgm:t>
    </dgm:pt>
    <dgm:pt modelId="{3102F243-ACE2-42FD-92B9-6DF336BC8897}">
      <dgm:prSet phldrT="[Text]" custT="1"/>
      <dgm:spPr/>
      <dgm:t>
        <a:bodyPr/>
        <a:lstStyle/>
        <a:p>
          <a:r>
            <a:rPr lang="en-US" sz="1400" b="0" dirty="0">
              <a:solidFill>
                <a:srgbClr val="020A0E"/>
              </a:solidFill>
              <a:latin typeface="Arial Narrow" panose="020B0606020202030204" pitchFamily="34" charset="0"/>
            </a:rPr>
            <a:t>Justice</a:t>
          </a:r>
        </a:p>
      </dgm:t>
    </dgm:pt>
    <dgm:pt modelId="{A1F02906-4930-4C5A-8CDC-63EA90E01073}" type="parTrans" cxnId="{F8F950B5-8B0B-4DA5-A46A-FE9CA157BF5D}">
      <dgm:prSet/>
      <dgm:spPr/>
      <dgm:t>
        <a:bodyPr/>
        <a:lstStyle/>
        <a:p>
          <a:endParaRPr lang="en-US"/>
        </a:p>
      </dgm:t>
    </dgm:pt>
    <dgm:pt modelId="{5543734F-3D6D-4575-AE34-AF95E7F4F9BE}" type="sibTrans" cxnId="{F8F950B5-8B0B-4DA5-A46A-FE9CA157BF5D}">
      <dgm:prSet/>
      <dgm:spPr/>
      <dgm:t>
        <a:bodyPr/>
        <a:lstStyle/>
        <a:p>
          <a:endParaRPr lang="en-US"/>
        </a:p>
      </dgm:t>
    </dgm:pt>
    <dgm:pt modelId="{042D07F0-D210-4587-95B4-7A386BC5DA6F}">
      <dgm:prSet phldrT="[Text]" custT="1"/>
      <dgm:spPr/>
      <dgm:t>
        <a:bodyPr/>
        <a:lstStyle/>
        <a:p>
          <a:r>
            <a:rPr lang="en-US" sz="1400" b="0" dirty="0">
              <a:solidFill>
                <a:srgbClr val="020A0E"/>
              </a:solidFill>
              <a:latin typeface="Arial Narrow" panose="020B0606020202030204" pitchFamily="34" charset="0"/>
            </a:rPr>
            <a:t>Human Services</a:t>
          </a:r>
        </a:p>
      </dgm:t>
    </dgm:pt>
    <dgm:pt modelId="{064BB128-8CB2-4536-8532-1F1A41A95409}" type="parTrans" cxnId="{E28DC6C9-E6A8-477B-A6B4-27E2FEFFD4BE}">
      <dgm:prSet/>
      <dgm:spPr/>
      <dgm:t>
        <a:bodyPr/>
        <a:lstStyle/>
        <a:p>
          <a:endParaRPr lang="en-US"/>
        </a:p>
      </dgm:t>
    </dgm:pt>
    <dgm:pt modelId="{A1C6D66A-63CD-49E1-AFEE-3F289ABD2688}" type="sibTrans" cxnId="{E28DC6C9-E6A8-477B-A6B4-27E2FEFFD4BE}">
      <dgm:prSet/>
      <dgm:spPr/>
      <dgm:t>
        <a:bodyPr/>
        <a:lstStyle/>
        <a:p>
          <a:endParaRPr lang="en-US"/>
        </a:p>
      </dgm:t>
    </dgm:pt>
    <dgm:pt modelId="{77F1C642-3BE8-4C3E-B00E-B40F3F173799}">
      <dgm:prSet phldrT="[Text]" custT="1"/>
      <dgm:spPr/>
      <dgm:t>
        <a:bodyPr/>
        <a:lstStyle/>
        <a:p>
          <a:r>
            <a:rPr lang="en-US" sz="1400" b="0" dirty="0">
              <a:solidFill>
                <a:srgbClr val="020A0E"/>
              </a:solidFill>
              <a:latin typeface="Arial Narrow" panose="020B0606020202030204" pitchFamily="34" charset="0"/>
            </a:rPr>
            <a:t>MilOps</a:t>
          </a:r>
        </a:p>
      </dgm:t>
    </dgm:pt>
    <dgm:pt modelId="{78E80696-9B91-433C-934A-E51983A38AB5}" type="parTrans" cxnId="{A967EB13-9295-4B12-9F14-E8161C28F672}">
      <dgm:prSet/>
      <dgm:spPr/>
      <dgm:t>
        <a:bodyPr/>
        <a:lstStyle/>
        <a:p>
          <a:endParaRPr lang="en-US"/>
        </a:p>
      </dgm:t>
    </dgm:pt>
    <dgm:pt modelId="{48BE0123-5C19-463A-AB2A-914A60913E0F}" type="sibTrans" cxnId="{A967EB13-9295-4B12-9F14-E8161C28F672}">
      <dgm:prSet/>
      <dgm:spPr/>
      <dgm:t>
        <a:bodyPr/>
        <a:lstStyle/>
        <a:p>
          <a:endParaRPr lang="en-US"/>
        </a:p>
      </dgm:t>
    </dgm:pt>
    <dgm:pt modelId="{E04E1282-6715-4FA0-90E6-31C4376B08B3}">
      <dgm:prSet phldrT="[Text]" custT="1"/>
      <dgm:spPr/>
      <dgm:t>
        <a:bodyPr/>
        <a:lstStyle/>
        <a:p>
          <a:r>
            <a:rPr lang="en-US" sz="1400" b="0" dirty="0">
              <a:solidFill>
                <a:srgbClr val="020A0E"/>
              </a:solidFill>
              <a:latin typeface="Arial Narrow" panose="020B0606020202030204" pitchFamily="34" charset="0"/>
            </a:rPr>
            <a:t>Emergency </a:t>
          </a:r>
          <a:r>
            <a:rPr lang="en-US" sz="1400" b="0" dirty="0" err="1">
              <a:solidFill>
                <a:srgbClr val="020A0E"/>
              </a:solidFill>
              <a:latin typeface="Arial Narrow" panose="020B0606020202030204" pitchFamily="34" charset="0"/>
            </a:rPr>
            <a:t>Mgt</a:t>
          </a:r>
          <a:endParaRPr lang="en-US" sz="1400" b="0" dirty="0">
            <a:solidFill>
              <a:srgbClr val="020A0E"/>
            </a:solidFill>
            <a:latin typeface="Arial Narrow" panose="020B0606020202030204" pitchFamily="34" charset="0"/>
          </a:endParaRPr>
        </a:p>
      </dgm:t>
    </dgm:pt>
    <dgm:pt modelId="{6B0B875E-04E1-4FEF-8735-F2D2E76C36B2}" type="parTrans" cxnId="{7C7C4A10-E150-46A3-AE26-24C159EE593F}">
      <dgm:prSet/>
      <dgm:spPr/>
      <dgm:t>
        <a:bodyPr/>
        <a:lstStyle/>
        <a:p>
          <a:endParaRPr lang="en-US"/>
        </a:p>
      </dgm:t>
    </dgm:pt>
    <dgm:pt modelId="{7E721621-35EC-4EFD-A710-74C8FC30E516}" type="sibTrans" cxnId="{7C7C4A10-E150-46A3-AE26-24C159EE593F}">
      <dgm:prSet/>
      <dgm:spPr/>
      <dgm:t>
        <a:bodyPr/>
        <a:lstStyle/>
        <a:p>
          <a:endParaRPr lang="en-US"/>
        </a:p>
      </dgm:t>
    </dgm:pt>
    <dgm:pt modelId="{3CC10273-B0D0-4F63-88C2-699076E5DB7A}" type="pres">
      <dgm:prSet presAssocID="{A4E2E996-5090-4A98-ADE0-1D443E8FC9E9}" presName="composite" presStyleCnt="0">
        <dgm:presLayoutVars>
          <dgm:chMax val="1"/>
          <dgm:dir/>
          <dgm:resizeHandles val="exact"/>
        </dgm:presLayoutVars>
      </dgm:prSet>
      <dgm:spPr/>
    </dgm:pt>
    <dgm:pt modelId="{30A930A4-FAAA-44C7-B625-63D6FCBDA0E4}" type="pres">
      <dgm:prSet presAssocID="{A4E2E996-5090-4A98-ADE0-1D443E8FC9E9}" presName="radial" presStyleCnt="0">
        <dgm:presLayoutVars>
          <dgm:animLvl val="ctr"/>
        </dgm:presLayoutVars>
      </dgm:prSet>
      <dgm:spPr/>
    </dgm:pt>
    <dgm:pt modelId="{46515804-ADD3-421C-8C98-12A12D8C1F4F}" type="pres">
      <dgm:prSet presAssocID="{910A0E2C-E4A4-4AA5-974A-59B8DE3A1BEA}" presName="centerShape" presStyleLbl="vennNode1" presStyleIdx="0" presStyleCnt="5"/>
      <dgm:spPr/>
    </dgm:pt>
    <dgm:pt modelId="{12EC9A32-111E-44AE-86F7-16DB530EDA2F}" type="pres">
      <dgm:prSet presAssocID="{3102F243-ACE2-42FD-92B9-6DF336BC8897}" presName="node" presStyleLbl="vennNode1" presStyleIdx="1" presStyleCnt="5" custScaleX="116159" custScaleY="119098" custRadScaleRad="94451" custRadScaleInc="44971">
        <dgm:presLayoutVars>
          <dgm:bulletEnabled val="1"/>
        </dgm:presLayoutVars>
      </dgm:prSet>
      <dgm:spPr/>
    </dgm:pt>
    <dgm:pt modelId="{0F36064A-7062-4EDD-BEE8-3EA8FFEF702D}" type="pres">
      <dgm:prSet presAssocID="{042D07F0-D210-4587-95B4-7A386BC5DA6F}" presName="node" presStyleLbl="vennNode1" presStyleIdx="2" presStyleCnt="5" custScaleX="120528" custScaleY="124628" custRadScaleRad="96523" custRadScaleInc="-2779">
        <dgm:presLayoutVars>
          <dgm:bulletEnabled val="1"/>
        </dgm:presLayoutVars>
      </dgm:prSet>
      <dgm:spPr/>
    </dgm:pt>
    <dgm:pt modelId="{BF95AFD4-6E86-44FF-9E6B-82F773D02F7A}" type="pres">
      <dgm:prSet presAssocID="{77F1C642-3BE8-4C3E-B00E-B40F3F173799}" presName="node" presStyleLbl="vennNode1" presStyleIdx="3" presStyleCnt="5" custScaleX="110451" custScaleY="111453" custRadScaleRad="94690" custRadScaleInc="52720">
        <dgm:presLayoutVars>
          <dgm:bulletEnabled val="1"/>
        </dgm:presLayoutVars>
      </dgm:prSet>
      <dgm:spPr/>
    </dgm:pt>
    <dgm:pt modelId="{6C52FD4D-DEB3-4A65-9A55-DD0FFED009B8}" type="pres">
      <dgm:prSet presAssocID="{E04E1282-6715-4FA0-90E6-31C4376B08B3}" presName="node" presStyleLbl="vennNode1" presStyleIdx="4" presStyleCnt="5" custScaleX="126683" custScaleY="126530" custRadScaleRad="93735" custRadScaleInc="1076">
        <dgm:presLayoutVars>
          <dgm:bulletEnabled val="1"/>
        </dgm:presLayoutVars>
      </dgm:prSet>
      <dgm:spPr/>
    </dgm:pt>
  </dgm:ptLst>
  <dgm:cxnLst>
    <dgm:cxn modelId="{7C7C4A10-E150-46A3-AE26-24C159EE593F}" srcId="{910A0E2C-E4A4-4AA5-974A-59B8DE3A1BEA}" destId="{E04E1282-6715-4FA0-90E6-31C4376B08B3}" srcOrd="3" destOrd="0" parTransId="{6B0B875E-04E1-4FEF-8735-F2D2E76C36B2}" sibTransId="{7E721621-35EC-4EFD-A710-74C8FC30E516}"/>
    <dgm:cxn modelId="{A967EB13-9295-4B12-9F14-E8161C28F672}" srcId="{910A0E2C-E4A4-4AA5-974A-59B8DE3A1BEA}" destId="{77F1C642-3BE8-4C3E-B00E-B40F3F173799}" srcOrd="2" destOrd="0" parTransId="{78E80696-9B91-433C-934A-E51983A38AB5}" sibTransId="{48BE0123-5C19-463A-AB2A-914A60913E0F}"/>
    <dgm:cxn modelId="{15D1A46C-8067-4CC3-B73A-EF9C63DCC1FC}" type="presOf" srcId="{A4E2E996-5090-4A98-ADE0-1D443E8FC9E9}" destId="{3CC10273-B0D0-4F63-88C2-699076E5DB7A}" srcOrd="0" destOrd="0" presId="urn:microsoft.com/office/officeart/2005/8/layout/radial3"/>
    <dgm:cxn modelId="{DBB1E594-EDE8-4F11-80B6-943521853DCE}" type="presOf" srcId="{910A0E2C-E4A4-4AA5-974A-59B8DE3A1BEA}" destId="{46515804-ADD3-421C-8C98-12A12D8C1F4F}" srcOrd="0" destOrd="0" presId="urn:microsoft.com/office/officeart/2005/8/layout/radial3"/>
    <dgm:cxn modelId="{599E2497-D4A7-46AC-B4C8-74643ED1CFF2}" type="presOf" srcId="{E04E1282-6715-4FA0-90E6-31C4376B08B3}" destId="{6C52FD4D-DEB3-4A65-9A55-DD0FFED009B8}" srcOrd="0" destOrd="0" presId="urn:microsoft.com/office/officeart/2005/8/layout/radial3"/>
    <dgm:cxn modelId="{65BD629C-A556-484D-B6A7-FF758E4C653E}" type="presOf" srcId="{042D07F0-D210-4587-95B4-7A386BC5DA6F}" destId="{0F36064A-7062-4EDD-BEE8-3EA8FFEF702D}" srcOrd="0" destOrd="0" presId="urn:microsoft.com/office/officeart/2005/8/layout/radial3"/>
    <dgm:cxn modelId="{8D3C0CA0-6E80-4C89-BD49-AD59B650AFF3}" srcId="{A4E2E996-5090-4A98-ADE0-1D443E8FC9E9}" destId="{910A0E2C-E4A4-4AA5-974A-59B8DE3A1BEA}" srcOrd="0" destOrd="0" parTransId="{1478E03B-42E1-418B-9487-57269B5EAC99}" sibTransId="{F588ACFC-3BAD-4675-A586-86CB3A282582}"/>
    <dgm:cxn modelId="{F8F950B5-8B0B-4DA5-A46A-FE9CA157BF5D}" srcId="{910A0E2C-E4A4-4AA5-974A-59B8DE3A1BEA}" destId="{3102F243-ACE2-42FD-92B9-6DF336BC8897}" srcOrd="0" destOrd="0" parTransId="{A1F02906-4930-4C5A-8CDC-63EA90E01073}" sibTransId="{5543734F-3D6D-4575-AE34-AF95E7F4F9BE}"/>
    <dgm:cxn modelId="{8A693FBD-F648-4423-B55C-740AF1450549}" type="presOf" srcId="{77F1C642-3BE8-4C3E-B00E-B40F3F173799}" destId="{BF95AFD4-6E86-44FF-9E6B-82F773D02F7A}" srcOrd="0" destOrd="0" presId="urn:microsoft.com/office/officeart/2005/8/layout/radial3"/>
    <dgm:cxn modelId="{E28DC6C9-E6A8-477B-A6B4-27E2FEFFD4BE}" srcId="{910A0E2C-E4A4-4AA5-974A-59B8DE3A1BEA}" destId="{042D07F0-D210-4587-95B4-7A386BC5DA6F}" srcOrd="1" destOrd="0" parTransId="{064BB128-8CB2-4536-8532-1F1A41A95409}" sibTransId="{A1C6D66A-63CD-49E1-AFEE-3F289ABD2688}"/>
    <dgm:cxn modelId="{6D7ED2F7-DC45-4ED0-A046-74AF6578B63D}" type="presOf" srcId="{3102F243-ACE2-42FD-92B9-6DF336BC8897}" destId="{12EC9A32-111E-44AE-86F7-16DB530EDA2F}" srcOrd="0" destOrd="0" presId="urn:microsoft.com/office/officeart/2005/8/layout/radial3"/>
    <dgm:cxn modelId="{DB9C2161-F95F-4660-BB7F-2224E2BECC9C}" type="presParOf" srcId="{3CC10273-B0D0-4F63-88C2-699076E5DB7A}" destId="{30A930A4-FAAA-44C7-B625-63D6FCBDA0E4}" srcOrd="0" destOrd="0" presId="urn:microsoft.com/office/officeart/2005/8/layout/radial3"/>
    <dgm:cxn modelId="{3934F993-5EDE-4DA0-ACB1-C5E4F624345F}" type="presParOf" srcId="{30A930A4-FAAA-44C7-B625-63D6FCBDA0E4}" destId="{46515804-ADD3-421C-8C98-12A12D8C1F4F}" srcOrd="0" destOrd="0" presId="urn:microsoft.com/office/officeart/2005/8/layout/radial3"/>
    <dgm:cxn modelId="{D62C9102-5919-4A1F-B600-A959C817FA88}" type="presParOf" srcId="{30A930A4-FAAA-44C7-B625-63D6FCBDA0E4}" destId="{12EC9A32-111E-44AE-86F7-16DB530EDA2F}" srcOrd="1" destOrd="0" presId="urn:microsoft.com/office/officeart/2005/8/layout/radial3"/>
    <dgm:cxn modelId="{11EE201C-2CC0-4306-A573-F2462E1C8087}" type="presParOf" srcId="{30A930A4-FAAA-44C7-B625-63D6FCBDA0E4}" destId="{0F36064A-7062-4EDD-BEE8-3EA8FFEF702D}" srcOrd="2" destOrd="0" presId="urn:microsoft.com/office/officeart/2005/8/layout/radial3"/>
    <dgm:cxn modelId="{4E435943-1E44-4D73-9C71-08D4DD54769E}" type="presParOf" srcId="{30A930A4-FAAA-44C7-B625-63D6FCBDA0E4}" destId="{BF95AFD4-6E86-44FF-9E6B-82F773D02F7A}" srcOrd="3" destOrd="0" presId="urn:microsoft.com/office/officeart/2005/8/layout/radial3"/>
    <dgm:cxn modelId="{3161895B-05FF-4CCC-9635-D037A1F1FBFF}" type="presParOf" srcId="{30A930A4-FAAA-44C7-B625-63D6FCBDA0E4}" destId="{6C52FD4D-DEB3-4A65-9A55-DD0FFED009B8}"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5804-ADD3-421C-8C98-12A12D8C1F4F}">
      <dsp:nvSpPr>
        <dsp:cNvPr id="0" name=""/>
        <dsp:cNvSpPr/>
      </dsp:nvSpPr>
      <dsp:spPr>
        <a:xfrm>
          <a:off x="1182434" y="779851"/>
          <a:ext cx="1897612" cy="1897612"/>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20A0E"/>
              </a:solidFill>
              <a:latin typeface="Arial Narrow" panose="020B0606020202030204" pitchFamily="34" charset="0"/>
            </a:rPr>
            <a:t>Clinical Health</a:t>
          </a:r>
        </a:p>
      </dsp:txBody>
      <dsp:txXfrm>
        <a:off x="1460333" y="1057750"/>
        <a:ext cx="1341814" cy="1341814"/>
      </dsp:txXfrm>
    </dsp:sp>
    <dsp:sp modelId="{12EC9A32-111E-44AE-86F7-16DB530EDA2F}">
      <dsp:nvSpPr>
        <dsp:cNvPr id="0" name=""/>
        <dsp:cNvSpPr/>
      </dsp:nvSpPr>
      <dsp:spPr>
        <a:xfrm>
          <a:off x="2337815" y="275755"/>
          <a:ext cx="1102123" cy="1130009"/>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020A0E"/>
              </a:solidFill>
              <a:latin typeface="Arial Narrow" panose="020B0606020202030204" pitchFamily="34" charset="0"/>
            </a:rPr>
            <a:t>Justice</a:t>
          </a:r>
        </a:p>
      </dsp:txBody>
      <dsp:txXfrm>
        <a:off x="2499217" y="441241"/>
        <a:ext cx="779319" cy="799037"/>
      </dsp:txXfrm>
    </dsp:sp>
    <dsp:sp modelId="{0F36064A-7062-4EDD-BEE8-3EA8FFEF702D}">
      <dsp:nvSpPr>
        <dsp:cNvPr id="0" name=""/>
        <dsp:cNvSpPr/>
      </dsp:nvSpPr>
      <dsp:spPr>
        <a:xfrm>
          <a:off x="2751129" y="1085366"/>
          <a:ext cx="1143577" cy="1182478"/>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020A0E"/>
              </a:solidFill>
              <a:latin typeface="Arial Narrow" panose="020B0606020202030204" pitchFamily="34" charset="0"/>
            </a:rPr>
            <a:t>Human Services</a:t>
          </a:r>
        </a:p>
      </dsp:txBody>
      <dsp:txXfrm>
        <a:off x="2918602" y="1258536"/>
        <a:ext cx="808631" cy="836138"/>
      </dsp:txXfrm>
    </dsp:sp>
    <dsp:sp modelId="{BF95AFD4-6E86-44FF-9E6B-82F773D02F7A}">
      <dsp:nvSpPr>
        <dsp:cNvPr id="0" name=""/>
        <dsp:cNvSpPr/>
      </dsp:nvSpPr>
      <dsp:spPr>
        <a:xfrm>
          <a:off x="745241" y="1991254"/>
          <a:ext cx="1047966" cy="1057473"/>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020A0E"/>
              </a:solidFill>
              <a:latin typeface="Arial Narrow" panose="020B0606020202030204" pitchFamily="34" charset="0"/>
            </a:rPr>
            <a:t>MilOps</a:t>
          </a:r>
        </a:p>
      </dsp:txBody>
      <dsp:txXfrm>
        <a:off x="898712" y="2146117"/>
        <a:ext cx="741024" cy="747747"/>
      </dsp:txXfrm>
    </dsp:sp>
    <dsp:sp modelId="{6C52FD4D-DEB3-4A65-9A55-DD0FFED009B8}">
      <dsp:nvSpPr>
        <dsp:cNvPr id="0" name=""/>
        <dsp:cNvSpPr/>
      </dsp:nvSpPr>
      <dsp:spPr>
        <a:xfrm>
          <a:off x="372057" y="1108818"/>
          <a:ext cx="1201976" cy="1200524"/>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rgbClr val="020A0E"/>
              </a:solidFill>
              <a:latin typeface="Arial Narrow" panose="020B0606020202030204" pitchFamily="34" charset="0"/>
            </a:rPr>
            <a:t>Emergency </a:t>
          </a:r>
          <a:r>
            <a:rPr lang="en-US" sz="1400" b="0" kern="1200" dirty="0" err="1">
              <a:solidFill>
                <a:srgbClr val="020A0E"/>
              </a:solidFill>
              <a:latin typeface="Arial Narrow" panose="020B0606020202030204" pitchFamily="34" charset="0"/>
            </a:rPr>
            <a:t>Mgt</a:t>
          </a:r>
          <a:endParaRPr lang="en-US" sz="1400" b="0" kern="1200" dirty="0">
            <a:solidFill>
              <a:srgbClr val="020A0E"/>
            </a:solidFill>
            <a:latin typeface="Arial Narrow" panose="020B0606020202030204" pitchFamily="34" charset="0"/>
          </a:endParaRPr>
        </a:p>
      </dsp:txBody>
      <dsp:txXfrm>
        <a:off x="548082" y="1284631"/>
        <a:ext cx="849926" cy="84889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CF316-95E1-467E-9ECD-D4901F1F9322}" type="datetimeFigureOut">
              <a:rPr lang="en-US" smtClean="0"/>
              <a:t>9/9/2019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EAC22-1FBE-426D-9C89-49010F0DAD79}" type="slidenum">
              <a:rPr lang="en-US" smtClean="0"/>
              <a:t>‹#›</a:t>
            </a:fld>
            <a:endParaRPr lang="en-US"/>
          </a:p>
        </p:txBody>
      </p:sp>
    </p:spTree>
    <p:extLst>
      <p:ext uri="{BB962C8B-B14F-4D97-AF65-F5344CB8AC3E}">
        <p14:creationId xmlns:p14="http://schemas.microsoft.com/office/powerpoint/2010/main" val="25780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cs typeface="Calibri" panose="020F0502020204030204" pitchFamily="34" charset="0"/>
              </a:rPr>
              <a:t>NIEM has model content for 14 domains, which are community-specific business areas plus Common Core Domain. </a:t>
            </a:r>
          </a:p>
          <a:p>
            <a:endParaRPr lang="en-US" dirty="0"/>
          </a:p>
        </p:txBody>
      </p:sp>
      <p:sp>
        <p:nvSpPr>
          <p:cNvPr id="4" name="Slide Number Placeholder 3"/>
          <p:cNvSpPr>
            <a:spLocks noGrp="1"/>
          </p:cNvSpPr>
          <p:nvPr>
            <p:ph type="sldNum" sz="quarter" idx="5"/>
          </p:nvPr>
        </p:nvSpPr>
        <p:spPr/>
        <p:txBody>
          <a:bodyPr/>
          <a:lstStyle/>
          <a:p>
            <a:fld id="{B7DA21B6-DD30-824E-9484-61254458B3F6}" type="slidenum">
              <a:rPr lang="en-US" smtClean="0"/>
              <a:pPr/>
              <a:t>3</a:t>
            </a:fld>
            <a:endParaRPr lang="en-US"/>
          </a:p>
        </p:txBody>
      </p:sp>
    </p:spTree>
    <p:extLst>
      <p:ext uri="{BB962C8B-B14F-4D97-AF65-F5344CB8AC3E}">
        <p14:creationId xmlns:p14="http://schemas.microsoft.com/office/powerpoint/2010/main" val="1744780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16</a:t>
            </a:fld>
            <a:endParaRPr lang="en-US"/>
          </a:p>
        </p:txBody>
      </p:sp>
    </p:spTree>
    <p:extLst>
      <p:ext uri="{BB962C8B-B14F-4D97-AF65-F5344CB8AC3E}">
        <p14:creationId xmlns:p14="http://schemas.microsoft.com/office/powerpoint/2010/main" val="144253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17</a:t>
            </a:fld>
            <a:endParaRPr lang="en-US"/>
          </a:p>
        </p:txBody>
      </p:sp>
    </p:spTree>
    <p:extLst>
      <p:ext uri="{BB962C8B-B14F-4D97-AF65-F5344CB8AC3E}">
        <p14:creationId xmlns:p14="http://schemas.microsoft.com/office/powerpoint/2010/main" val="343008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18</a:t>
            </a:fld>
            <a:endParaRPr lang="en-US"/>
          </a:p>
        </p:txBody>
      </p:sp>
    </p:spTree>
    <p:extLst>
      <p:ext uri="{BB962C8B-B14F-4D97-AF65-F5344CB8AC3E}">
        <p14:creationId xmlns:p14="http://schemas.microsoft.com/office/powerpoint/2010/main" val="45065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19</a:t>
            </a:fld>
            <a:endParaRPr lang="en-US"/>
          </a:p>
        </p:txBody>
      </p:sp>
    </p:spTree>
    <p:extLst>
      <p:ext uri="{BB962C8B-B14F-4D97-AF65-F5344CB8AC3E}">
        <p14:creationId xmlns:p14="http://schemas.microsoft.com/office/powerpoint/2010/main" val="234712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20</a:t>
            </a:fld>
            <a:endParaRPr lang="en-US"/>
          </a:p>
        </p:txBody>
      </p:sp>
    </p:spTree>
    <p:extLst>
      <p:ext uri="{BB962C8B-B14F-4D97-AF65-F5344CB8AC3E}">
        <p14:creationId xmlns:p14="http://schemas.microsoft.com/office/powerpoint/2010/main" val="356851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r>
              <a:rPr lang="en-US" sz="3600" dirty="0"/>
              <a:t>When NIEM Domains need to collect or exchange healthcare information, generally that information is not centric to the business of the domain, but is collected from the healthcare world at the "edge" of the domain. And similarly from the healthcare IT world's perspective, information that needs to transit from the HIT standards-based clinical world out to a NIEM Domain, is transiting at the edge of the clinical world. So, from the perspective of both NIEM Domains and the Clinical Healthcare Domain NIEM Health Information Exchange is an edge-case that is not centric to their realm. </a:t>
            </a:r>
            <a:endParaRPr lang="en-US" sz="18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r>
              <a:rPr lang="en-US" sz="3600" dirty="0">
                <a:solidFill>
                  <a:srgbClr val="000000"/>
                </a:solidFill>
                <a:latin typeface="Calibri" panose="020F0502020204030204" pitchFamily="34" charset="0"/>
                <a:cs typeface="Calibri" panose="020F0502020204030204" pitchFamily="34" charset="0"/>
              </a:rPr>
              <a:t>So far over 400 health-related and mental health-related NIEM Elements have been publicly defined across 6 of the 14 NIEM Domains, with no indication that these definitions have been coordinated with each other nor aligned with Health IT standards.</a:t>
            </a: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r>
              <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rPr>
              <a:t>So it is clear that NIEM Domains have a need to collect or exchange healthcare information which is not centric to their business but is collected at the "edge" of the domain. </a:t>
            </a: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r>
              <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rPr>
              <a:t>Similarly, information that needs to transit from the Clinical Health Domain to a NIEM Domain is transiting at the “edge” of the clinical health domain to the non-clinical domain (e.g. Emergency Management, Child and Family Services, etc.)</a:t>
            </a: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endPar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1" indent="0" algn="l" defTabSz="457200" rtl="0" eaLnBrk="1" fontAlgn="auto" latinLnBrk="0" hangingPunct="1">
              <a:lnSpc>
                <a:spcPct val="100000"/>
              </a:lnSpc>
              <a:spcBef>
                <a:spcPts val="0"/>
              </a:spcBef>
              <a:spcAft>
                <a:spcPts val="0"/>
              </a:spcAft>
              <a:buClrTx/>
              <a:buSzPts val="1000"/>
              <a:buFontTx/>
              <a:buNone/>
              <a:tabLst>
                <a:tab pos="1371600" algn="l"/>
              </a:tabLst>
              <a:defRPr/>
            </a:pPr>
            <a:r>
              <a:rPr kumimoji="0" lang="en-US" sz="3600" b="0" i="0" u="none" strike="noStrike" kern="1200" cap="none" spc="0" normalizeH="0" baseline="0" noProof="0" dirty="0">
                <a:ln>
                  <a:noFill/>
                </a:ln>
                <a:solidFill>
                  <a:prstClr val="black"/>
                </a:solidFill>
                <a:effectLst/>
                <a:uLnTx/>
                <a:uFillTx/>
                <a:latin typeface="Century Gothic" panose="020B0502020202020204"/>
                <a:ea typeface="+mn-ea"/>
                <a:cs typeface="+mn-cs"/>
              </a:rPr>
              <a:t>Therefore, NIEM Health Information Exchanges are “edge-cases” not centric to their realms</a:t>
            </a:r>
            <a:endParaRPr lang="en-US" dirty="0"/>
          </a:p>
          <a:p>
            <a:endParaRPr lang="en-US" dirty="0"/>
          </a:p>
        </p:txBody>
      </p:sp>
      <p:sp>
        <p:nvSpPr>
          <p:cNvPr id="4" name="Slide Number Placeholder 3"/>
          <p:cNvSpPr>
            <a:spLocks noGrp="1"/>
          </p:cNvSpPr>
          <p:nvPr>
            <p:ph type="sldNum" sz="quarter" idx="5"/>
          </p:nvPr>
        </p:nvSpPr>
        <p:spPr/>
        <p:txBody>
          <a:bodyPr/>
          <a:lstStyle/>
          <a:p>
            <a:fld id="{B7DA21B6-DD30-824E-9484-61254458B3F6}" type="slidenum">
              <a:rPr lang="en-US" smtClean="0"/>
              <a:pPr/>
              <a:t>4</a:t>
            </a:fld>
            <a:endParaRPr lang="en-US"/>
          </a:p>
        </p:txBody>
      </p:sp>
    </p:spTree>
    <p:extLst>
      <p:ext uri="{BB962C8B-B14F-4D97-AF65-F5344CB8AC3E}">
        <p14:creationId xmlns:p14="http://schemas.microsoft.com/office/powerpoint/2010/main" val="88086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A21B6-DD30-824E-9484-61254458B3F6}" type="slidenum">
              <a:rPr lang="en-US" smtClean="0"/>
              <a:pPr/>
              <a:t>6</a:t>
            </a:fld>
            <a:endParaRPr lang="en-US"/>
          </a:p>
        </p:txBody>
      </p:sp>
    </p:spTree>
    <p:extLst>
      <p:ext uri="{BB962C8B-B14F-4D97-AF65-F5344CB8AC3E}">
        <p14:creationId xmlns:p14="http://schemas.microsoft.com/office/powerpoint/2010/main" val="330399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10</a:t>
            </a:fld>
            <a:endParaRPr lang="en-US"/>
          </a:p>
        </p:txBody>
      </p:sp>
    </p:spTree>
    <p:extLst>
      <p:ext uri="{BB962C8B-B14F-4D97-AF65-F5344CB8AC3E}">
        <p14:creationId xmlns:p14="http://schemas.microsoft.com/office/powerpoint/2010/main" val="218962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11</a:t>
            </a:fld>
            <a:endParaRPr lang="en-US"/>
          </a:p>
        </p:txBody>
      </p:sp>
    </p:spTree>
    <p:extLst>
      <p:ext uri="{BB962C8B-B14F-4D97-AF65-F5344CB8AC3E}">
        <p14:creationId xmlns:p14="http://schemas.microsoft.com/office/powerpoint/2010/main" val="3275228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12</a:t>
            </a:fld>
            <a:endParaRPr lang="en-US"/>
          </a:p>
        </p:txBody>
      </p:sp>
    </p:spTree>
    <p:extLst>
      <p:ext uri="{BB962C8B-B14F-4D97-AF65-F5344CB8AC3E}">
        <p14:creationId xmlns:p14="http://schemas.microsoft.com/office/powerpoint/2010/main" val="82263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13</a:t>
            </a:fld>
            <a:endParaRPr lang="en-US"/>
          </a:p>
        </p:txBody>
      </p:sp>
    </p:spTree>
    <p:extLst>
      <p:ext uri="{BB962C8B-B14F-4D97-AF65-F5344CB8AC3E}">
        <p14:creationId xmlns:p14="http://schemas.microsoft.com/office/powerpoint/2010/main" val="920579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14</a:t>
            </a:fld>
            <a:endParaRPr lang="en-US"/>
          </a:p>
        </p:txBody>
      </p:sp>
    </p:spTree>
    <p:extLst>
      <p:ext uri="{BB962C8B-B14F-4D97-AF65-F5344CB8AC3E}">
        <p14:creationId xmlns:p14="http://schemas.microsoft.com/office/powerpoint/2010/main" val="2485298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FEAC22-1FBE-426D-9C89-49010F0DAD79}" type="slidenum">
              <a:rPr lang="en-US" smtClean="0"/>
              <a:t>15</a:t>
            </a:fld>
            <a:endParaRPr lang="en-US"/>
          </a:p>
        </p:txBody>
      </p:sp>
    </p:spTree>
    <p:extLst>
      <p:ext uri="{BB962C8B-B14F-4D97-AF65-F5344CB8AC3E}">
        <p14:creationId xmlns:p14="http://schemas.microsoft.com/office/powerpoint/2010/main" val="3376709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6290" y="1753862"/>
            <a:ext cx="5257710" cy="3196465"/>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dirty="0"/>
          </a:p>
        </p:txBody>
      </p:sp>
      <p:sp>
        <p:nvSpPr>
          <p:cNvPr id="2" name="Title 1"/>
          <p:cNvSpPr>
            <a:spLocks noGrp="1"/>
          </p:cNvSpPr>
          <p:nvPr>
            <p:ph type="ctrTitle"/>
          </p:nvPr>
        </p:nvSpPr>
        <p:spPr>
          <a:xfrm>
            <a:off x="4170958" y="1988741"/>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170958" y="3468394"/>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4170363" y="4279719"/>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321916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BE864F-3B91-45B3-A1DE-4D7490D1A26B}" type="datetime4">
              <a:rPr lang="en-US" smtClean="0"/>
              <a:t>September 9, 2019</a:t>
            </a:fld>
            <a:endParaRPr lang="en-US" dirty="0"/>
          </a:p>
        </p:txBody>
      </p:sp>
      <p:sp>
        <p:nvSpPr>
          <p:cNvPr id="6" name="Footer Placeholder 5"/>
          <p:cNvSpPr>
            <a:spLocks noGrp="1"/>
          </p:cNvSpPr>
          <p:nvPr>
            <p:ph type="ftr" sz="quarter" idx="11"/>
          </p:nvPr>
        </p:nvSpPr>
        <p:spPr>
          <a:xfrm>
            <a:off x="3124200" y="6356350"/>
            <a:ext cx="5562600" cy="365125"/>
          </a:xfrm>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13"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229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F48B69-9394-45A5-B62B-87AD770EA4A6}" type="datetime4">
              <a:rPr lang="en-US" smtClean="0"/>
              <a:t>September 9, 2019</a:t>
            </a:fld>
            <a:endParaRPr lang="en-US" dirty="0"/>
          </a:p>
        </p:txBody>
      </p:sp>
      <p:sp>
        <p:nvSpPr>
          <p:cNvPr id="6" name="Footer Placeholder 5"/>
          <p:cNvSpPr>
            <a:spLocks noGrp="1"/>
          </p:cNvSpPr>
          <p:nvPr>
            <p:ph type="ftr" sz="quarter" idx="11"/>
          </p:nvPr>
        </p:nvSpPr>
        <p:spPr>
          <a:xfrm>
            <a:off x="3124200" y="6356350"/>
            <a:ext cx="5562600" cy="365125"/>
          </a:xfrm>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12" name="Content Placeholder 2"/>
          <p:cNvSpPr>
            <a:spLocks noGrp="1"/>
          </p:cNvSpPr>
          <p:nvPr>
            <p:ph sz="half" idx="14"/>
          </p:nvPr>
        </p:nvSpPr>
        <p:spPr>
          <a:xfrm>
            <a:off x="4648200" y="1475496"/>
            <a:ext cx="4038600"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6" name="Rectangle 15"/>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5414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B3BE922-5EE0-4E05-9C73-BDEE729E4AFA}" type="datetime4">
              <a:rPr lang="en-US" smtClean="0"/>
              <a:t>September 9, 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59506-D6B1-B842-AAB5-13291BE98BD7}" type="slidenum">
              <a:rPr lang="en-US" smtClean="0"/>
              <a:t>‹#›</a:t>
            </a:fld>
            <a:endParaRPr lang="en-US" dirty="0"/>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userDrawn="1"/>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3522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2" name="Text Placeholder 4"/>
          <p:cNvSpPr>
            <a:spLocks noGrp="1"/>
          </p:cNvSpPr>
          <p:nvPr>
            <p:ph type="body" sz="quarter" idx="14"/>
          </p:nvPr>
        </p:nvSpPr>
        <p:spPr>
          <a:xfrm>
            <a:off x="455613" y="1475496"/>
            <a:ext cx="3998544"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A260DFE-DF5D-4308-8246-0229A4779709}" type="datetime4">
              <a:rPr lang="en-US" smtClean="0"/>
              <a:t>September 9, 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059506-D6B1-B842-AAB5-13291BE98BD7}" type="slidenum">
              <a:rPr lang="en-US" smtClean="0"/>
              <a:t>‹#›</a:t>
            </a:fld>
            <a:endParaRPr lang="en-US" dirty="0"/>
          </a:p>
        </p:txBody>
      </p:sp>
      <p:sp>
        <p:nvSpPr>
          <p:cNvPr id="14" name="Content Placeholder 2"/>
          <p:cNvSpPr>
            <a:spLocks noGrp="1"/>
          </p:cNvSpPr>
          <p:nvPr>
            <p:ph sz="half" idx="1"/>
          </p:nvPr>
        </p:nvSpPr>
        <p:spPr>
          <a:xfrm>
            <a:off x="457199" y="2115258"/>
            <a:ext cx="3996911"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9" name="Text Placeholder 4"/>
          <p:cNvSpPr>
            <a:spLocks noGrp="1"/>
          </p:cNvSpPr>
          <p:nvPr>
            <p:ph type="body" sz="quarter" idx="15"/>
          </p:nvPr>
        </p:nvSpPr>
        <p:spPr>
          <a:xfrm>
            <a:off x="4685921" y="1475496"/>
            <a:ext cx="4000879" cy="639762"/>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16"/>
          </p:nvPr>
        </p:nvSpPr>
        <p:spPr>
          <a:xfrm>
            <a:off x="4687555" y="2115258"/>
            <a:ext cx="3999245" cy="38862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2" name="Straight Connector 21"/>
          <p:cNvCxnSpPr/>
          <p:nvPr/>
        </p:nvCxnSpPr>
        <p:spPr>
          <a:xfrm>
            <a:off x="4566164"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3"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
        <p:nvSpPr>
          <p:cNvPr id="15" name="Rectangle 14"/>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9607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D7BDD9-61F3-4920-9BF3-B637225D320B}" type="datetime4">
              <a:rPr lang="en-US" smtClean="0"/>
              <a:t>September 9, 2019</a:t>
            </a:fld>
            <a:endParaRPr lang="en-US" dirty="0"/>
          </a:p>
        </p:txBody>
      </p:sp>
      <p:sp>
        <p:nvSpPr>
          <p:cNvPr id="6" name="Footer Placeholder 5"/>
          <p:cNvSpPr>
            <a:spLocks noGrp="1"/>
          </p:cNvSpPr>
          <p:nvPr>
            <p:ph type="ftr" sz="quarter" idx="11"/>
          </p:nvPr>
        </p:nvSpPr>
        <p:spPr>
          <a:xfrm>
            <a:off x="3124200" y="6356350"/>
            <a:ext cx="5562600" cy="365125"/>
          </a:xfrm>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21"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22"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spTree>
    <p:extLst>
      <p:ext uri="{BB962C8B-B14F-4D97-AF65-F5344CB8AC3E}">
        <p14:creationId xmlns:p14="http://schemas.microsoft.com/office/powerpoint/2010/main" val="3206273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hree Cont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52881"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D59624-938D-4C88-A83F-58E772B492C9}" type="datetime4">
              <a:rPr lang="en-US" smtClean="0"/>
              <a:t>September 9, 2019</a:t>
            </a:fld>
            <a:endParaRPr lang="en-US" dirty="0"/>
          </a:p>
        </p:txBody>
      </p:sp>
      <p:sp>
        <p:nvSpPr>
          <p:cNvPr id="6" name="Footer Placeholder 5"/>
          <p:cNvSpPr>
            <a:spLocks noGrp="1"/>
          </p:cNvSpPr>
          <p:nvPr>
            <p:ph type="ftr" sz="quarter" idx="11"/>
          </p:nvPr>
        </p:nvSpPr>
        <p:spPr>
          <a:xfrm>
            <a:off x="3124200" y="6356350"/>
            <a:ext cx="5562600" cy="365125"/>
          </a:xfrm>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12" name="Content Placeholder 2"/>
          <p:cNvSpPr>
            <a:spLocks noGrp="1"/>
          </p:cNvSpPr>
          <p:nvPr>
            <p:ph sz="half" idx="14"/>
          </p:nvPr>
        </p:nvSpPr>
        <p:spPr>
          <a:xfrm>
            <a:off x="6038899" y="1475496"/>
            <a:ext cx="2633472"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5956863"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Content Placeholder 2"/>
          <p:cNvSpPr>
            <a:spLocks noGrp="1"/>
          </p:cNvSpPr>
          <p:nvPr>
            <p:ph sz="half" idx="15"/>
          </p:nvPr>
        </p:nvSpPr>
        <p:spPr>
          <a:xfrm>
            <a:off x="473225" y="1475496"/>
            <a:ext cx="2633617"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a:xfrm>
            <a:off x="3177207"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6" name="Rectangle 15"/>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5072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F827FB-C6CD-4C64-9DA8-8503C47CD9B8}" type="datetime4">
              <a:rPr lang="en-US" smtClean="0"/>
              <a:t>September 9,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59506-D6B1-B842-AAB5-13291BE98BD7}" type="slidenum">
              <a:rPr lang="en-US" smtClean="0"/>
              <a:t>‹#›</a:t>
            </a:fld>
            <a:endParaRPr lang="en-US" dirty="0"/>
          </a:p>
        </p:txBody>
      </p:sp>
      <p:sp>
        <p:nvSpPr>
          <p:cNvPr id="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165201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1108E4-70CB-4987-A217-D257326AB6CD}" type="datetime4">
              <a:rPr lang="en-US" smtClean="0"/>
              <a:t>September 9,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59506-D6B1-B842-AAB5-13291BE98BD7}" type="slidenum">
              <a:rPr lang="en-US" smtClean="0"/>
              <a:t>‹#›</a:t>
            </a:fld>
            <a:endParaRPr lang="en-US" dirty="0"/>
          </a:p>
        </p:txBody>
      </p:sp>
      <p:sp>
        <p:nvSpPr>
          <p:cNvPr id="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8" name="Picture 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9" name="Rectangle 8"/>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569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89D0E-7E9B-4A74-AAD5-B292F2A4AD34}" type="datetime4">
              <a:rPr lang="en-US" smtClean="0"/>
              <a:t>September 9,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59506-D6B1-B842-AAB5-13291BE98BD7}" type="slidenum">
              <a:rPr lang="en-US" smtClean="0"/>
              <a:t>‹#›</a:t>
            </a:fld>
            <a:endParaRPr lang="en-US" dirty="0"/>
          </a:p>
        </p:txBody>
      </p:sp>
      <p:pic>
        <p:nvPicPr>
          <p:cNvPr id="5" name="Picture 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301449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w/Subtitles">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8F0C9-73A0-4E4C-9942-AE0618A00DB1}" type="datetime4">
              <a:rPr lang="en-US" smtClean="0"/>
              <a:t>September 9,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15"/>
          <p:cNvSpPr>
            <a:spLocks noGrp="1"/>
          </p:cNvSpPr>
          <p:nvPr>
            <p:ph type="body" sz="quarter" idx="15"/>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cxnSp>
        <p:nvCxnSpPr>
          <p:cNvPr id="14" name="Straight Connector 13"/>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434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ve 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2763819"/>
            <a:ext cx="5257710" cy="3196465"/>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5" name="Footer Placeholder 4"/>
          <p:cNvSpPr>
            <a:spLocks noGrp="1"/>
          </p:cNvSpPr>
          <p:nvPr>
            <p:ph type="ftr" sz="quarter" idx="11"/>
          </p:nvPr>
        </p:nvSpPr>
        <p:spPr>
          <a:xfrm>
            <a:off x="457200" y="6356350"/>
            <a:ext cx="2895600" cy="365125"/>
          </a:xfrm>
        </p:spPr>
        <p:txBody>
          <a:bodyPr/>
          <a:lstStyle/>
          <a:p>
            <a:endParaRPr lang="en-US" dirty="0"/>
          </a:p>
        </p:txBody>
      </p:sp>
      <p:sp>
        <p:nvSpPr>
          <p:cNvPr id="2" name="Title 1"/>
          <p:cNvSpPr>
            <a:spLocks noGrp="1"/>
          </p:cNvSpPr>
          <p:nvPr>
            <p:ph type="ctrTitle"/>
          </p:nvPr>
        </p:nvSpPr>
        <p:spPr>
          <a:xfrm>
            <a:off x="284668" y="3044799"/>
            <a:ext cx="4688374" cy="1470025"/>
          </a:xfrm>
        </p:spPr>
        <p:txBody>
          <a:bodyPr lIns="91440" rIns="91440" anchor="t">
            <a:noAutofit/>
          </a:bodyPr>
          <a:lstStyle>
            <a:lvl1pPr algn="l">
              <a:defRPr sz="3200" b="1">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668" y="4524452"/>
            <a:ext cx="4688374" cy="801295"/>
          </a:xfrm>
        </p:spPr>
        <p:txBody>
          <a:bodyPr anchor="t">
            <a:norm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2"/>
          </p:nvPr>
        </p:nvSpPr>
        <p:spPr>
          <a:xfrm>
            <a:off x="284073" y="5335777"/>
            <a:ext cx="4689475" cy="452437"/>
          </a:xfrm>
        </p:spPr>
        <p:txBody>
          <a:bodyPr>
            <a:normAutofit/>
          </a:bodyPr>
          <a:lstStyle>
            <a:lvl1pPr marL="0" indent="0">
              <a:buNone/>
              <a:defRPr sz="1600" b="1"/>
            </a:lvl1pPr>
          </a:lstStyle>
          <a:p>
            <a:pPr lvl="0"/>
            <a:r>
              <a:rPr lang="en-US"/>
              <a:t>Click to edit Master text styles</a:t>
            </a:r>
          </a:p>
        </p:txBody>
      </p:sp>
    </p:spTree>
    <p:extLst>
      <p:ext uri="{BB962C8B-B14F-4D97-AF65-F5344CB8AC3E}">
        <p14:creationId xmlns:p14="http://schemas.microsoft.com/office/powerpoint/2010/main" val="3373199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2388441"/>
            <a:ext cx="3008313" cy="36130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BAE392-50C1-4FBA-939E-9EC29DF5109C}" type="datetime4">
              <a:rPr lang="en-US" smtClean="0"/>
              <a:t>September 9,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9" name="Text Placeholder 4"/>
          <p:cNvSpPr>
            <a:spLocks noGrp="1"/>
          </p:cNvSpPr>
          <p:nvPr>
            <p:ph type="body" sz="quarter" idx="14"/>
          </p:nvPr>
        </p:nvSpPr>
        <p:spPr>
          <a:xfrm>
            <a:off x="457200" y="1475496"/>
            <a:ext cx="3008313" cy="912946"/>
          </a:xfrm>
          <a:solidFill>
            <a:schemeClr val="tx1">
              <a:lumMod val="75000"/>
            </a:schemeClr>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2" name="Picture 11"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3" name="Rectangle 12"/>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a:spLocks noGrp="1"/>
          </p:cNvSpPr>
          <p:nvPr>
            <p:ph idx="13"/>
          </p:nvPr>
        </p:nvSpPr>
        <p:spPr>
          <a:xfrm>
            <a:off x="3660401" y="1475496"/>
            <a:ext cx="502639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p:nvCxnSpPr>
        <p:spPr>
          <a:xfrm>
            <a:off x="3560065"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7" name="Rectangle 16"/>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82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7CC1DA50-B1AD-47E2-AEE2-B457742C18FE}" type="datetime4">
              <a:rPr lang="en-US" smtClean="0"/>
              <a:t>September 9,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Text Placeholder 15"/>
          <p:cNvSpPr>
            <a:spLocks noGrp="1"/>
          </p:cNvSpPr>
          <p:nvPr>
            <p:ph type="body" sz="quarter" idx="13"/>
          </p:nvPr>
        </p:nvSpPr>
        <p:spPr>
          <a:xfrm>
            <a:off x="0" y="5367338"/>
            <a:ext cx="7320803"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Tree>
    <p:extLst>
      <p:ext uri="{BB962C8B-B14F-4D97-AF65-F5344CB8AC3E}">
        <p14:creationId xmlns:p14="http://schemas.microsoft.com/office/powerpoint/2010/main" val="222265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2021" y="4800600"/>
            <a:ext cx="5486400" cy="566738"/>
          </a:xfrm>
        </p:spPr>
        <p:txBody>
          <a:bodyPr anchor="b"/>
          <a:lstStyle>
            <a:lvl1pPr algn="r">
              <a:defRPr sz="2000" b="1"/>
            </a:lvl1pPr>
          </a:lstStyle>
          <a:p>
            <a:r>
              <a:rPr lang="en-US" dirty="0"/>
              <a:t>CLICK TO EDIT MASTER TITLE STYLE</a:t>
            </a:r>
          </a:p>
        </p:txBody>
      </p:sp>
      <p:sp>
        <p:nvSpPr>
          <p:cNvPr id="5" name="Date Placeholder 4"/>
          <p:cNvSpPr>
            <a:spLocks noGrp="1"/>
          </p:cNvSpPr>
          <p:nvPr>
            <p:ph type="dt" sz="half" idx="10"/>
          </p:nvPr>
        </p:nvSpPr>
        <p:spPr/>
        <p:txBody>
          <a:bodyPr/>
          <a:lstStyle/>
          <a:p>
            <a:fld id="{A6DDA80B-F648-449E-8740-1FA3ACAD2A18}" type="datetime4">
              <a:rPr lang="en-US" smtClean="0"/>
              <a:t>September 9,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9" name="Rectangle 8"/>
          <p:cNvSpPr/>
          <p:nvPr/>
        </p:nvSpPr>
        <p:spPr>
          <a:xfrm>
            <a:off x="0" y="5367338"/>
            <a:ext cx="7318421"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Rectangle 10"/>
          <p:cNvSpPr/>
          <p:nvPr userDrawn="1"/>
        </p:nvSpPr>
        <p:spPr>
          <a:xfrm>
            <a:off x="0" y="5367338"/>
            <a:ext cx="7318421"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556853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Large and Center">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1655AF-2AA0-4E12-984D-769FEF8A3EF6}" type="datetime4">
              <a:rPr lang="en-US" smtClean="0"/>
              <a:t>September 9,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pic>
        <p:nvPicPr>
          <p:cNvPr id="13" name="Picture 12"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
        <p:nvSpPr>
          <p:cNvPr id="3" name="Picture Placeholder 2"/>
          <p:cNvSpPr>
            <a:spLocks noGrp="1"/>
          </p:cNvSpPr>
          <p:nvPr>
            <p:ph type="pic" idx="1"/>
          </p:nvPr>
        </p:nvSpPr>
        <p:spPr>
          <a:xfrm>
            <a:off x="1828800" y="612774"/>
            <a:ext cx="5486400" cy="4333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841308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Large and Center No Logo">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3ADF4E-1CC7-4C7F-BDC0-01FFF8478770}" type="datetime4">
              <a:rPr lang="en-US" smtClean="0"/>
              <a:t>September 9,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3" name="Picture Placeholder 2"/>
          <p:cNvSpPr>
            <a:spLocks noGrp="1"/>
          </p:cNvSpPr>
          <p:nvPr>
            <p:ph type="pic" idx="1"/>
          </p:nvPr>
        </p:nvSpPr>
        <p:spPr>
          <a:xfrm>
            <a:off x="457200" y="612774"/>
            <a:ext cx="8229600" cy="5369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792128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Vertical Text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5402C-D6FC-4248-9D02-5A13FBD3DA3A}" type="datetime4">
              <a:rPr lang="en-US" smtClean="0"/>
              <a:t>September 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9506-D6B1-B842-AAB5-13291BE98BD7}" type="slidenum">
              <a:rPr lang="en-US" smtClean="0"/>
              <a:t>‹#›</a:t>
            </a:fld>
            <a:endParaRPr lang="en-US" dirty="0"/>
          </a:p>
        </p:txBody>
      </p:sp>
      <p:sp>
        <p:nvSpPr>
          <p:cNvPr id="7"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4112676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428798"/>
            <a:ext cx="8229600" cy="45666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178B4-E713-43C5-A389-1EC3BA273229}" type="datetime4">
              <a:rPr lang="en-US" smtClean="0"/>
              <a:t>September 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9506-D6B1-B842-AAB5-13291BE98BD7}" type="slidenum">
              <a:rPr lang="en-US" smtClean="0"/>
              <a:t>‹#›</a:t>
            </a:fld>
            <a:endParaRPr lang="en-US" dirty="0"/>
          </a:p>
        </p:txBody>
      </p:sp>
      <p:sp>
        <p:nvSpPr>
          <p:cNvPr id="8"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9" name="Picture 8"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0" name="Rectangle 9"/>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2529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tical Title and Tex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6" name="Vertical Text Placeholder 2"/>
          <p:cNvSpPr>
            <a:spLocks noGrp="1"/>
          </p:cNvSpPr>
          <p:nvPr>
            <p:ph type="body" orient="vert" idx="13"/>
          </p:nvPr>
        </p:nvSpPr>
        <p:spPr>
          <a:xfrm>
            <a:off x="457200" y="274638"/>
            <a:ext cx="6975656" cy="57207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7632677" y="578991"/>
            <a:ext cx="1131750" cy="4221026"/>
          </a:xfrm>
        </p:spPr>
        <p:txBody>
          <a:bodyPr vert="eaVert"/>
          <a:lstStyle>
            <a:lvl1pPr algn="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69D1EB66-EB82-4345-A2B1-5DF2BE7ED7A5}" type="datetime4">
              <a:rPr lang="en-US" smtClean="0"/>
              <a:t>September 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9506-D6B1-B842-AAB5-13291BE98BD7}" type="slidenum">
              <a:rPr lang="en-US" smtClean="0"/>
              <a:t>‹#›</a:t>
            </a:fld>
            <a:endParaRPr lang="en-US" dirty="0"/>
          </a:p>
        </p:txBody>
      </p:sp>
      <p:cxnSp>
        <p:nvCxnSpPr>
          <p:cNvPr id="7" name="Straight Connector 6"/>
          <p:cNvCxnSpPr/>
          <p:nvPr userDrawn="1"/>
        </p:nvCxnSpPr>
        <p:spPr>
          <a:xfrm>
            <a:off x="7529959" y="274638"/>
            <a:ext cx="0" cy="5851525"/>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677" y="4946226"/>
            <a:ext cx="1131750" cy="1131750"/>
          </a:xfrm>
          <a:prstGeom prst="rect">
            <a:avLst/>
          </a:prstGeom>
        </p:spPr>
      </p:pic>
    </p:spTree>
    <p:extLst>
      <p:ext uri="{BB962C8B-B14F-4D97-AF65-F5344CB8AC3E}">
        <p14:creationId xmlns:p14="http://schemas.microsoft.com/office/powerpoint/2010/main" val="1616692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Us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B54481-208C-4143-B4BF-A72A3A8F2924}" type="datetime4">
              <a:rPr lang="en-US" smtClean="0"/>
              <a:t>September 9, 2019</a:t>
            </a:fld>
            <a:endParaRPr lang="en-US" dirty="0"/>
          </a:p>
        </p:txBody>
      </p:sp>
      <p:sp>
        <p:nvSpPr>
          <p:cNvPr id="6" name="Footer Placeholder 5"/>
          <p:cNvSpPr>
            <a:spLocks noGrp="1"/>
          </p:cNvSpPr>
          <p:nvPr>
            <p:ph type="ftr" sz="quarter" idx="11"/>
          </p:nvPr>
        </p:nvSpPr>
        <p:spPr>
          <a:xfrm>
            <a:off x="3124200" y="6356350"/>
            <a:ext cx="5562600" cy="365125"/>
          </a:xfrm>
        </p:spPr>
        <p:txBody>
          <a:bodyPr/>
          <a:lstStyle/>
          <a:p>
            <a:endParaRPr lang="en-US" dirty="0"/>
          </a:p>
        </p:txBody>
      </p:sp>
      <p:sp>
        <p:nvSpPr>
          <p:cNvPr id="7" name="Slide Number Placeholder 6"/>
          <p:cNvSpPr>
            <a:spLocks noGrp="1"/>
          </p:cNvSpPr>
          <p:nvPr>
            <p:ph type="sldNum" sz="quarter" idx="12"/>
          </p:nvPr>
        </p:nvSpPr>
        <p:spPr/>
        <p:txBody>
          <a:bodyPr/>
          <a:lstStyle/>
          <a:p>
            <a:fld id="{F8059506-D6B1-B842-AAB5-13291BE98BD7}" type="slidenum">
              <a:rPr lang="en-US" smtClean="0"/>
              <a:t>‹#›</a:t>
            </a:fld>
            <a:endParaRPr lang="en-US" dirty="0"/>
          </a:p>
        </p:txBody>
      </p:sp>
      <p:sp>
        <p:nvSpPr>
          <p:cNvPr id="13" name="Text Placeholder 15"/>
          <p:cNvSpPr>
            <a:spLocks noGrp="1"/>
          </p:cNvSpPr>
          <p:nvPr>
            <p:ph type="body" sz="quarter" idx="13" hasCustomPrompt="1"/>
          </p:nvPr>
        </p:nvSpPr>
        <p:spPr>
          <a:xfrm>
            <a:off x="1" y="961839"/>
            <a:ext cx="6853914" cy="289527"/>
          </a:xfrm>
          <a:solidFill>
            <a:schemeClr val="accent1"/>
          </a:solidFill>
        </p:spPr>
        <p:txBody>
          <a:bodyPr tIns="36576" bIns="0" anchor="t">
            <a:noAutofit/>
          </a:bodyPr>
          <a:lstStyle>
            <a:lvl1pPr marL="0" indent="0" algn="r">
              <a:buNone/>
              <a:defRPr sz="1200" b="0" i="0" baseline="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Connect with Federal Health Architecture – We’d Love to Hear from you!</a:t>
            </a:r>
          </a:p>
        </p:txBody>
      </p:sp>
      <p:sp>
        <p:nvSpPr>
          <p:cNvPr id="14" name="Title 16"/>
          <p:cNvSpPr>
            <a:spLocks noGrp="1"/>
          </p:cNvSpPr>
          <p:nvPr>
            <p:ph type="title" hasCustomPrompt="1"/>
          </p:nvPr>
        </p:nvSpPr>
        <p:spPr>
          <a:xfrm>
            <a:off x="457200" y="274638"/>
            <a:ext cx="6396715" cy="677894"/>
          </a:xfrm>
        </p:spPr>
        <p:txBody>
          <a:bodyPr>
            <a:normAutofit/>
          </a:bodyPr>
          <a:lstStyle>
            <a:lvl1pPr algn="r">
              <a:defRPr sz="3200" b="1"/>
            </a:lvl1pPr>
          </a:lstStyle>
          <a:p>
            <a:r>
              <a:rPr lang="en-US" dirty="0"/>
              <a:t>Contact Us</a:t>
            </a:r>
          </a:p>
        </p:txBody>
      </p:sp>
      <p:pic>
        <p:nvPicPr>
          <p:cNvPr id="15" name="Picture 14"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Content Placeholder 2"/>
          <p:cNvSpPr>
            <a:spLocks noGrp="1"/>
          </p:cNvSpPr>
          <p:nvPr>
            <p:ph sz="half" idx="1"/>
          </p:nvPr>
        </p:nvSpPr>
        <p:spPr>
          <a:xfrm>
            <a:off x="457200" y="1475496"/>
            <a:ext cx="4959544" cy="452596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half" idx="14"/>
          </p:nvPr>
        </p:nvSpPr>
        <p:spPr>
          <a:xfrm>
            <a:off x="5719544" y="1475496"/>
            <a:ext cx="2967256" cy="2257079"/>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5564660"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6" name="Content Placeholder 2"/>
          <p:cNvSpPr>
            <a:spLocks noGrp="1"/>
          </p:cNvSpPr>
          <p:nvPr>
            <p:ph sz="half" idx="15"/>
          </p:nvPr>
        </p:nvSpPr>
        <p:spPr>
          <a:xfrm>
            <a:off x="5719544" y="3945865"/>
            <a:ext cx="2967256" cy="2052620"/>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890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s for Coming">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A717-0BDD-475C-90CC-4A7D0F3293FE}" type="datetime4">
              <a:rPr lang="en-US" smtClean="0"/>
              <a:t>September 9,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059506-D6B1-B842-AAB5-13291BE98BD7}" type="slidenum">
              <a:rPr lang="en-US" smtClean="0"/>
              <a:t>‹#›</a:t>
            </a:fld>
            <a:endParaRPr lang="en-US" dirty="0"/>
          </a:p>
        </p:txBody>
      </p:sp>
      <p:sp>
        <p:nvSpPr>
          <p:cNvPr id="8" name="Text Placeholder 15"/>
          <p:cNvSpPr>
            <a:spLocks noGrp="1"/>
          </p:cNvSpPr>
          <p:nvPr>
            <p:ph type="body" sz="quarter" idx="13" hasCustomPrompt="1"/>
          </p:nvPr>
        </p:nvSpPr>
        <p:spPr>
          <a:xfrm>
            <a:off x="-1" y="3324232"/>
            <a:ext cx="6185023" cy="289527"/>
          </a:xfrm>
          <a:solidFill>
            <a:schemeClr val="accent1"/>
          </a:solidFill>
        </p:spPr>
        <p:txBody>
          <a:bodyPr tIns="36576" bIns="0" anchor="t">
            <a:noAutofit/>
          </a:bodyPr>
          <a:lstStyle>
            <a:lvl1pPr marL="0" indent="0" algn="r">
              <a:buNone/>
              <a:defRPr sz="1200" b="0" i="1">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dirty="0"/>
              <a:t>See you soon</a:t>
            </a:r>
          </a:p>
        </p:txBody>
      </p:sp>
      <p:sp>
        <p:nvSpPr>
          <p:cNvPr id="9" name="Title 16"/>
          <p:cNvSpPr>
            <a:spLocks noGrp="1"/>
          </p:cNvSpPr>
          <p:nvPr>
            <p:ph type="title" hasCustomPrompt="1"/>
          </p:nvPr>
        </p:nvSpPr>
        <p:spPr>
          <a:xfrm>
            <a:off x="0" y="2399747"/>
            <a:ext cx="6185023" cy="915178"/>
          </a:xfrm>
        </p:spPr>
        <p:txBody>
          <a:bodyPr>
            <a:noAutofit/>
          </a:bodyPr>
          <a:lstStyle>
            <a:lvl1pPr algn="r">
              <a:lnSpc>
                <a:spcPct val="70000"/>
              </a:lnSpc>
              <a:defRPr sz="3600" b="1"/>
            </a:lvl1pPr>
          </a:lstStyle>
          <a:p>
            <a:r>
              <a:rPr lang="en-US" dirty="0"/>
              <a:t>THANKS FOR</a:t>
            </a:r>
            <a:br>
              <a:rPr lang="en-US" dirty="0"/>
            </a:br>
            <a:r>
              <a:rPr lang="en-US" dirty="0"/>
              <a:t>COMING</a:t>
            </a:r>
          </a:p>
        </p:txBody>
      </p:sp>
      <p:pic>
        <p:nvPicPr>
          <p:cNvPr id="10" name="Picture 9"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28" y="1960841"/>
            <a:ext cx="2051688" cy="2051688"/>
          </a:xfrm>
          <a:prstGeom prst="rect">
            <a:avLst/>
          </a:prstGeom>
        </p:spPr>
      </p:pic>
    </p:spTree>
    <p:extLst>
      <p:ext uri="{BB962C8B-B14F-4D97-AF65-F5344CB8AC3E}">
        <p14:creationId xmlns:p14="http://schemas.microsoft.com/office/powerpoint/2010/main" val="327965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44825"/>
            <a:ext cx="7772400" cy="1362075"/>
          </a:xfrm>
        </p:spPr>
        <p:txBody>
          <a:bodyPr anchor="b">
            <a:normAutofit/>
          </a:bodyPr>
          <a:lstStyle>
            <a:lvl1pPr algn="l">
              <a:defRPr sz="2800" b="1" cap="all"/>
            </a:lvl1pPr>
          </a:lstStyle>
          <a:p>
            <a:r>
              <a:rPr lang="en-US"/>
              <a:t>Click to edit Master title style</a:t>
            </a:r>
            <a:endParaRPr lang="en-US" dirty="0"/>
          </a:p>
        </p:txBody>
      </p:sp>
      <p:sp>
        <p:nvSpPr>
          <p:cNvPr id="3" name="Text Placeholder 2"/>
          <p:cNvSpPr>
            <a:spLocks noGrp="1"/>
          </p:cNvSpPr>
          <p:nvPr>
            <p:ph type="body" idx="1" hasCustomPrompt="1"/>
          </p:nvPr>
        </p:nvSpPr>
        <p:spPr>
          <a:xfrm>
            <a:off x="722313" y="4406900"/>
            <a:ext cx="7772400" cy="1500187"/>
          </a:xfrm>
        </p:spPr>
        <p:txBody>
          <a:bodyPr anchor="t"/>
          <a:lstStyle>
            <a:lvl1pPr marL="0" indent="0">
              <a:buNone/>
              <a:defRPr sz="2000">
                <a:solidFill>
                  <a:srgbClr val="D2124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title style</a:t>
            </a:r>
          </a:p>
        </p:txBody>
      </p:sp>
      <p:sp>
        <p:nvSpPr>
          <p:cNvPr id="4" name="Date Placeholder 3"/>
          <p:cNvSpPr>
            <a:spLocks noGrp="1"/>
          </p:cNvSpPr>
          <p:nvPr>
            <p:ph type="dt" sz="half" idx="10"/>
          </p:nvPr>
        </p:nvSpPr>
        <p:spPr/>
        <p:txBody>
          <a:bodyPr/>
          <a:lstStyle/>
          <a:p>
            <a:fld id="{7FC5F8B4-E24B-4867-9C9D-72D73E5F8CC2}" type="datetime4">
              <a:rPr lang="en-US" smtClean="0"/>
              <a:t>September 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9506-D6B1-B842-AAB5-13291BE98BD7}" type="slidenum">
              <a:rPr lang="en-US" smtClean="0"/>
              <a:t>‹#›</a:t>
            </a:fld>
            <a:endParaRPr lang="en-US" dirty="0"/>
          </a:p>
        </p:txBody>
      </p:sp>
      <p:pic>
        <p:nvPicPr>
          <p:cNvPr id="7" name="Picture 6"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296" y="383803"/>
            <a:ext cx="3199408" cy="3199408"/>
          </a:xfrm>
          <a:prstGeom prst="rect">
            <a:avLst/>
          </a:prstGeom>
        </p:spPr>
      </p:pic>
    </p:spTree>
    <p:extLst>
      <p:ext uri="{BB962C8B-B14F-4D97-AF65-F5344CB8AC3E}">
        <p14:creationId xmlns:p14="http://schemas.microsoft.com/office/powerpoint/2010/main" val="2826033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3B534B18-1D5E-4FAD-8ECB-09BD9C63D6F3}"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descr="break-time_increment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9"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0688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C47F9BDA-B288-4FCC-B65E-EF00068FC47F}"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2340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5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EF33F92A-99A0-40E2-9763-9294C6B17564}"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91778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0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97562217-960F-446A-BCEA-9217345BF325}"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48568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5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DE764A3D-7AC4-4DE3-AD0C-D6CAAEEEC951}"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4900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0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5E2412B4-CDE3-4C94-B53D-01F71CBBE8AB}"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2198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DE849046-1D27-4B00-9E64-AEBA8E551B5B}"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3202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0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49CEE767-DA12-4D6C-88BF-FDDF5EC74943}"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7686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5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46904A9F-4E77-4F72-B568-2AB4CA3252D5}"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577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0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93D84108-4A24-410D-B8BA-73792EB3BEC7}"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1144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w/Subti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58A7E-A704-436A-BF01-E4920549F598}" type="datetime4">
              <a:rPr lang="en-US" smtClean="0"/>
              <a:t>September 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9506-D6B1-B842-AAB5-13291BE98BD7}" type="slidenum">
              <a:rPr lang="en-US" smtClean="0"/>
              <a:pPr/>
              <a:t>‹#›</a:t>
            </a:fld>
            <a:endParaRPr lang="en-US" dirty="0"/>
          </a:p>
        </p:txBody>
      </p:sp>
      <p:sp>
        <p:nvSpPr>
          <p:cNvPr id="16" name="Text Placeholder 15"/>
          <p:cNvSpPr>
            <a:spLocks noGrp="1"/>
          </p:cNvSpPr>
          <p:nvPr>
            <p:ph type="body" sz="quarter" idx="13"/>
          </p:nvPr>
        </p:nvSpPr>
        <p:spPr>
          <a:xfrm>
            <a:off x="1" y="961839"/>
            <a:ext cx="6853914" cy="289527"/>
          </a:xfrm>
          <a:solidFill>
            <a:schemeClr val="accent1"/>
          </a:solidFill>
        </p:spPr>
        <p:txBody>
          <a:bodyPr tIns="36576" bIns="0" anchor="t">
            <a:noAutofit/>
          </a:bodyPr>
          <a:lstStyle>
            <a:lvl1pPr marL="0" indent="0" algn="r">
              <a:buNone/>
              <a:defRPr sz="1200" b="0" i="0">
                <a:solidFill>
                  <a:schemeClr val="bg1"/>
                </a:solidFill>
              </a:defRPr>
            </a:lvl1pPr>
            <a:lvl2pPr marL="457200" indent="0" algn="r">
              <a:buNone/>
              <a:defRPr sz="1800"/>
            </a:lvl2pPr>
            <a:lvl3pPr marL="914400" indent="0" algn="r">
              <a:buNone/>
              <a:defRPr sz="1800"/>
            </a:lvl3pPr>
            <a:lvl4pPr marL="1371600" indent="0" algn="r">
              <a:buNone/>
              <a:defRPr sz="1800"/>
            </a:lvl4pPr>
            <a:lvl5pPr marL="1828800" indent="0" algn="r">
              <a:buNone/>
              <a:defRPr sz="1800"/>
            </a:lvl5pPr>
          </a:lstStyle>
          <a:p>
            <a:pPr lvl="0"/>
            <a:r>
              <a:rPr lang="en-US"/>
              <a:t>Click to edit Master text styles</a:t>
            </a:r>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Tree>
    <p:extLst>
      <p:ext uri="{BB962C8B-B14F-4D97-AF65-F5344CB8AC3E}">
        <p14:creationId xmlns:p14="http://schemas.microsoft.com/office/powerpoint/2010/main" val="3970658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5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E9AC444C-EB31-4E28-B413-302EEE5519A3}"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3965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60 Minut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9DD1AF07-DB0F-422B-A48D-458FA80BE849}"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69"/>
            <a:ext cx="2509998" cy="5419863"/>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09355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ustom Time Brea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E3229F46-1E5B-4ABE-B8A9-939DDCE94CCA}" type="datetime4">
              <a:rPr lang="en-US" smtClean="0"/>
              <a:t>September 9, 2019</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8059506-D6B1-B842-AAB5-13291BE98BD7}" type="slidenum">
              <a:rPr lang="en-US" smtClean="0"/>
              <a:pPr/>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01" y="719070"/>
            <a:ext cx="2509998" cy="5419861"/>
          </a:xfrm>
          <a:prstGeom prst="rect">
            <a:avLst/>
          </a:prstGeom>
        </p:spPr>
      </p:pic>
      <p:sp>
        <p:nvSpPr>
          <p:cNvPr id="9" name="Title 1"/>
          <p:cNvSpPr>
            <a:spLocks noGrp="1"/>
          </p:cNvSpPr>
          <p:nvPr>
            <p:ph type="title" hasCustomPrompt="1"/>
          </p:nvPr>
        </p:nvSpPr>
        <p:spPr>
          <a:xfrm>
            <a:off x="722313" y="3725862"/>
            <a:ext cx="7772400" cy="812675"/>
          </a:xfrm>
        </p:spPr>
        <p:txBody>
          <a:bodyPr anchor="t">
            <a:noAutofit/>
            <a:scene3d>
              <a:camera prst="orthographicFront"/>
              <a:lightRig rig="soft" dir="t">
                <a:rot lat="0" lon="0" rev="10800000"/>
              </a:lightRig>
            </a:scene3d>
            <a:sp3d>
              <a:bevelT w="27940" h="12700"/>
              <a:contourClr>
                <a:srgbClr val="DDDDDD"/>
              </a:contourClr>
            </a:sp3d>
          </a:bodyPr>
          <a:lstStyle>
            <a:lvl1pPr algn="ctr">
              <a:defRPr sz="6000" b="1" cap="all" spc="-130">
                <a:ln w="11430"/>
                <a:solidFill>
                  <a:schemeClr val="tx1">
                    <a:lumMod val="75000"/>
                  </a:schemeClr>
                </a:solidFill>
                <a:effectLst>
                  <a:outerShdw blurRad="25400" algn="tl" rotWithShape="0">
                    <a:srgbClr val="000000">
                      <a:alpha val="35000"/>
                    </a:srgbClr>
                  </a:outerShdw>
                </a:effectLst>
                <a:latin typeface="+mn-lt"/>
              </a:defRPr>
            </a:lvl1pPr>
          </a:lstStyle>
          <a:p>
            <a:r>
              <a:rPr lang="en-US" dirty="0"/>
              <a:t>BREAK TIME</a:t>
            </a:r>
          </a:p>
        </p:txBody>
      </p:sp>
      <p:sp>
        <p:nvSpPr>
          <p:cNvPr id="10" name="Text Placeholder 2"/>
          <p:cNvSpPr>
            <a:spLocks noGrp="1"/>
          </p:cNvSpPr>
          <p:nvPr>
            <p:ph type="body" idx="1"/>
          </p:nvPr>
        </p:nvSpPr>
        <p:spPr>
          <a:xfrm>
            <a:off x="722313" y="4538537"/>
            <a:ext cx="7772400" cy="596770"/>
          </a:xfrm>
        </p:spPr>
        <p:txBody>
          <a:bodyPr anchor="ctr"/>
          <a:lstStyle>
            <a:lvl1pPr marL="0" indent="0" algn="ctr">
              <a:buNone/>
              <a:defRPr sz="2000" b="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3"/>
          <p:cNvSpPr>
            <a:spLocks noGrp="1"/>
          </p:cNvSpPr>
          <p:nvPr>
            <p:ph type="body" sz="quarter" idx="13" hasCustomPrompt="1"/>
          </p:nvPr>
        </p:nvSpPr>
        <p:spPr>
          <a:xfrm>
            <a:off x="4157850" y="1819660"/>
            <a:ext cx="828675" cy="849312"/>
          </a:xfrm>
        </p:spPr>
        <p:txBody>
          <a:bodyPr anchor="ctr">
            <a:noAutofit/>
          </a:bodyPr>
          <a:lstStyle>
            <a:lvl1pPr marL="0" indent="0" algn="ctr">
              <a:buNone/>
              <a:defRPr sz="4400" b="1">
                <a:solidFill>
                  <a:srgbClr val="000000"/>
                </a:solidFill>
              </a:defRPr>
            </a:lvl1pPr>
            <a:lvl2pPr>
              <a:defRPr sz="1600" b="1"/>
            </a:lvl2pPr>
            <a:lvl3pPr>
              <a:defRPr sz="1600" b="1"/>
            </a:lvl3pPr>
            <a:lvl4pPr>
              <a:defRPr sz="1600" b="1"/>
            </a:lvl4pPr>
            <a:lvl5pPr>
              <a:defRPr sz="1600" b="1"/>
            </a:lvl5pPr>
          </a:lstStyle>
          <a:p>
            <a:pPr lvl="0"/>
            <a:r>
              <a:rPr lang="en-US" dirty="0"/>
              <a:t>00</a:t>
            </a:r>
          </a:p>
        </p:txBody>
      </p:sp>
    </p:spTree>
    <p:extLst>
      <p:ext uri="{BB962C8B-B14F-4D97-AF65-F5344CB8AC3E}">
        <p14:creationId xmlns:p14="http://schemas.microsoft.com/office/powerpoint/2010/main" val="175797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Title and Content w/Subtitle">
    <p:spTree>
      <p:nvGrpSpPr>
        <p:cNvPr id="1" name=""/>
        <p:cNvGrpSpPr/>
        <p:nvPr/>
      </p:nvGrpSpPr>
      <p:grpSpPr>
        <a:xfrm>
          <a:off x="0" y="0"/>
          <a:ext cx="0" cy="0"/>
          <a:chOff x="0" y="0"/>
          <a:chExt cx="0" cy="0"/>
        </a:xfrm>
      </p:grpSpPr>
      <p:sp>
        <p:nvSpPr>
          <p:cNvPr id="44" name="Body Level One…"/>
          <p:cNvSpPr txBox="1">
            <a:spLocks noGrp="1"/>
          </p:cNvSpPr>
          <p:nvPr>
            <p:ph type="body" idx="1"/>
          </p:nvPr>
        </p:nvSpPr>
        <p:spPr>
          <a:xfrm>
            <a:off x="457200" y="1475495"/>
            <a:ext cx="8229600" cy="456662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6" name="Title Text"/>
          <p:cNvSpPr txBox="1">
            <a:spLocks noGrp="1"/>
          </p:cNvSpPr>
          <p:nvPr>
            <p:ph type="title"/>
          </p:nvPr>
        </p:nvSpPr>
        <p:spPr>
          <a:xfrm>
            <a:off x="457200" y="274638"/>
            <a:ext cx="6396715" cy="677894"/>
          </a:xfrm>
          <a:prstGeom prst="rect">
            <a:avLst/>
          </a:prstGeom>
        </p:spPr>
        <p:txBody>
          <a:bodyPr/>
          <a:lstStyle>
            <a:lvl1pPr>
              <a:defRPr sz="2700"/>
            </a:lvl1pPr>
          </a:lstStyle>
          <a:p>
            <a:r>
              <a:t>Title Text</a:t>
            </a:r>
          </a:p>
        </p:txBody>
      </p:sp>
      <p:sp>
        <p:nvSpPr>
          <p:cNvPr id="47" name="Rectangle 8"/>
          <p:cNvSpPr/>
          <p:nvPr/>
        </p:nvSpPr>
        <p:spPr>
          <a:xfrm flipV="1">
            <a:off x="0" y="958850"/>
            <a:ext cx="6853915" cy="4572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8388599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E9677FCC-4D91-4BC1-99A0-3B2B7DE9F0F2}" type="datetime1">
              <a:rPr lang="en-US" smtClean="0"/>
              <a:t>9/9/2019</a:t>
            </a:fld>
            <a:endParaRPr lang="en-US"/>
          </a:p>
        </p:txBody>
      </p:sp>
      <p:sp>
        <p:nvSpPr>
          <p:cNvPr id="9" name="Table Placeholder 8"/>
          <p:cNvSpPr>
            <a:spLocks noGrp="1"/>
          </p:cNvSpPr>
          <p:nvPr>
            <p:ph type="tbl" sz="quarter" idx="12"/>
          </p:nvPr>
        </p:nvSpPr>
        <p:spPr>
          <a:xfrm>
            <a:off x="457201" y="1491801"/>
            <a:ext cx="8089900" cy="4362899"/>
          </a:xfrm>
        </p:spPr>
        <p:txBody>
          <a:bodyPr/>
          <a:lstStyle/>
          <a:p>
            <a:endParaRPr lang="en-US"/>
          </a:p>
        </p:txBody>
      </p:sp>
      <p:sp>
        <p:nvSpPr>
          <p:cNvPr id="8"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000">
                <a:solidFill>
                  <a:schemeClr val="tx2"/>
                </a:solidFill>
              </a:defRPr>
            </a:lvl1pPr>
          </a:lstStyle>
          <a:p>
            <a:endParaRPr lang="en-US" dirty="0"/>
          </a:p>
        </p:txBody>
      </p:sp>
    </p:spTree>
    <p:extLst>
      <p:ext uri="{BB962C8B-B14F-4D97-AF65-F5344CB8AC3E}">
        <p14:creationId xmlns:p14="http://schemas.microsoft.com/office/powerpoint/2010/main" val="36771979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F7F7F"/>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82E2D3B-6343-40F9-BE4E-E65EBC846D6C}" type="datetime1">
              <a:rPr lang="en-US" smtClean="0"/>
              <a:t>9/9/2019</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2"/>
                </a:solidFill>
              </a:defRPr>
            </a:lvl1pPr>
          </a:lstStyle>
          <a:p>
            <a:endParaRPr lang="en-US" dirty="0"/>
          </a:p>
        </p:txBody>
      </p:sp>
      <p:sp>
        <p:nvSpPr>
          <p:cNvPr id="7" name="Content Placeholder 6"/>
          <p:cNvSpPr>
            <a:spLocks noGrp="1"/>
          </p:cNvSpPr>
          <p:nvPr>
            <p:ph sz="quarter" idx="11"/>
          </p:nvPr>
        </p:nvSpPr>
        <p:spPr>
          <a:xfrm>
            <a:off x="457200" y="1492250"/>
            <a:ext cx="8229600"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051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F7F7F"/>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82E2D3B-6343-40F9-BE4E-E65EBC846D6C}" type="datetime1">
              <a:rPr lang="en-US" smtClean="0"/>
              <a:t>9/9/2019</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2"/>
                </a:solidFill>
              </a:defRPr>
            </a:lvl1pPr>
          </a:lstStyle>
          <a:p>
            <a:endParaRPr lang="en-US" dirty="0"/>
          </a:p>
        </p:txBody>
      </p:sp>
      <p:sp>
        <p:nvSpPr>
          <p:cNvPr id="7" name="Content Placeholder 6"/>
          <p:cNvSpPr>
            <a:spLocks noGrp="1"/>
          </p:cNvSpPr>
          <p:nvPr>
            <p:ph sz="quarter" idx="11"/>
          </p:nvPr>
        </p:nvSpPr>
        <p:spPr>
          <a:xfrm>
            <a:off x="457200" y="1492250"/>
            <a:ext cx="8229600" cy="444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400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96"/>
            <a:ext cx="8229600" cy="4566618"/>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BA387-B3AE-45A2-8FEA-0403FEA779DF}" type="datetime4">
              <a:rPr lang="en-US" smtClean="0"/>
              <a:t>September 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59506-D6B1-B842-AAB5-13291BE98BD7}" type="slidenum">
              <a:rPr lang="en-US" smtClean="0"/>
              <a:pPr/>
              <a:t>‹#›</a:t>
            </a:fld>
            <a:endParaRPr lang="en-US" dirty="0"/>
          </a:p>
        </p:txBody>
      </p:sp>
      <p:sp>
        <p:nvSpPr>
          <p:cNvPr id="17"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8" name="Picture 17"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2" name="Rectangle 1"/>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300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Presenter">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4" name="Oval 13"/>
          <p:cNvSpPr/>
          <p:nvPr/>
        </p:nvSpPr>
        <p:spPr>
          <a:xfrm>
            <a:off x="457200" y="2135012"/>
            <a:ext cx="3197492" cy="3197492"/>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BE5607F-1399-4125-9A15-E4C28B5F0269}" type="datetime4">
              <a:rPr lang="en-US" smtClean="0"/>
              <a:t>September 9,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59506-D6B1-B842-AAB5-13291BE98BD7}" type="slidenum">
              <a:rPr lang="en-US" smtClean="0"/>
              <a:pPr/>
              <a:t>‹#›</a:t>
            </a:fld>
            <a:endParaRPr lang="en-US" dirty="0"/>
          </a:p>
        </p:txBody>
      </p:sp>
      <p:sp>
        <p:nvSpPr>
          <p:cNvPr id="9" name="Picture Placeholder 8"/>
          <p:cNvSpPr>
            <a:spLocks noGrp="1"/>
          </p:cNvSpPr>
          <p:nvPr>
            <p:ph type="pic" sz="quarter" idx="13"/>
          </p:nvPr>
        </p:nvSpPr>
        <p:spPr>
          <a:xfrm>
            <a:off x="615284" y="2292381"/>
            <a:ext cx="2881325" cy="2882755"/>
          </a:xfrm>
          <a:prstGeom prst="ellipse">
            <a:avLst/>
          </a:prstGeom>
        </p:spPr>
        <p:txBody>
          <a:bodyPr/>
          <a:lstStyle>
            <a:lvl1pPr marL="0" indent="0">
              <a:buNone/>
              <a:defRPr/>
            </a:lvl1pPr>
          </a:lstStyle>
          <a:p>
            <a:r>
              <a:rPr lang="en-US" dirty="0"/>
              <a:t>Drag picture to placeholder or click icon to add</a:t>
            </a:r>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p:cNvSpPr>
            <a:spLocks noGrp="1"/>
          </p:cNvSpPr>
          <p:nvPr>
            <p:ph sz="half" idx="14"/>
          </p:nvPr>
        </p:nvSpPr>
        <p:spPr>
          <a:xfrm>
            <a:off x="4120011" y="1475496"/>
            <a:ext cx="4566789" cy="4525963"/>
          </a:xfrm>
        </p:spPr>
        <p:txBody>
          <a:bodyPr/>
          <a:lstStyle>
            <a:lvl1pPr marL="0" indent="0">
              <a:buNone/>
              <a:defRPr sz="2400">
                <a:solidFill>
                  <a:schemeClr val="tx1">
                    <a:lumMod val="75000"/>
                  </a:schemeClr>
                </a:solidFill>
              </a:defRPr>
            </a:lvl1pPr>
            <a:lvl2pPr marL="457200" indent="0">
              <a:buNone/>
              <a:defRPr sz="2000">
                <a:solidFill>
                  <a:schemeClr val="tx1">
                    <a:lumMod val="75000"/>
                  </a:schemeClr>
                </a:solidFill>
              </a:defRPr>
            </a:lvl2pPr>
            <a:lvl3pPr marL="914400" indent="0">
              <a:buNone/>
              <a:defRPr sz="1800">
                <a:solidFill>
                  <a:schemeClr val="tx1">
                    <a:lumMod val="75000"/>
                  </a:schemeClr>
                </a:solidFill>
              </a:defRPr>
            </a:lvl3pPr>
            <a:lvl4pPr marL="1371600" indent="0">
              <a:buNone/>
              <a:defRPr sz="1200">
                <a:solidFill>
                  <a:schemeClr val="tx1">
                    <a:lumMod val="75000"/>
                  </a:schemeClr>
                </a:solidFill>
              </a:defRPr>
            </a:lvl4pPr>
            <a:lvl5pPr marL="1828800" indent="0">
              <a:buNone/>
              <a:defRPr sz="1200">
                <a:solidFill>
                  <a:schemeClr val="tx1">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p:nvCxnSpPr>
        <p:spPr>
          <a:xfrm>
            <a:off x="3897491" y="1475496"/>
            <a:ext cx="0" cy="4525963"/>
          </a:xfrm>
          <a:prstGeom prst="line">
            <a:avLst/>
          </a:prstGeom>
          <a:ln>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20" name="Rectangle 19"/>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533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resenters">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CF28B7-94B6-4116-8240-4E4FB6AD0B8C}" type="datetime4">
              <a:rPr lang="en-US" smtClean="0"/>
              <a:t>September 9,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59506-D6B1-B842-AAB5-13291BE98BD7}" type="slidenum">
              <a:rPr lang="en-US" smtClean="0"/>
              <a:pPr/>
              <a:t>‹#›</a:t>
            </a:fld>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p:cNvSpPr>
            <a:spLocks noGrp="1"/>
          </p:cNvSpPr>
          <p:nvPr>
            <p:ph sz="half" idx="15"/>
          </p:nvPr>
        </p:nvSpPr>
        <p:spPr>
          <a:xfrm>
            <a:off x="2828902" y="1521311"/>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Oval 26"/>
          <p:cNvSpPr/>
          <p:nvPr/>
        </p:nvSpPr>
        <p:spPr>
          <a:xfrm>
            <a:off x="457200" y="1404315"/>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Picture Placeholder 8"/>
          <p:cNvSpPr>
            <a:spLocks noGrp="1"/>
          </p:cNvSpPr>
          <p:nvPr>
            <p:ph type="pic" sz="quarter" idx="18"/>
          </p:nvPr>
        </p:nvSpPr>
        <p:spPr>
          <a:xfrm>
            <a:off x="570136" y="1521312"/>
            <a:ext cx="1828800" cy="1828800"/>
          </a:xfrm>
          <a:prstGeom prst="ellipse">
            <a:avLst/>
          </a:prstGeom>
        </p:spPr>
        <p:txBody>
          <a:bodyPr/>
          <a:lstStyle>
            <a:lvl1pPr marL="0" indent="0">
              <a:buNone/>
              <a:defRPr sz="1000"/>
            </a:lvl1pPr>
          </a:lstStyle>
          <a:p>
            <a:r>
              <a:rPr lang="en-US" dirty="0"/>
              <a:t>Drag picture to placeholder or click icon to add</a:t>
            </a:r>
          </a:p>
        </p:txBody>
      </p:sp>
      <p:sp>
        <p:nvSpPr>
          <p:cNvPr id="29" name="Content Placeholder 2"/>
          <p:cNvSpPr>
            <a:spLocks noGrp="1"/>
          </p:cNvSpPr>
          <p:nvPr>
            <p:ph sz="half" idx="19"/>
          </p:nvPr>
        </p:nvSpPr>
        <p:spPr>
          <a:xfrm>
            <a:off x="2828902" y="3922295"/>
            <a:ext cx="5857898" cy="182880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Oval 29"/>
          <p:cNvSpPr/>
          <p:nvPr/>
        </p:nvSpPr>
        <p:spPr>
          <a:xfrm>
            <a:off x="457200" y="3805299"/>
            <a:ext cx="2057400" cy="20574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Picture Placeholder 8"/>
          <p:cNvSpPr>
            <a:spLocks noGrp="1"/>
          </p:cNvSpPr>
          <p:nvPr>
            <p:ph type="pic" sz="quarter" idx="20"/>
          </p:nvPr>
        </p:nvSpPr>
        <p:spPr>
          <a:xfrm>
            <a:off x="570136" y="3922296"/>
            <a:ext cx="1828800" cy="1828800"/>
          </a:xfrm>
          <a:prstGeom prst="ellipse">
            <a:avLst/>
          </a:prstGeom>
        </p:spPr>
        <p:txBody>
          <a:bodyPr/>
          <a:lstStyle>
            <a:lvl1pPr marL="0" indent="0">
              <a:buNone/>
              <a:defRPr sz="1000"/>
            </a:lvl1pPr>
          </a:lstStyle>
          <a:p>
            <a:r>
              <a:rPr lang="en-US" dirty="0"/>
              <a:t>Drag picture to placeholder or click icon to add</a:t>
            </a:r>
          </a:p>
        </p:txBody>
      </p:sp>
      <p:sp>
        <p:nvSpPr>
          <p:cNvPr id="18" name="Rectangle 17"/>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954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resenters">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2FF941-7D14-484D-BC2D-683EE1670BB1}" type="datetime4">
              <a:rPr lang="en-US" smtClean="0"/>
              <a:t>September 9,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59506-D6B1-B842-AAB5-13291BE98BD7}" type="slidenum">
              <a:rPr lang="en-US" smtClean="0"/>
              <a:pPr/>
              <a:t>‹#›</a:t>
            </a:fld>
            <a:endParaRPr lang="en-US" dirty="0"/>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sz="half" idx="1"/>
          </p:nvPr>
        </p:nvSpPr>
        <p:spPr>
          <a:xfrm>
            <a:off x="3252881"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4"/>
          </p:nvPr>
        </p:nvSpPr>
        <p:spPr>
          <a:xfrm>
            <a:off x="6038899" y="3909170"/>
            <a:ext cx="2633472"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sz="half" idx="15"/>
          </p:nvPr>
        </p:nvSpPr>
        <p:spPr>
          <a:xfrm>
            <a:off x="473225" y="3909170"/>
            <a:ext cx="2633617" cy="2052838"/>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Oval 22"/>
          <p:cNvSpPr/>
          <p:nvPr/>
        </p:nvSpPr>
        <p:spPr>
          <a:xfrm>
            <a:off x="343708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Picture Placeholder 8"/>
          <p:cNvSpPr>
            <a:spLocks noGrp="1"/>
          </p:cNvSpPr>
          <p:nvPr>
            <p:ph type="pic" sz="quarter" idx="16"/>
          </p:nvPr>
        </p:nvSpPr>
        <p:spPr>
          <a:xfrm>
            <a:off x="3550018" y="1563274"/>
            <a:ext cx="2058443" cy="2050321"/>
          </a:xfrm>
          <a:prstGeom prst="ellipse">
            <a:avLst/>
          </a:prstGeom>
        </p:spPr>
        <p:txBody>
          <a:bodyPr/>
          <a:lstStyle>
            <a:lvl1pPr marL="0" indent="0">
              <a:buNone/>
              <a:defRPr sz="1000"/>
            </a:lvl1pPr>
          </a:lstStyle>
          <a:p>
            <a:r>
              <a:rPr lang="en-US" dirty="0"/>
              <a:t>Drag picture to placeholder or click icon to add</a:t>
            </a:r>
          </a:p>
        </p:txBody>
      </p:sp>
      <p:sp>
        <p:nvSpPr>
          <p:cNvPr id="25" name="Oval 24"/>
          <p:cNvSpPr/>
          <p:nvPr/>
        </p:nvSpPr>
        <p:spPr>
          <a:xfrm>
            <a:off x="6219302"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Picture Placeholder 8"/>
          <p:cNvSpPr>
            <a:spLocks noGrp="1"/>
          </p:cNvSpPr>
          <p:nvPr>
            <p:ph type="pic" sz="quarter" idx="17"/>
          </p:nvPr>
        </p:nvSpPr>
        <p:spPr>
          <a:xfrm>
            <a:off x="6332238" y="1563274"/>
            <a:ext cx="2058443" cy="2050321"/>
          </a:xfrm>
          <a:prstGeom prst="ellipse">
            <a:avLst/>
          </a:prstGeom>
        </p:spPr>
        <p:txBody>
          <a:bodyPr/>
          <a:lstStyle>
            <a:lvl1pPr marL="0" indent="0">
              <a:buNone/>
              <a:defRPr sz="1000"/>
            </a:lvl1pPr>
          </a:lstStyle>
          <a:p>
            <a:r>
              <a:rPr lang="en-US" dirty="0"/>
              <a:t>Drag picture to placeholder or click icon to add</a:t>
            </a:r>
          </a:p>
        </p:txBody>
      </p:sp>
      <p:sp>
        <p:nvSpPr>
          <p:cNvPr id="27" name="Oval 26"/>
          <p:cNvSpPr/>
          <p:nvPr/>
        </p:nvSpPr>
        <p:spPr>
          <a:xfrm>
            <a:off x="642463" y="1446277"/>
            <a:ext cx="2284315" cy="2284315"/>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Picture Placeholder 8"/>
          <p:cNvSpPr>
            <a:spLocks noGrp="1"/>
          </p:cNvSpPr>
          <p:nvPr>
            <p:ph type="pic" sz="quarter" idx="18"/>
          </p:nvPr>
        </p:nvSpPr>
        <p:spPr>
          <a:xfrm>
            <a:off x="755399" y="1563274"/>
            <a:ext cx="2058443" cy="2050321"/>
          </a:xfrm>
          <a:prstGeom prst="ellipse">
            <a:avLst/>
          </a:prstGeom>
        </p:spPr>
        <p:txBody>
          <a:bodyPr/>
          <a:lstStyle>
            <a:lvl1pPr marL="0" indent="0">
              <a:buNone/>
              <a:defRPr sz="1000"/>
            </a:lvl1pPr>
          </a:lstStyle>
          <a:p>
            <a:r>
              <a:rPr lang="en-US" dirty="0"/>
              <a:t>Drag picture to placeholder or click icon to add</a:t>
            </a:r>
          </a:p>
        </p:txBody>
      </p:sp>
      <p:sp>
        <p:nvSpPr>
          <p:cNvPr id="19" name="Rectangle 18"/>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933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Presenters">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14" name="Oval 13"/>
          <p:cNvSpPr>
            <a:spLocks noChangeAspect="1"/>
          </p:cNvSpPr>
          <p:nvPr/>
        </p:nvSpPr>
        <p:spPr>
          <a:xfrm>
            <a:off x="457200" y="1476104"/>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EB87D35A-65DE-4772-B8E9-1416C76B9ABC}" type="datetime4">
              <a:rPr lang="en-US" smtClean="0"/>
              <a:t>September 9,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059506-D6B1-B842-AAB5-13291BE98BD7}" type="slidenum">
              <a:rPr lang="en-US" smtClean="0"/>
              <a:pPr/>
              <a:t>‹#›</a:t>
            </a:fld>
            <a:endParaRPr lang="en-US" dirty="0"/>
          </a:p>
        </p:txBody>
      </p:sp>
      <p:sp>
        <p:nvSpPr>
          <p:cNvPr id="9" name="Picture Placeholder 8"/>
          <p:cNvSpPr>
            <a:spLocks noGrp="1"/>
          </p:cNvSpPr>
          <p:nvPr>
            <p:ph type="pic" sz="quarter" idx="13"/>
          </p:nvPr>
        </p:nvSpPr>
        <p:spPr>
          <a:xfrm>
            <a:off x="571500" y="1590404"/>
            <a:ext cx="1143000" cy="1143000"/>
          </a:xfrm>
          <a:prstGeom prst="ellipse">
            <a:avLst/>
          </a:prstGeom>
        </p:spPr>
        <p:txBody>
          <a:bodyPr/>
          <a:lstStyle>
            <a:lvl1pPr marL="0" indent="0">
              <a:buNone/>
              <a:defRPr sz="1000"/>
            </a:lvl1pPr>
          </a:lstStyle>
          <a:p>
            <a:r>
              <a:rPr lang="en-US" dirty="0"/>
              <a:t>Drag picture to placeholder or click icon to add</a:t>
            </a:r>
          </a:p>
        </p:txBody>
      </p:sp>
      <p:sp>
        <p:nvSpPr>
          <p:cNvPr id="15" name="Title 16"/>
          <p:cNvSpPr>
            <a:spLocks noGrp="1"/>
          </p:cNvSpPr>
          <p:nvPr>
            <p:ph type="title"/>
          </p:nvPr>
        </p:nvSpPr>
        <p:spPr>
          <a:xfrm>
            <a:off x="457200" y="274638"/>
            <a:ext cx="6396715" cy="677894"/>
          </a:xfrm>
        </p:spPr>
        <p:txBody>
          <a:bodyPr>
            <a:normAutofit/>
          </a:bodyPr>
          <a:lstStyle>
            <a:lvl1pPr algn="r">
              <a:defRPr sz="3200" b="1"/>
            </a:lvl1pPr>
          </a:lstStyle>
          <a:p>
            <a:r>
              <a:rPr lang="en-US"/>
              <a:t>Click to edit Master title style</a:t>
            </a:r>
            <a:endParaRPr lang="en-US" dirty="0"/>
          </a:p>
        </p:txBody>
      </p:sp>
      <p:pic>
        <p:nvPicPr>
          <p:cNvPr id="16" name="Picture 15" descr="FH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802" y="199926"/>
            <a:ext cx="1131750" cy="1131750"/>
          </a:xfrm>
          <a:prstGeom prst="rect">
            <a:avLst/>
          </a:prstGeom>
        </p:spPr>
      </p:pic>
      <p:sp>
        <p:nvSpPr>
          <p:cNvPr id="17" name="Rectangle 16"/>
          <p:cNvSpPr/>
          <p:nvPr/>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p:cNvSpPr>
            <a:spLocks noGrp="1"/>
          </p:cNvSpPr>
          <p:nvPr>
            <p:ph sz="half" idx="15"/>
          </p:nvPr>
        </p:nvSpPr>
        <p:spPr>
          <a:xfrm>
            <a:off x="2008764" y="1478253"/>
            <a:ext cx="2343906" cy="1827742"/>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Oval 27"/>
          <p:cNvSpPr>
            <a:spLocks noChangeAspect="1"/>
          </p:cNvSpPr>
          <p:nvPr/>
        </p:nvSpPr>
        <p:spPr>
          <a:xfrm>
            <a:off x="4791330" y="1473956"/>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Picture Placeholder 8"/>
          <p:cNvSpPr>
            <a:spLocks noGrp="1"/>
          </p:cNvSpPr>
          <p:nvPr>
            <p:ph type="pic" sz="quarter" idx="16"/>
          </p:nvPr>
        </p:nvSpPr>
        <p:spPr>
          <a:xfrm>
            <a:off x="4905630" y="1588256"/>
            <a:ext cx="1143000" cy="1143000"/>
          </a:xfrm>
          <a:prstGeom prst="ellipse">
            <a:avLst/>
          </a:prstGeom>
        </p:spPr>
        <p:txBody>
          <a:bodyPr/>
          <a:lstStyle>
            <a:lvl1pPr marL="0" indent="0">
              <a:buNone/>
              <a:defRPr sz="1000"/>
            </a:lvl1pPr>
          </a:lstStyle>
          <a:p>
            <a:r>
              <a:rPr lang="en-US" dirty="0"/>
              <a:t>Drag picture to placeholder or click icon to add</a:t>
            </a:r>
          </a:p>
        </p:txBody>
      </p:sp>
      <p:sp>
        <p:nvSpPr>
          <p:cNvPr id="30" name="Content Placeholder 2"/>
          <p:cNvSpPr>
            <a:spLocks noGrp="1"/>
          </p:cNvSpPr>
          <p:nvPr>
            <p:ph sz="half" idx="17"/>
          </p:nvPr>
        </p:nvSpPr>
        <p:spPr>
          <a:xfrm>
            <a:off x="6342894" y="1476104"/>
            <a:ext cx="2343906" cy="1829891"/>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p:cNvSpPr>
            <a:spLocks noChangeAspect="1"/>
          </p:cNvSpPr>
          <p:nvPr/>
        </p:nvSpPr>
        <p:spPr>
          <a:xfrm>
            <a:off x="457200" y="3879910"/>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Picture Placeholder 8"/>
          <p:cNvSpPr>
            <a:spLocks noGrp="1"/>
          </p:cNvSpPr>
          <p:nvPr>
            <p:ph type="pic" sz="quarter" idx="18"/>
          </p:nvPr>
        </p:nvSpPr>
        <p:spPr>
          <a:xfrm>
            <a:off x="571500" y="3994210"/>
            <a:ext cx="1143000" cy="1143000"/>
          </a:xfrm>
          <a:prstGeom prst="ellipse">
            <a:avLst/>
          </a:prstGeom>
        </p:spPr>
        <p:txBody>
          <a:bodyPr/>
          <a:lstStyle>
            <a:lvl1pPr marL="0" indent="0">
              <a:buNone/>
              <a:defRPr sz="1000"/>
            </a:lvl1pPr>
          </a:lstStyle>
          <a:p>
            <a:r>
              <a:rPr lang="en-US" dirty="0"/>
              <a:t>Drag picture to placeholder or click icon to add</a:t>
            </a:r>
          </a:p>
        </p:txBody>
      </p:sp>
      <p:sp>
        <p:nvSpPr>
          <p:cNvPr id="33" name="Content Placeholder 2"/>
          <p:cNvSpPr>
            <a:spLocks noGrp="1"/>
          </p:cNvSpPr>
          <p:nvPr>
            <p:ph sz="half" idx="19"/>
          </p:nvPr>
        </p:nvSpPr>
        <p:spPr>
          <a:xfrm>
            <a:off x="2008764" y="3882059"/>
            <a:ext cx="2343906" cy="1820875"/>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Oval 33"/>
          <p:cNvSpPr>
            <a:spLocks noChangeAspect="1"/>
          </p:cNvSpPr>
          <p:nvPr/>
        </p:nvSpPr>
        <p:spPr>
          <a:xfrm>
            <a:off x="4791330" y="3877762"/>
            <a:ext cx="1371600" cy="1371600"/>
          </a:xfrm>
          <a:prstGeom prst="ellipse">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Picture Placeholder 8"/>
          <p:cNvSpPr>
            <a:spLocks noGrp="1"/>
          </p:cNvSpPr>
          <p:nvPr>
            <p:ph type="pic" sz="quarter" idx="20"/>
          </p:nvPr>
        </p:nvSpPr>
        <p:spPr>
          <a:xfrm>
            <a:off x="4905630" y="3992062"/>
            <a:ext cx="1143000" cy="1143000"/>
          </a:xfrm>
          <a:prstGeom prst="ellipse">
            <a:avLst/>
          </a:prstGeom>
        </p:spPr>
        <p:txBody>
          <a:bodyPr/>
          <a:lstStyle>
            <a:lvl1pPr marL="0" indent="0">
              <a:buNone/>
              <a:defRPr sz="1000"/>
            </a:lvl1pPr>
          </a:lstStyle>
          <a:p>
            <a:r>
              <a:rPr lang="en-US" dirty="0"/>
              <a:t>Drag picture to placeholder or click icon to add</a:t>
            </a:r>
          </a:p>
        </p:txBody>
      </p:sp>
      <p:sp>
        <p:nvSpPr>
          <p:cNvPr id="36" name="Content Placeholder 2"/>
          <p:cNvSpPr>
            <a:spLocks noGrp="1"/>
          </p:cNvSpPr>
          <p:nvPr>
            <p:ph sz="half" idx="21"/>
          </p:nvPr>
        </p:nvSpPr>
        <p:spPr>
          <a:xfrm>
            <a:off x="6342894" y="3879911"/>
            <a:ext cx="2343906" cy="1823023"/>
          </a:xfrm>
        </p:spPr>
        <p:txBody>
          <a:bodyPr/>
          <a:lstStyle>
            <a:lvl1pPr>
              <a:defRPr sz="2400"/>
            </a:lvl1pPr>
            <a:lvl2pPr>
              <a:defRPr sz="20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2"/>
          <p:cNvSpPr/>
          <p:nvPr userDrawn="1"/>
        </p:nvSpPr>
        <p:spPr>
          <a:xfrm>
            <a:off x="0" y="952532"/>
            <a:ext cx="6853915" cy="121402"/>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8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8">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10623" cy="6778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95330"/>
            <a:ext cx="8229600" cy="480008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bg1"/>
                </a:solidFill>
              </a:defRPr>
            </a:lvl1pPr>
          </a:lstStyle>
          <a:p>
            <a:fld id="{17AB8DF8-3B99-4747-AAF1-EFE0B36D59B1}" type="datetime4">
              <a:rPr lang="en-US" smtClean="0"/>
              <a:t>September 9, 2019</a:t>
            </a:fld>
            <a:endParaRPr lang="en-US" dirty="0"/>
          </a:p>
        </p:txBody>
      </p:sp>
      <p:sp>
        <p:nvSpPr>
          <p:cNvPr id="5" name="Footer Placeholder 4"/>
          <p:cNvSpPr>
            <a:spLocks noGrp="1"/>
          </p:cNvSpPr>
          <p:nvPr>
            <p:ph type="ftr" sz="quarter" idx="3"/>
          </p:nvPr>
        </p:nvSpPr>
        <p:spPr>
          <a:xfrm>
            <a:off x="3124200" y="6356350"/>
            <a:ext cx="5562600" cy="36512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8386116" y="18678"/>
            <a:ext cx="360266" cy="365125"/>
          </a:xfrm>
          <a:prstGeom prst="rect">
            <a:avLst/>
          </a:prstGeom>
        </p:spPr>
        <p:txBody>
          <a:bodyPr vert="horz" lIns="91440" tIns="45720" rIns="91440" bIns="45720" rtlCol="0" anchor="ctr"/>
          <a:lstStyle>
            <a:lvl1pPr algn="ctr">
              <a:defRPr sz="1000">
                <a:solidFill>
                  <a:schemeClr val="bg1"/>
                </a:solidFill>
              </a:defRPr>
            </a:lvl1pPr>
          </a:lstStyle>
          <a:p>
            <a:fld id="{F8059506-D6B1-B842-AAB5-13291BE98BD7}" type="slidenum">
              <a:rPr lang="en-US" smtClean="0"/>
              <a:pPr/>
              <a:t>‹#›</a:t>
            </a:fld>
            <a:endParaRPr lang="en-US" dirty="0"/>
          </a:p>
        </p:txBody>
      </p:sp>
    </p:spTree>
    <p:extLst>
      <p:ext uri="{BB962C8B-B14F-4D97-AF65-F5344CB8AC3E}">
        <p14:creationId xmlns:p14="http://schemas.microsoft.com/office/powerpoint/2010/main" val="1068694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9" r:id="rId46"/>
  </p:sldLayoutIdLst>
  <p:hf hdr="0" ftr="0" dt="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000000"/>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000000"/>
          </a:solidFill>
          <a:latin typeface="+mn-lt"/>
          <a:ea typeface="+mn-ea"/>
          <a:cs typeface="+mn-cs"/>
        </a:defRPr>
      </a:lvl2pPr>
      <a:lvl3pPr marL="914400"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000000"/>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ihr/procedures/pheic/en/" TargetMode="External"/><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slide" Target="slide3.xml"/><Relationship Id="rId16" Type="http://schemas.openxmlformats.org/officeDocument/2006/relationships/slide" Target="slide19.xml"/><Relationship Id="rId1" Type="http://schemas.openxmlformats.org/officeDocument/2006/relationships/slideLayout" Target="../slideLayouts/slideLayout46.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43.xml"/><Relationship Id="rId6" Type="http://schemas.openxmlformats.org/officeDocument/2006/relationships/image" Target="../media/image24.jpg"/><Relationship Id="rId11" Type="http://schemas.openxmlformats.org/officeDocument/2006/relationships/image" Target="../media/image29.jpg"/><Relationship Id="rId5" Type="http://schemas.openxmlformats.org/officeDocument/2006/relationships/image" Target="../media/image23.jpg"/><Relationship Id="rId10" Type="http://schemas.openxmlformats.org/officeDocument/2006/relationships/image" Target="../media/image28.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8876" y="1958975"/>
            <a:ext cx="5264394" cy="1470025"/>
          </a:xfrm>
        </p:spPr>
        <p:txBody>
          <a:bodyPr/>
          <a:lstStyle/>
          <a:p>
            <a:r>
              <a:rPr lang="en-US" sz="3600" dirty="0"/>
              <a:t>NIEM Health Scenarios</a:t>
            </a:r>
            <a:br>
              <a:rPr lang="en-US" sz="3600" dirty="0"/>
            </a:br>
            <a:r>
              <a:rPr lang="en-US" sz="3600" dirty="0"/>
              <a:t>Single to Multiple Domain Edge-Case Interoperability</a:t>
            </a:r>
            <a:br>
              <a:rPr lang="en-US" sz="3600" dirty="0"/>
            </a:br>
            <a:br>
              <a:rPr lang="en-US" sz="3600" dirty="0"/>
            </a:br>
            <a:endParaRPr lang="en-US" sz="3600" dirty="0"/>
          </a:p>
        </p:txBody>
      </p:sp>
      <p:sp>
        <p:nvSpPr>
          <p:cNvPr id="4" name="Text Placeholder 3"/>
          <p:cNvSpPr>
            <a:spLocks noGrp="1"/>
          </p:cNvSpPr>
          <p:nvPr>
            <p:ph type="body" sz="quarter" idx="12"/>
          </p:nvPr>
        </p:nvSpPr>
        <p:spPr>
          <a:xfrm>
            <a:off x="3998876" y="4385737"/>
            <a:ext cx="4689475" cy="452437"/>
          </a:xfrm>
        </p:spPr>
        <p:txBody>
          <a:bodyPr/>
          <a:lstStyle/>
          <a:p>
            <a:r>
              <a:rPr lang="en-US" dirty="0">
                <a:solidFill>
                  <a:schemeClr val="tx1">
                    <a:lumMod val="75000"/>
                  </a:schemeClr>
                </a:solidFill>
              </a:rPr>
              <a:t>August 29, 2019</a:t>
            </a:r>
          </a:p>
        </p:txBody>
      </p:sp>
    </p:spTree>
    <p:extLst>
      <p:ext uri="{BB962C8B-B14F-4D97-AF65-F5344CB8AC3E}">
        <p14:creationId xmlns:p14="http://schemas.microsoft.com/office/powerpoint/2010/main" val="145772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1126218976"/>
              </p:ext>
            </p:extLst>
          </p:nvPr>
        </p:nvGraphicFramePr>
        <p:xfrm>
          <a:off x="332961" y="649358"/>
          <a:ext cx="8559248" cy="5731698"/>
        </p:xfrm>
        <a:graphic>
          <a:graphicData uri="http://schemas.openxmlformats.org/drawingml/2006/table">
            <a:tbl>
              <a:tblPr firstRow="1" firstCol="1" bandRow="1">
                <a:tableStyleId>{69012ECD-51FC-41F1-AA8D-1B2483CD663E}</a:tableStyleId>
              </a:tblPr>
              <a:tblGrid>
                <a:gridCol w="5268286">
                  <a:extLst>
                    <a:ext uri="{9D8B030D-6E8A-4147-A177-3AD203B41FA5}">
                      <a16:colId xmlns:a16="http://schemas.microsoft.com/office/drawing/2014/main" val="786716586"/>
                    </a:ext>
                  </a:extLst>
                </a:gridCol>
                <a:gridCol w="3290962">
                  <a:extLst>
                    <a:ext uri="{9D8B030D-6E8A-4147-A177-3AD203B41FA5}">
                      <a16:colId xmlns:a16="http://schemas.microsoft.com/office/drawing/2014/main" val="3075079383"/>
                    </a:ext>
                  </a:extLst>
                </a:gridCol>
              </a:tblGrid>
              <a:tr h="824852">
                <a:tc gridSpan="2">
                  <a:txBody>
                    <a:bodyPr/>
                    <a:lstStyle/>
                    <a:p>
                      <a:pPr marL="0" marR="0" algn="r">
                        <a:lnSpc>
                          <a:spcPct val="107000"/>
                        </a:lnSpc>
                        <a:spcBef>
                          <a:spcPts val="0"/>
                        </a:spcBef>
                        <a:spcAft>
                          <a:spcPts val="0"/>
                        </a:spcAft>
                      </a:pPr>
                      <a:r>
                        <a:rPr lang="en-US" sz="2200" b="1" dirty="0">
                          <a:effectLst/>
                        </a:rPr>
                        <a:t>Drought Wildfires</a:t>
                      </a:r>
                      <a:br>
                        <a:rPr lang="en-US" sz="1600" b="1" dirty="0">
                          <a:effectLst/>
                        </a:rPr>
                      </a:br>
                      <a:r>
                        <a:rPr lang="en-US" sz="1600" b="1" dirty="0">
                          <a:effectLst/>
                        </a:rPr>
                        <a:t>Destruction, Death, Homelessness, Pollution, Famine</a:t>
                      </a:r>
                      <a:br>
                        <a:rPr lang="en-US" sz="1600" b="1" dirty="0">
                          <a:effectLst/>
                        </a:rPr>
                      </a:b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025212">
                <a:tc rowSpan="3">
                  <a:txBody>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D427C"/>
                          </a:solidFill>
                          <a:effectLst/>
                          <a:uLnTx/>
                          <a:uFillTx/>
                          <a:latin typeface="Calibri" panose="020F0502020204030204" pitchFamily="34" charset="0"/>
                          <a:ea typeface="+mn-ea"/>
                          <a:cs typeface="Calibri" panose="020F0502020204030204" pitchFamily="34" charset="0"/>
                        </a:rPr>
                        <a:t>Description: </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long-running drought devastates crops and sets the stage for widespread wildfires. The large number of natural and human triggered wildfires overwhelms the ability of firefighters to respond. Fires destroy multiple towns with some loss of life and millions of residents made homeless. In addition the fires take a significant toll on firefighters and other first responders, as well as citizens living downwind of the fires.</a:t>
                      </a:r>
                    </a:p>
                  </a:txBody>
                  <a:tcPr marL="68580" marR="68580" marT="0" marB="0" anchor="ctr"/>
                </a:tc>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D427C"/>
                          </a:solidFill>
                          <a:effectLst/>
                          <a:uLnTx/>
                          <a:uFillTx/>
                          <a:latin typeface="Calibri" panose="020F0502020204030204" pitchFamily="34" charset="0"/>
                          <a:ea typeface="+mn-ea"/>
                          <a:cs typeface="Calibri" panose="020F0502020204030204" pitchFamily="34" charset="0"/>
                        </a:rPr>
                        <a:t>Specific Challenges: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housing destruction, infrastructure destruction, refugees, localized and potentially nationwide food shortages, pollution, environmental disaster</a:t>
                      </a:r>
                      <a:endParaRPr kumimoji="0" lang="en-US" sz="2000" b="0" i="0" u="none" strike="noStrike" kern="1200" cap="none" spc="0" normalizeH="0" baseline="0" noProof="0" dirty="0">
                        <a:ln>
                          <a:noFill/>
                        </a:ln>
                        <a:solidFill>
                          <a:srgbClr val="020A0E"/>
                        </a:solidFill>
                        <a:effectLst/>
                        <a:uLnTx/>
                        <a:uFillTx/>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4113784325"/>
                  </a:ext>
                </a:extLst>
              </a:tr>
              <a:tr h="1546752">
                <a:tc vMerge="1">
                  <a:txBody>
                    <a:bodyPr/>
                    <a:lstStyle/>
                    <a:p>
                      <a:endParaRPr lang="en-US"/>
                    </a:p>
                  </a:txBody>
                  <a:tcPr/>
                </a:tc>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D427C"/>
                          </a:solidFill>
                          <a:effectLst/>
                          <a:uLnTx/>
                          <a:uFillTx/>
                          <a:latin typeface="Calibri" panose="020F0502020204030204" pitchFamily="34" charset="0"/>
                          <a:ea typeface="+mn-ea"/>
                          <a:cs typeface="Calibri" panose="020F0502020204030204" pitchFamily="34" charset="0"/>
                        </a:rPr>
                        <a:t>Domains: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Emergency Management, Infrastructure Protection, Human Services, Health</a:t>
                      </a:r>
                      <a:endParaRPr kumimoji="0" lang="en-US" sz="2000" b="0" i="0" u="none" strike="noStrike" kern="1200" cap="none" spc="0" normalizeH="0" baseline="0" noProof="0" dirty="0">
                        <a:ln>
                          <a:noFill/>
                        </a:ln>
                        <a:solidFill>
                          <a:srgbClr val="020A0E"/>
                        </a:solidFill>
                        <a:effectLst/>
                        <a:uLnTx/>
                        <a:uFillTx/>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2837112290"/>
                  </a:ext>
                </a:extLst>
              </a:tr>
              <a:tr h="1182348">
                <a:tc vMerge="1">
                  <a:txBody>
                    <a:bodyPr/>
                    <a:lstStyle/>
                    <a:p>
                      <a:endParaRPr lang="en-US"/>
                    </a:p>
                  </a:txBody>
                  <a:tcPr/>
                </a:tc>
                <a:tc>
                  <a: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1D427C"/>
                          </a:solidFill>
                          <a:effectLst/>
                          <a:uLnTx/>
                          <a:uFillTx/>
                          <a:latin typeface="Calibri" panose="020F0502020204030204" pitchFamily="34" charset="0"/>
                          <a:ea typeface="+mn-ea"/>
                          <a:cs typeface="Calibri" panose="020F0502020204030204" pitchFamily="34" charset="0"/>
                        </a:rPr>
                        <a:t>Agencies: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FEMA, EPA, DHS, ACF</a:t>
                      </a:r>
                      <a:endParaRPr kumimoji="0" lang="en-US" sz="2000" b="0" i="0" u="none" strike="noStrike" kern="1200" cap="none" spc="0" normalizeH="0" baseline="0" noProof="0" dirty="0">
                        <a:ln>
                          <a:noFill/>
                        </a:ln>
                        <a:solidFill>
                          <a:srgbClr val="020A0E"/>
                        </a:solidFill>
                        <a:effectLst/>
                        <a:uLnTx/>
                        <a:uFillTx/>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00538F10-45AF-491B-9E3D-12106377EF3E}"/>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239584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4184425737"/>
              </p:ext>
            </p:extLst>
          </p:nvPr>
        </p:nvGraphicFramePr>
        <p:xfrm>
          <a:off x="332961" y="649358"/>
          <a:ext cx="8559248" cy="5396852"/>
        </p:xfrm>
        <a:graphic>
          <a:graphicData uri="http://schemas.openxmlformats.org/drawingml/2006/table">
            <a:tbl>
              <a:tblPr firstRow="1" firstCol="1" bandRow="1">
                <a:tableStyleId>{69012ECD-51FC-41F1-AA8D-1B2483CD663E}</a:tableStyleId>
              </a:tblPr>
              <a:tblGrid>
                <a:gridCol w="5268286">
                  <a:extLst>
                    <a:ext uri="{9D8B030D-6E8A-4147-A177-3AD203B41FA5}">
                      <a16:colId xmlns:a16="http://schemas.microsoft.com/office/drawing/2014/main" val="786716586"/>
                    </a:ext>
                  </a:extLst>
                </a:gridCol>
                <a:gridCol w="3290962">
                  <a:extLst>
                    <a:ext uri="{9D8B030D-6E8A-4147-A177-3AD203B41FA5}">
                      <a16:colId xmlns:a16="http://schemas.microsoft.com/office/drawing/2014/main" val="3075079383"/>
                    </a:ext>
                  </a:extLst>
                </a:gridCol>
              </a:tblGrid>
              <a:tr h="824852">
                <a:tc gridSpan="2">
                  <a:txBody>
                    <a:bodyPr/>
                    <a:lstStyle/>
                    <a:p>
                      <a:pPr marL="0" marR="0" algn="r">
                        <a:lnSpc>
                          <a:spcPct val="107000"/>
                        </a:lnSpc>
                        <a:spcBef>
                          <a:spcPts val="0"/>
                        </a:spcBef>
                        <a:spcAft>
                          <a:spcPts val="0"/>
                        </a:spcAft>
                      </a:pPr>
                      <a:r>
                        <a:rPr lang="en-US" sz="2200" b="1" dirty="0">
                          <a:effectLst/>
                        </a:rPr>
                        <a:t>Dirty Bomb on High Seas</a:t>
                      </a:r>
                      <a:br>
                        <a:rPr lang="en-US" sz="2200" b="1" dirty="0">
                          <a:effectLst/>
                        </a:rPr>
                      </a:br>
                      <a:r>
                        <a:rPr lang="en-US" sz="1600" b="1" dirty="0">
                          <a:effectLst/>
                        </a:rPr>
                        <a:t>Terrorism or a virus? Is cargo tainted? Is a bomb onboard?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326793">
                <a:tc rowSpan="3">
                  <a:txBody>
                    <a:bodyPr/>
                    <a:lstStyle/>
                    <a:p>
                      <a:pPr marL="0" indent="0" algn="r">
                        <a:buNone/>
                      </a:pPr>
                      <a:r>
                        <a:rPr lang="en-US" sz="2000" b="1" dirty="0">
                          <a:solidFill>
                            <a:schemeClr val="accent1"/>
                          </a:solidFill>
                          <a:latin typeface="Calibri" panose="020F0502020204030204" pitchFamily="34" charset="0"/>
                          <a:cs typeface="Calibri" panose="020F0502020204030204" pitchFamily="34" charset="0"/>
                        </a:rPr>
                        <a:t>Description: </a:t>
                      </a:r>
                      <a:r>
                        <a:rPr lang="en-US" sz="2000" b="0" i="1" dirty="0">
                          <a:solidFill>
                            <a:srgbClr val="020406"/>
                          </a:solidFill>
                          <a:latin typeface="Calibri" panose="020F0502020204030204" pitchFamily="34" charset="0"/>
                          <a:cs typeface="Calibri" panose="020F0502020204030204" pitchFamily="34" charset="0"/>
                        </a:rPr>
                        <a:t>A Singapore-flagged break-bulk cargo ship carrying sacks of rice and other foods bound for Port of Seattle from SE Asia radios that it is declaring an emergency just outside of the Strait of Juan de Fuca (entrance to Ports of Vancouver &amp; Seattle). The entire crew has become incapacitated due to norovirus-like symptoms (nausea, vomiting, diarrhea, weakness). Shortly after initial contact the ship radios that they have found a dozen stowaways on board (men, women, children) with same symptoms plus their hair is falling out. The Captain is now concerned that crew and stowaways are suffering radiation sickness from a smuggled dirty bomb. Captain requests aid.</a:t>
                      </a:r>
                    </a:p>
                  </a:txBody>
                  <a:tcPr marL="68580" marR="68580" marT="0" marB="0" anchor="ctr"/>
                </a:tc>
                <a:tc>
                  <a:txBody>
                    <a:bodyPr/>
                    <a:lstStyle/>
                    <a:p>
                      <a:r>
                        <a:rPr lang="en-US" sz="2000" b="1" dirty="0">
                          <a:solidFill>
                            <a:schemeClr val="accent1"/>
                          </a:solidFill>
                          <a:latin typeface="Calibri" panose="020F0502020204030204" pitchFamily="34" charset="0"/>
                          <a:cs typeface="Calibri" panose="020F0502020204030204" pitchFamily="34" charset="0"/>
                        </a:rPr>
                        <a:t>Specific Challenges: </a:t>
                      </a:r>
                      <a:r>
                        <a:rPr lang="en-US" sz="2000" dirty="0">
                          <a:solidFill>
                            <a:srgbClr val="020406"/>
                          </a:solidFill>
                          <a:latin typeface="Calibri" panose="020F0502020204030204" pitchFamily="34" charset="0"/>
                          <a:cs typeface="Calibri" panose="020F0502020204030204" pitchFamily="34" charset="0"/>
                        </a:rPr>
                        <a:t>terrorism, CBRN device, food adulteration, human smuggling, health, threat to port and major metropolitan area, multi-national response (</a:t>
                      </a:r>
                      <a:r>
                        <a:rPr lang="en-US" sz="2000" dirty="0" err="1">
                          <a:solidFill>
                            <a:srgbClr val="020406"/>
                          </a:solidFill>
                          <a:latin typeface="Calibri" panose="020F0502020204030204" pitchFamily="34" charset="0"/>
                          <a:cs typeface="Calibri" panose="020F0502020204030204" pitchFamily="34" charset="0"/>
                        </a:rPr>
                        <a:t>US&amp;Canada</a:t>
                      </a:r>
                      <a:r>
                        <a:rPr lang="en-US" sz="2000" dirty="0">
                          <a:solidFill>
                            <a:srgbClr val="020406"/>
                          </a:solidFill>
                          <a:latin typeface="Calibri" panose="020F0502020204030204" pitchFamily="34" charset="0"/>
                          <a:cs typeface="Calibri" panose="020F0502020204030204" pitchFamily="34" charset="0"/>
                        </a:rPr>
                        <a:t>)</a:t>
                      </a:r>
                    </a:p>
                  </a:txBody>
                  <a:tcPr marL="68580" marR="68580" marT="0" marB="0" anchor="ctr"/>
                </a:tc>
                <a:extLst>
                  <a:ext uri="{0D108BD9-81ED-4DB2-BD59-A6C34878D82A}">
                    <a16:rowId xmlns:a16="http://schemas.microsoft.com/office/drawing/2014/main" val="4113784325"/>
                  </a:ext>
                </a:extLst>
              </a:tr>
              <a:tr h="1049293">
                <a:tc vMerge="1">
                  <a:txBody>
                    <a:bodyPr/>
                    <a:lstStyle/>
                    <a:p>
                      <a:endParaRPr lang="en-US"/>
                    </a:p>
                  </a:txBody>
                  <a:tcPr/>
                </a:tc>
                <a:tc>
                  <a:txBody>
                    <a:bodyPr/>
                    <a:lstStyle/>
                    <a:p>
                      <a:r>
                        <a:rPr lang="en-US" sz="1800" b="1" dirty="0">
                          <a:solidFill>
                            <a:schemeClr val="accent1"/>
                          </a:solidFill>
                          <a:latin typeface="Calibri" panose="020F0502020204030204" pitchFamily="34" charset="0"/>
                          <a:cs typeface="Calibri" panose="020F0502020204030204" pitchFamily="34" charset="0"/>
                        </a:rPr>
                        <a:t>Domains: </a:t>
                      </a:r>
                      <a:r>
                        <a:rPr lang="en-US" sz="1800" b="0" dirty="0">
                          <a:solidFill>
                            <a:srgbClr val="020406"/>
                          </a:solidFill>
                          <a:latin typeface="Calibri" panose="020F0502020204030204" pitchFamily="34" charset="0"/>
                          <a:cs typeface="Calibri" panose="020F0502020204030204" pitchFamily="34" charset="0"/>
                        </a:rPr>
                        <a:t>Every domain except Surface Transportation</a:t>
                      </a:r>
                    </a:p>
                  </a:txBody>
                  <a:tcPr marL="68580" marR="68580" marT="0" marB="0" anchor="ctr"/>
                </a:tc>
                <a:extLst>
                  <a:ext uri="{0D108BD9-81ED-4DB2-BD59-A6C34878D82A}">
                    <a16:rowId xmlns:a16="http://schemas.microsoft.com/office/drawing/2014/main" val="2837112290"/>
                  </a:ext>
                </a:extLst>
              </a:tr>
              <a:tr h="1182348">
                <a:tc vMerge="1">
                  <a:txBody>
                    <a:bodyPr/>
                    <a:lstStyle/>
                    <a:p>
                      <a:endParaRPr lang="en-US"/>
                    </a:p>
                  </a:txBody>
                  <a:tcPr/>
                </a:tc>
                <a:tc>
                  <a:txBody>
                    <a:bodyPr/>
                    <a:lstStyle/>
                    <a:p>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FEMA, CWMD, Coast Guard, DoE, EPA, DNI et al., DHS, ICE, FBI, FDA, CDC, ACF, State, DoD, Canadian agencies</a:t>
                      </a: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AAFBD4B4-7215-49AA-BF8C-B347ADA356F0}"/>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26713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1171154716"/>
              </p:ext>
            </p:extLst>
          </p:nvPr>
        </p:nvGraphicFramePr>
        <p:xfrm>
          <a:off x="238539" y="649358"/>
          <a:ext cx="8653670" cy="5396852"/>
        </p:xfrm>
        <a:graphic>
          <a:graphicData uri="http://schemas.openxmlformats.org/drawingml/2006/table">
            <a:tbl>
              <a:tblPr firstRow="1" firstCol="1" bandRow="1">
                <a:tableStyleId>{69012ECD-51FC-41F1-AA8D-1B2483CD663E}</a:tableStyleId>
              </a:tblPr>
              <a:tblGrid>
                <a:gridCol w="5326404">
                  <a:extLst>
                    <a:ext uri="{9D8B030D-6E8A-4147-A177-3AD203B41FA5}">
                      <a16:colId xmlns:a16="http://schemas.microsoft.com/office/drawing/2014/main" val="786716586"/>
                    </a:ext>
                  </a:extLst>
                </a:gridCol>
                <a:gridCol w="3327266">
                  <a:extLst>
                    <a:ext uri="{9D8B030D-6E8A-4147-A177-3AD203B41FA5}">
                      <a16:colId xmlns:a16="http://schemas.microsoft.com/office/drawing/2014/main" val="3075079383"/>
                    </a:ext>
                  </a:extLst>
                </a:gridCol>
              </a:tblGrid>
              <a:tr h="824852">
                <a:tc gridSpan="2">
                  <a:txBody>
                    <a:bodyPr/>
                    <a:lstStyle/>
                    <a:p>
                      <a:pPr marL="0" marR="0" algn="r">
                        <a:lnSpc>
                          <a:spcPct val="107000"/>
                        </a:lnSpc>
                        <a:spcBef>
                          <a:spcPts val="0"/>
                        </a:spcBef>
                        <a:spcAft>
                          <a:spcPts val="0"/>
                        </a:spcAft>
                      </a:pPr>
                      <a:r>
                        <a:rPr lang="en-US" sz="2200" b="1" dirty="0"/>
                        <a:t>Multi-Vehicle Accident</a:t>
                      </a:r>
                      <a:br>
                        <a:rPr lang="en-US" sz="1600" b="0" dirty="0">
                          <a:latin typeface="+mn-lt"/>
                        </a:rPr>
                      </a:br>
                      <a:r>
                        <a:rPr lang="en-US" sz="1600" b="0" cap="none" dirty="0">
                          <a:latin typeface="+mn-lt"/>
                        </a:rPr>
                        <a:t>Trauma and Burns, Spill Toxic Cargo, Children of Victims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326793">
                <a:tc rowSpan="3">
                  <a:txBody>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Description: </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Dense fog on an Interstate highway triggers a chain-reaction crash of dozens of cars and trucks. First responders find so many injured drivers and passengers that no one hospital can handle all the victims. In addition major trauma and burns will require specialists that not all hospitals offer. First responders need to triage the victims and determine which hospitals in the region and in neighboring states can accept and treat the victims. This requires the ability to inquire of multiple facilities about the availability of beds, specialists, and equipment. In addition, once victims are dispatched to the various hospitals they must track where they have been sent and deal with any unharmed minors.</a:t>
                      </a:r>
                      <a:endParaRPr kumimoji="0" lang="en-US"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68580" marR="68580" marT="0" marB="0" anchor="ctr"/>
                </a:tc>
                <a:tc>
                  <a:txBody>
                    <a:bodyPr/>
                    <a:lstStyle/>
                    <a:p>
                      <a:pPr marL="0" indent="0">
                        <a:buNone/>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Beds, Specialists, and Equipment Availability; Patient Tracking </a:t>
                      </a:r>
                    </a:p>
                  </a:txBody>
                  <a:tcPr marL="68580" marR="68580" marT="0" marB="0" anchor="ctr"/>
                </a:tc>
                <a:extLst>
                  <a:ext uri="{0D108BD9-81ED-4DB2-BD59-A6C34878D82A}">
                    <a16:rowId xmlns:a16="http://schemas.microsoft.com/office/drawing/2014/main" val="4113784325"/>
                  </a:ext>
                </a:extLst>
              </a:tr>
              <a:tr h="1049293">
                <a:tc vMerge="1">
                  <a:txBody>
                    <a:bodyPr/>
                    <a:lstStyle/>
                    <a:p>
                      <a:endParaRPr lang="en-US"/>
                    </a:p>
                  </a:txBody>
                  <a:tcPr/>
                </a:tc>
                <a:tc>
                  <a:txBody>
                    <a:bodyPr/>
                    <a:lstStyle/>
                    <a:p>
                      <a:pPr marL="0" indent="0">
                        <a:buNone/>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Emergency </a:t>
                      </a:r>
                      <a:r>
                        <a:rPr lang="en-US" sz="1800" dirty="0" err="1">
                          <a:solidFill>
                            <a:srgbClr val="020406"/>
                          </a:solidFill>
                          <a:latin typeface="Calibri" panose="020F0502020204030204" pitchFamily="34" charset="0"/>
                          <a:cs typeface="Calibri" panose="020F0502020204030204" pitchFamily="34" charset="0"/>
                        </a:rPr>
                        <a:t>Mgmt</a:t>
                      </a:r>
                      <a:r>
                        <a:rPr lang="en-US" sz="1800" dirty="0">
                          <a:solidFill>
                            <a:srgbClr val="020406"/>
                          </a:solidFill>
                          <a:latin typeface="Calibri" panose="020F0502020204030204" pitchFamily="34" charset="0"/>
                          <a:cs typeface="Calibri" panose="020F0502020204030204" pitchFamily="34" charset="0"/>
                        </a:rPr>
                        <a:t>, Infrastructure Protection, Human Services, Health</a:t>
                      </a:r>
                    </a:p>
                  </a:txBody>
                  <a:tcPr marL="68580" marR="68580" marT="0" marB="0" anchor="ctr"/>
                </a:tc>
                <a:extLst>
                  <a:ext uri="{0D108BD9-81ED-4DB2-BD59-A6C34878D82A}">
                    <a16:rowId xmlns:a16="http://schemas.microsoft.com/office/drawing/2014/main" val="2837112290"/>
                  </a:ext>
                </a:extLst>
              </a:tr>
              <a:tr h="1182348">
                <a:tc vMerge="1">
                  <a:txBody>
                    <a:bodyPr/>
                    <a:lstStyle/>
                    <a:p>
                      <a:endParaRPr lang="en-US"/>
                    </a:p>
                  </a:txBody>
                  <a:tcPr/>
                </a:tc>
                <a:tc>
                  <a:txBody>
                    <a:bodyPr/>
                    <a:lstStyle/>
                    <a:p>
                      <a:pPr marL="0" indent="0">
                        <a:buNone/>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EPA, DHS, ACF, Health</a:t>
                      </a: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A0A0CE12-F89F-4FA7-B4F3-AEC2A78B1FC5}"/>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169352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1079150770"/>
              </p:ext>
            </p:extLst>
          </p:nvPr>
        </p:nvGraphicFramePr>
        <p:xfrm>
          <a:off x="238539" y="649358"/>
          <a:ext cx="8653670" cy="5431273"/>
        </p:xfrm>
        <a:graphic>
          <a:graphicData uri="http://schemas.openxmlformats.org/drawingml/2006/table">
            <a:tbl>
              <a:tblPr firstRow="1" firstCol="1" bandRow="1">
                <a:tableStyleId>{69012ECD-51FC-41F1-AA8D-1B2483CD663E}</a:tableStyleId>
              </a:tblPr>
              <a:tblGrid>
                <a:gridCol w="5326404">
                  <a:extLst>
                    <a:ext uri="{9D8B030D-6E8A-4147-A177-3AD203B41FA5}">
                      <a16:colId xmlns:a16="http://schemas.microsoft.com/office/drawing/2014/main" val="786716586"/>
                    </a:ext>
                  </a:extLst>
                </a:gridCol>
                <a:gridCol w="3327266">
                  <a:extLst>
                    <a:ext uri="{9D8B030D-6E8A-4147-A177-3AD203B41FA5}">
                      <a16:colId xmlns:a16="http://schemas.microsoft.com/office/drawing/2014/main" val="3075079383"/>
                    </a:ext>
                  </a:extLst>
                </a:gridCol>
              </a:tblGrid>
              <a:tr h="824852">
                <a:tc gridSpan="2">
                  <a:txBody>
                    <a:bodyPr/>
                    <a:lstStyle/>
                    <a:p>
                      <a:pPr marL="0" marR="0" algn="r">
                        <a:lnSpc>
                          <a:spcPct val="107000"/>
                        </a:lnSpc>
                        <a:spcBef>
                          <a:spcPts val="0"/>
                        </a:spcBef>
                        <a:spcAft>
                          <a:spcPts val="0"/>
                        </a:spcAft>
                      </a:pPr>
                      <a:r>
                        <a:rPr lang="en-US" sz="2200" b="1" dirty="0"/>
                        <a:t>Building Collapse</a:t>
                      </a:r>
                      <a:br>
                        <a:rPr lang="en-US" sz="2200" b="0" dirty="0">
                          <a:latin typeface="+mn-lt"/>
                        </a:rPr>
                      </a:br>
                      <a:r>
                        <a:rPr lang="en-US" sz="1600" b="0" cap="none" dirty="0"/>
                        <a:t>Requiring Search and Rescue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326793">
                <a:tc rowSpan="3">
                  <a:txBody>
                    <a:bodyPr/>
                    <a:lstStyle/>
                    <a:p>
                      <a:pPr marL="0" indent="0" algn="r">
                        <a:buNone/>
                      </a:pPr>
                      <a:r>
                        <a:rPr lang="en-US" sz="2000" b="1" dirty="0">
                          <a:solidFill>
                            <a:schemeClr val="tx1"/>
                          </a:solidFill>
                          <a:latin typeface="Calibri" panose="020F0502020204030204" pitchFamily="34" charset="0"/>
                          <a:cs typeface="Calibri" panose="020F0502020204030204" pitchFamily="34" charset="0"/>
                        </a:rPr>
                        <a:t>Description</a:t>
                      </a:r>
                      <a:r>
                        <a:rPr lang="en-US" sz="2000" b="1" i="1" dirty="0">
                          <a:solidFill>
                            <a:schemeClr val="tx1"/>
                          </a:solidFill>
                          <a:latin typeface="Calibri" panose="020F0502020204030204" pitchFamily="34" charset="0"/>
                          <a:cs typeface="Calibri" panose="020F0502020204030204" pitchFamily="34" charset="0"/>
                        </a:rPr>
                        <a:t>: </a:t>
                      </a:r>
                      <a:r>
                        <a:rPr lang="en-US" sz="2000" b="0" i="1" dirty="0">
                          <a:solidFill>
                            <a:srgbClr val="020406"/>
                          </a:solidFill>
                          <a:latin typeface="Calibri" panose="020F0502020204030204" pitchFamily="34" charset="0"/>
                          <a:cs typeface="Calibri" panose="020F0502020204030204" pitchFamily="34" charset="0"/>
                        </a:rPr>
                        <a:t>A major city building collapses killing or injuring thousands of residents and visitors. Terrorism is suspected but not certain. Fires have broken out due to broken gas mains, oil tanks, and other unknown flammable substances. Survivors are trapped in burning rubble.</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Search and rescue; hazardous substances; beds, specialists, and equipment availability; patient tracking, availability of search and rescue dogs and handler. </a:t>
                      </a:r>
                    </a:p>
                  </a:txBody>
                  <a:tcPr marL="68580" marR="68580" marT="0" marB="0" anchor="ctr"/>
                </a:tc>
                <a:extLst>
                  <a:ext uri="{0D108BD9-81ED-4DB2-BD59-A6C34878D82A}">
                    <a16:rowId xmlns:a16="http://schemas.microsoft.com/office/drawing/2014/main" val="4113784325"/>
                  </a:ext>
                </a:extLst>
              </a:tr>
              <a:tr h="1049293">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Emergency </a:t>
                      </a:r>
                      <a:r>
                        <a:rPr lang="en-US" sz="1800" dirty="0" err="1">
                          <a:solidFill>
                            <a:srgbClr val="020406"/>
                          </a:solidFill>
                          <a:latin typeface="Calibri" panose="020F0502020204030204" pitchFamily="34" charset="0"/>
                          <a:cs typeface="Calibri" panose="020F0502020204030204" pitchFamily="34" charset="0"/>
                        </a:rPr>
                        <a:t>Mgmt</a:t>
                      </a:r>
                      <a:r>
                        <a:rPr lang="en-US" sz="1800" dirty="0">
                          <a:solidFill>
                            <a:srgbClr val="020406"/>
                          </a:solidFill>
                          <a:latin typeface="Calibri" panose="020F0502020204030204" pitchFamily="34" charset="0"/>
                          <a:cs typeface="Calibri" panose="020F0502020204030204" pitchFamily="34" charset="0"/>
                        </a:rPr>
                        <a:t>, Infrastructure Protection, Intelligence, Human Services, Health</a:t>
                      </a:r>
                    </a:p>
                  </a:txBody>
                  <a:tcPr marL="68580" marR="68580" marT="0" marB="0" anchor="ctr"/>
                </a:tc>
                <a:extLst>
                  <a:ext uri="{0D108BD9-81ED-4DB2-BD59-A6C34878D82A}">
                    <a16:rowId xmlns:a16="http://schemas.microsoft.com/office/drawing/2014/main" val="2837112290"/>
                  </a:ext>
                </a:extLst>
              </a:tr>
              <a:tr h="1182348">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Justice, FBI, Local First Responders, EPA, DHS, HHS, ACF, Health</a:t>
                      </a: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200EBAFF-72E8-4738-BEBE-BF8295578C95}"/>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9739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2946483569"/>
              </p:ext>
            </p:extLst>
          </p:nvPr>
        </p:nvGraphicFramePr>
        <p:xfrm>
          <a:off x="245165" y="559551"/>
          <a:ext cx="8653670" cy="5396852"/>
        </p:xfrm>
        <a:graphic>
          <a:graphicData uri="http://schemas.openxmlformats.org/drawingml/2006/table">
            <a:tbl>
              <a:tblPr firstRow="1" firstCol="1" bandRow="1">
                <a:tableStyleId>{69012ECD-51FC-41F1-AA8D-1B2483CD663E}</a:tableStyleId>
              </a:tblPr>
              <a:tblGrid>
                <a:gridCol w="5326404">
                  <a:extLst>
                    <a:ext uri="{9D8B030D-6E8A-4147-A177-3AD203B41FA5}">
                      <a16:colId xmlns:a16="http://schemas.microsoft.com/office/drawing/2014/main" val="786716586"/>
                    </a:ext>
                  </a:extLst>
                </a:gridCol>
                <a:gridCol w="3327266">
                  <a:extLst>
                    <a:ext uri="{9D8B030D-6E8A-4147-A177-3AD203B41FA5}">
                      <a16:colId xmlns:a16="http://schemas.microsoft.com/office/drawing/2014/main" val="3075079383"/>
                    </a:ext>
                  </a:extLst>
                </a:gridCol>
              </a:tblGrid>
              <a:tr h="824852">
                <a:tc gridSpan="2">
                  <a:txBody>
                    <a:bodyPr/>
                    <a:lstStyle/>
                    <a:p>
                      <a:pPr marL="0" marR="0" algn="r">
                        <a:lnSpc>
                          <a:spcPct val="107000"/>
                        </a:lnSpc>
                        <a:spcBef>
                          <a:spcPts val="0"/>
                        </a:spcBef>
                        <a:spcAft>
                          <a:spcPts val="0"/>
                        </a:spcAft>
                      </a:pPr>
                      <a:r>
                        <a:rPr lang="en-US" sz="2200" b="1" dirty="0"/>
                        <a:t>Ebola-Infected Flight</a:t>
                      </a:r>
                      <a:br>
                        <a:rPr lang="en-US" sz="2200" b="1" dirty="0"/>
                      </a:br>
                      <a:r>
                        <a:rPr lang="en-US" sz="1600" b="1" dirty="0" err="1"/>
                        <a:t>Flight</a:t>
                      </a:r>
                      <a:r>
                        <a:rPr lang="en-US" sz="1600" b="1" dirty="0"/>
                        <a:t> Control Coordinates with First Responders and Health Resources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1480457">
                <a:tc rowSpan="3">
                  <a:txBody>
                    <a:bodyPr/>
                    <a:lstStyle/>
                    <a:p>
                      <a:pPr marL="0" indent="0" algn="r">
                        <a:buNone/>
                      </a:pPr>
                      <a:r>
                        <a:rPr lang="en-US" sz="2000" b="1" dirty="0">
                          <a:solidFill>
                            <a:schemeClr val="tx1"/>
                          </a:solidFill>
                          <a:latin typeface="Calibri" panose="020F0502020204030204" pitchFamily="34" charset="0"/>
                          <a:cs typeface="Calibri" panose="020F0502020204030204" pitchFamily="34" charset="0"/>
                        </a:rPr>
                        <a:t>Description</a:t>
                      </a:r>
                      <a:r>
                        <a:rPr lang="en-US" sz="2000" b="1" i="1" dirty="0">
                          <a:solidFill>
                            <a:schemeClr val="tx1"/>
                          </a:solidFill>
                          <a:latin typeface="Calibri" panose="020F0502020204030204" pitchFamily="34" charset="0"/>
                          <a:cs typeface="Calibri" panose="020F0502020204030204" pitchFamily="34" charset="0"/>
                        </a:rPr>
                        <a:t>: </a:t>
                      </a:r>
                      <a:r>
                        <a:rPr lang="en-US" sz="2000" b="0" i="1" dirty="0">
                          <a:solidFill>
                            <a:srgbClr val="020406"/>
                          </a:solidFill>
                          <a:latin typeface="Calibri" panose="020F0502020204030204" pitchFamily="34" charset="0"/>
                          <a:cs typeface="Calibri" panose="020F0502020204030204" pitchFamily="34" charset="0"/>
                        </a:rPr>
                        <a:t>The captain of an incoming international long-haul flight declares a public health emergency due to a number of passengers who are exhibiting symptoms of a hemorrhagic fever disease (fever, sore throat, muscular pain, and headaches, followed by vomiting, diarrhea and rash, sometimes followed by bleeding both internally and externally.) The flight is diverted to Boston, the closest major metropolitan area on the flightpath with the healthcare resources to diagnose, quarantine, and care for the passengers of the flight. The plane itself must also be quarantined and decontaminated by a specialist maintenance crew.</a:t>
                      </a:r>
                    </a:p>
                    <a:p>
                      <a:pPr marL="0" indent="0" algn="r">
                        <a:buNone/>
                      </a:pPr>
                      <a:endParaRPr lang="en-US" sz="2000" b="0" i="1" dirty="0">
                        <a:solidFill>
                          <a:srgbClr val="020406"/>
                        </a:solidFill>
                        <a:latin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Beds, Specialists, and Equipment Availability; Patient Tracking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13784325"/>
                  </a:ext>
                </a:extLst>
              </a:tr>
              <a:tr h="1788475">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Emergency </a:t>
                      </a:r>
                      <a:r>
                        <a:rPr lang="en-US" sz="1800" dirty="0" err="1">
                          <a:solidFill>
                            <a:srgbClr val="020406"/>
                          </a:solidFill>
                          <a:latin typeface="Calibri" panose="020F0502020204030204" pitchFamily="34" charset="0"/>
                          <a:cs typeface="Calibri" panose="020F0502020204030204" pitchFamily="34" charset="0"/>
                        </a:rPr>
                        <a:t>Mgmt</a:t>
                      </a:r>
                      <a:r>
                        <a:rPr lang="en-US" sz="1800" dirty="0">
                          <a:solidFill>
                            <a:srgbClr val="020406"/>
                          </a:solidFill>
                          <a:latin typeface="Calibri" panose="020F0502020204030204" pitchFamily="34" charset="0"/>
                          <a:cs typeface="Calibri" panose="020F0502020204030204" pitchFamily="34" charset="0"/>
                        </a:rPr>
                        <a:t>, Infrastructure Protection, Human Services, Health, Immigration, Screening, FAA</a:t>
                      </a:r>
                    </a:p>
                  </a:txBody>
                  <a:tcPr marL="68580" marR="68580" marT="0" marB="0" anchor="ctr"/>
                </a:tc>
                <a:extLst>
                  <a:ext uri="{0D108BD9-81ED-4DB2-BD59-A6C34878D82A}">
                    <a16:rowId xmlns:a16="http://schemas.microsoft.com/office/drawing/2014/main" val="2837112290"/>
                  </a:ext>
                </a:extLst>
              </a:tr>
              <a:tr h="1182348">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EPA, DHS, CDC, HHS, ACF, Health, State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82626037"/>
                  </a:ext>
                </a:extLst>
              </a:tr>
            </a:tbl>
          </a:graphicData>
        </a:graphic>
      </p:graphicFrame>
      <p:sp>
        <p:nvSpPr>
          <p:cNvPr id="2" name="Rectangle 1">
            <a:extLst>
              <a:ext uri="{FF2B5EF4-FFF2-40B4-BE49-F238E27FC236}">
                <a16:creationId xmlns:a16="http://schemas.microsoft.com/office/drawing/2014/main" id="{BCC4A232-7360-4ADC-8856-AF9129E9B91D}"/>
              </a:ext>
            </a:extLst>
          </p:cNvPr>
          <p:cNvSpPr/>
          <p:nvPr/>
        </p:nvSpPr>
        <p:spPr>
          <a:xfrm>
            <a:off x="238539" y="6294781"/>
            <a:ext cx="8905461" cy="461665"/>
          </a:xfrm>
          <a:prstGeom prst="rect">
            <a:avLst/>
          </a:prstGeom>
        </p:spPr>
        <p:txBody>
          <a:bodyPr wrap="square">
            <a:spAutoFit/>
          </a:bodyPr>
          <a:lstStyle/>
          <a:p>
            <a:r>
              <a:rPr lang="en-US" sz="1200" dirty="0">
                <a:solidFill>
                  <a:schemeClr val="bg1"/>
                </a:solidFill>
              </a:rPr>
              <a:t>WHO defines a </a:t>
            </a:r>
            <a:r>
              <a:rPr lang="en-US" sz="1200" dirty="0">
                <a:hlinkClick r:id="rId3"/>
              </a:rPr>
              <a:t>public health emergency of international concern</a:t>
            </a:r>
            <a:r>
              <a:rPr lang="en-US" sz="1200" dirty="0"/>
              <a:t> </a:t>
            </a:r>
            <a:r>
              <a:rPr lang="en-US" sz="1200" dirty="0">
                <a:solidFill>
                  <a:schemeClr val="bg1"/>
                </a:solidFill>
              </a:rPr>
              <a:t>as "an extraordinary event" that constitutes a "public health risk to other States through the international spread of disease" and "to potentially require a coordinated international response."</a:t>
            </a:r>
          </a:p>
        </p:txBody>
      </p:sp>
      <p:sp>
        <p:nvSpPr>
          <p:cNvPr id="4" name="TextBox 3">
            <a:extLst>
              <a:ext uri="{FF2B5EF4-FFF2-40B4-BE49-F238E27FC236}">
                <a16:creationId xmlns:a16="http://schemas.microsoft.com/office/drawing/2014/main" id="{24A723A0-C22E-4269-A226-10566C32CA22}"/>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26167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4148982256"/>
              </p:ext>
            </p:extLst>
          </p:nvPr>
        </p:nvGraphicFramePr>
        <p:xfrm>
          <a:off x="245165" y="575453"/>
          <a:ext cx="8653670" cy="5441595"/>
        </p:xfrm>
        <a:graphic>
          <a:graphicData uri="http://schemas.openxmlformats.org/drawingml/2006/table">
            <a:tbl>
              <a:tblPr firstRow="1" firstCol="1" bandRow="1">
                <a:tableStyleId>{69012ECD-51FC-41F1-AA8D-1B2483CD663E}</a:tableStyleId>
              </a:tblPr>
              <a:tblGrid>
                <a:gridCol w="5326404">
                  <a:extLst>
                    <a:ext uri="{9D8B030D-6E8A-4147-A177-3AD203B41FA5}">
                      <a16:colId xmlns:a16="http://schemas.microsoft.com/office/drawing/2014/main" val="786716586"/>
                    </a:ext>
                  </a:extLst>
                </a:gridCol>
                <a:gridCol w="3327266">
                  <a:extLst>
                    <a:ext uri="{9D8B030D-6E8A-4147-A177-3AD203B41FA5}">
                      <a16:colId xmlns:a16="http://schemas.microsoft.com/office/drawing/2014/main" val="3075079383"/>
                    </a:ext>
                  </a:extLst>
                </a:gridCol>
              </a:tblGrid>
              <a:tr h="824852">
                <a:tc gridSpan="2">
                  <a:txBody>
                    <a:bodyPr/>
                    <a:lstStyle/>
                    <a:p>
                      <a:pPr marL="0" marR="0" algn="r">
                        <a:lnSpc>
                          <a:spcPct val="107000"/>
                        </a:lnSpc>
                        <a:spcBef>
                          <a:spcPts val="0"/>
                        </a:spcBef>
                        <a:spcAft>
                          <a:spcPts val="0"/>
                        </a:spcAft>
                      </a:pPr>
                      <a:r>
                        <a:rPr lang="en-US" sz="2200" b="1" dirty="0"/>
                        <a:t>Foster/Juvenile Medical Records</a:t>
                      </a:r>
                      <a:br>
                        <a:rPr lang="en-US" sz="2200" b="1" dirty="0"/>
                      </a:br>
                      <a:r>
                        <a:rPr lang="en-US" sz="1600" b="1" dirty="0"/>
                        <a:t>Regulatory Requirement to Collect and Maintain All Records for Children in State Care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1480457">
                <a:tc rowSpan="3">
                  <a:txBody>
                    <a:bodyPr/>
                    <a:lstStyle/>
                    <a:p>
                      <a:pPr marL="0" indent="0" algn="r">
                        <a:buNone/>
                      </a:pPr>
                      <a:r>
                        <a:rPr lang="en-US" sz="2000" b="1" dirty="0">
                          <a:solidFill>
                            <a:schemeClr val="tx1"/>
                          </a:solidFill>
                          <a:latin typeface="Calibri" panose="020F0502020204030204" pitchFamily="34" charset="0"/>
                          <a:cs typeface="Calibri" panose="020F0502020204030204" pitchFamily="34" charset="0"/>
                        </a:rPr>
                        <a:t>Description</a:t>
                      </a:r>
                      <a:r>
                        <a:rPr lang="en-US" sz="2000" b="1" i="1" dirty="0">
                          <a:solidFill>
                            <a:schemeClr val="tx1"/>
                          </a:solidFill>
                          <a:latin typeface="Calibri" panose="020F0502020204030204" pitchFamily="34" charset="0"/>
                          <a:cs typeface="Calibri" panose="020F0502020204030204" pitchFamily="34" charset="0"/>
                        </a:rPr>
                        <a:t>: </a:t>
                      </a:r>
                      <a:r>
                        <a:rPr lang="en-US" sz="2000" b="0" i="1" dirty="0">
                          <a:solidFill>
                            <a:srgbClr val="020406"/>
                          </a:solidFill>
                          <a:latin typeface="Calibri" panose="020F0502020204030204" pitchFamily="34" charset="0"/>
                          <a:cs typeface="Calibri" panose="020F0502020204030204" pitchFamily="34" charset="0"/>
                        </a:rPr>
                        <a:t>Federal and State laws, rules and regulations require the collection, storage and maintenance of all official records associated with a child in the care of the state, e.g. foster children, juvenile justice prisoners, disabled children in state care, etc. These records include, but are not limited to, medical records, pharmaceutical records, therapy records, educational records, criminal records, family law records, financial records, and case management records. These records are required to be store independent of their source systems. They are to be turned over the child at age 18 (or 21 is a foster child whose post-secondary education is paid for by the U.S. Government).</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collection of records from systems with different data models, schemas, and information exchange architectures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13784325"/>
                  </a:ext>
                </a:extLst>
              </a:tr>
              <a:tr h="1788475">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Human Services, Family Services, Justice, Health, [Education]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37112290"/>
                  </a:ext>
                </a:extLst>
              </a:tr>
              <a:tr h="1182348">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State ACF, State Health, State Education, State Justice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82626037"/>
                  </a:ext>
                </a:extLst>
              </a:tr>
            </a:tbl>
          </a:graphicData>
        </a:graphic>
      </p:graphicFrame>
      <p:sp>
        <p:nvSpPr>
          <p:cNvPr id="4" name="TextBox 3">
            <a:extLst>
              <a:ext uri="{FF2B5EF4-FFF2-40B4-BE49-F238E27FC236}">
                <a16:creationId xmlns:a16="http://schemas.microsoft.com/office/drawing/2014/main" id="{53D0BA51-8A76-4482-898A-504A50F5852A}"/>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29002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1398114455"/>
              </p:ext>
            </p:extLst>
          </p:nvPr>
        </p:nvGraphicFramePr>
        <p:xfrm>
          <a:off x="245164" y="543339"/>
          <a:ext cx="8779565" cy="5484684"/>
        </p:xfrm>
        <a:graphic>
          <a:graphicData uri="http://schemas.openxmlformats.org/drawingml/2006/table">
            <a:tbl>
              <a:tblPr firstRow="1" firstCol="1" bandRow="1">
                <a:tableStyleId>{69012ECD-51FC-41F1-AA8D-1B2483CD663E}</a:tableStyleId>
              </a:tblPr>
              <a:tblGrid>
                <a:gridCol w="5403893">
                  <a:extLst>
                    <a:ext uri="{9D8B030D-6E8A-4147-A177-3AD203B41FA5}">
                      <a16:colId xmlns:a16="http://schemas.microsoft.com/office/drawing/2014/main" val="786716586"/>
                    </a:ext>
                  </a:extLst>
                </a:gridCol>
                <a:gridCol w="3375672">
                  <a:extLst>
                    <a:ext uri="{9D8B030D-6E8A-4147-A177-3AD203B41FA5}">
                      <a16:colId xmlns:a16="http://schemas.microsoft.com/office/drawing/2014/main" val="3075079383"/>
                    </a:ext>
                  </a:extLst>
                </a:gridCol>
              </a:tblGrid>
              <a:tr h="851724">
                <a:tc gridSpan="2">
                  <a:txBody>
                    <a:bodyPr/>
                    <a:lstStyle/>
                    <a:p>
                      <a:pPr marL="0" marR="0" algn="r">
                        <a:lnSpc>
                          <a:spcPct val="107000"/>
                        </a:lnSpc>
                        <a:spcBef>
                          <a:spcPts val="0"/>
                        </a:spcBef>
                        <a:spcAft>
                          <a:spcPts val="0"/>
                        </a:spcAft>
                      </a:pPr>
                      <a:r>
                        <a:rPr lang="en-US" sz="2200" b="1" dirty="0"/>
                        <a:t>Wounded Warrior on Battlefield</a:t>
                      </a:r>
                      <a:br>
                        <a:rPr lang="en-US" sz="2200" b="1" dirty="0"/>
                      </a:br>
                      <a:r>
                        <a:rPr lang="en-US" sz="1600" b="1" dirty="0"/>
                        <a:t>Access to Medical Records between NATO Allies via Common C3 Systems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567337">
                <a:tc rowSpan="3">
                  <a:txBody>
                    <a:bodyPr/>
                    <a:lstStyle/>
                    <a:p>
                      <a:pPr marL="0" indent="0" algn="r">
                        <a:buNone/>
                      </a:pPr>
                      <a:r>
                        <a:rPr lang="en-US" sz="1900" b="1" dirty="0">
                          <a:solidFill>
                            <a:schemeClr val="tx1"/>
                          </a:solidFill>
                          <a:latin typeface="Calibri" panose="020F0502020204030204" pitchFamily="34" charset="0"/>
                          <a:cs typeface="Calibri" panose="020F0502020204030204" pitchFamily="34" charset="0"/>
                        </a:rPr>
                        <a:t>Description</a:t>
                      </a:r>
                      <a:r>
                        <a:rPr lang="en-US" sz="1900" b="1" i="1" dirty="0">
                          <a:solidFill>
                            <a:schemeClr val="tx1"/>
                          </a:solidFill>
                          <a:latin typeface="Calibri" panose="020F0502020204030204" pitchFamily="34" charset="0"/>
                          <a:cs typeface="Calibri" panose="020F0502020204030204" pitchFamily="34" charset="0"/>
                        </a:rPr>
                        <a:t>: </a:t>
                      </a:r>
                      <a:r>
                        <a:rPr lang="en-US" sz="1900" b="0" i="1" dirty="0">
                          <a:solidFill>
                            <a:srgbClr val="020406"/>
                          </a:solidFill>
                          <a:latin typeface="Calibri" panose="020F0502020204030204" pitchFamily="34" charset="0"/>
                          <a:cs typeface="Calibri" panose="020F0502020204030204" pitchFamily="34" charset="0"/>
                        </a:rPr>
                        <a:t>International military allies, e.g. NATO, have widely differing policies with regard to medical information sharing and widely differing systems supporting medical information exchange. Yet during a joint military engagement, allies fighting side-by-side may get wounded and require the availability of the warrior’s medical information for treatment by an ally. Until we have achieved implementation of global standards-based healthcare information exchange and common associated health information sharing policies, we need some mechanism for exchanging medical information during such a crisis. Since the allies have settled on NIEM for Command and Control information exchange, perhaps we can enable the exchange of wounded warrior medical information via NIEM Health.</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Mapping of healthcare information models between clinical standards (e.g. HL7, FHIR, etc.) and NIEM Health, Creation of a NIEM-to-HL7/FHIR bridge for exchange of medical information between disparate systems.</a:t>
                      </a:r>
                    </a:p>
                  </a:txBody>
                  <a:tcPr marL="68580" marR="68580" marT="0" marB="0" anchor="ctr"/>
                </a:tc>
                <a:extLst>
                  <a:ext uri="{0D108BD9-81ED-4DB2-BD59-A6C34878D82A}">
                    <a16:rowId xmlns:a16="http://schemas.microsoft.com/office/drawing/2014/main" val="4113784325"/>
                  </a:ext>
                </a:extLst>
              </a:tr>
              <a:tr h="967409">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err="1">
                          <a:solidFill>
                            <a:srgbClr val="020406"/>
                          </a:solidFill>
                          <a:latin typeface="Calibri" panose="020F0502020204030204" pitchFamily="34" charset="0"/>
                          <a:cs typeface="Calibri" panose="020F0502020204030204" pitchFamily="34" charset="0"/>
                        </a:rPr>
                        <a:t>MilOps</a:t>
                      </a:r>
                      <a:r>
                        <a:rPr lang="en-US" sz="1800" dirty="0">
                          <a:solidFill>
                            <a:srgbClr val="020406"/>
                          </a:solidFill>
                          <a:latin typeface="Calibri" panose="020F0502020204030204" pitchFamily="34" charset="0"/>
                          <a:cs typeface="Calibri" panose="020F0502020204030204" pitchFamily="34" charset="0"/>
                        </a:rPr>
                        <a:t>, Health</a:t>
                      </a:r>
                    </a:p>
                  </a:txBody>
                  <a:tcPr marL="68580" marR="68580" marT="0" marB="0" anchor="ctr"/>
                </a:tc>
                <a:extLst>
                  <a:ext uri="{0D108BD9-81ED-4DB2-BD59-A6C34878D82A}">
                    <a16:rowId xmlns:a16="http://schemas.microsoft.com/office/drawing/2014/main" val="2837112290"/>
                  </a:ext>
                </a:extLst>
              </a:tr>
              <a:tr h="1007165">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DoD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6901C600-FCF6-4D19-91CB-0C6383145330}"/>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14467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3731369929"/>
              </p:ext>
            </p:extLst>
          </p:nvPr>
        </p:nvGraphicFramePr>
        <p:xfrm>
          <a:off x="182217" y="556591"/>
          <a:ext cx="8779565" cy="5314122"/>
        </p:xfrm>
        <a:graphic>
          <a:graphicData uri="http://schemas.openxmlformats.org/drawingml/2006/table">
            <a:tbl>
              <a:tblPr firstRow="1" firstCol="1" bandRow="1">
                <a:tableStyleId>{69012ECD-51FC-41F1-AA8D-1B2483CD663E}</a:tableStyleId>
              </a:tblPr>
              <a:tblGrid>
                <a:gridCol w="5403893">
                  <a:extLst>
                    <a:ext uri="{9D8B030D-6E8A-4147-A177-3AD203B41FA5}">
                      <a16:colId xmlns:a16="http://schemas.microsoft.com/office/drawing/2014/main" val="786716586"/>
                    </a:ext>
                  </a:extLst>
                </a:gridCol>
                <a:gridCol w="3375672">
                  <a:extLst>
                    <a:ext uri="{9D8B030D-6E8A-4147-A177-3AD203B41FA5}">
                      <a16:colId xmlns:a16="http://schemas.microsoft.com/office/drawing/2014/main" val="3075079383"/>
                    </a:ext>
                  </a:extLst>
                </a:gridCol>
              </a:tblGrid>
              <a:tr h="803627">
                <a:tc gridSpan="2">
                  <a:txBody>
                    <a:bodyPr/>
                    <a:lstStyle/>
                    <a:p>
                      <a:pPr marL="0" marR="0" algn="r">
                        <a:lnSpc>
                          <a:spcPct val="107000"/>
                        </a:lnSpc>
                        <a:spcBef>
                          <a:spcPts val="0"/>
                        </a:spcBef>
                        <a:spcAft>
                          <a:spcPts val="0"/>
                        </a:spcAft>
                      </a:pPr>
                      <a:r>
                        <a:rPr lang="en-US" sz="2200" b="1" dirty="0"/>
                        <a:t>Reentry into the Community after Incarceration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272312">
                <a:tc rowSpan="3">
                  <a:txBody>
                    <a:bodyPr/>
                    <a:lstStyle/>
                    <a:p>
                      <a:pPr marL="0" indent="0" algn="r">
                        <a:buNone/>
                      </a:pPr>
                      <a:r>
                        <a:rPr lang="en-US" sz="2000" b="1" dirty="0">
                          <a:solidFill>
                            <a:schemeClr val="tx1"/>
                          </a:solidFill>
                          <a:latin typeface="Calibri" panose="020F0502020204030204" pitchFamily="34" charset="0"/>
                          <a:cs typeface="Calibri" panose="020F0502020204030204" pitchFamily="34" charset="0"/>
                        </a:rPr>
                        <a:t>Description</a:t>
                      </a:r>
                      <a:r>
                        <a:rPr lang="en-US" sz="2000" b="1" i="1" dirty="0">
                          <a:solidFill>
                            <a:schemeClr val="tx1"/>
                          </a:solidFill>
                          <a:latin typeface="Calibri" panose="020F0502020204030204" pitchFamily="34" charset="0"/>
                          <a:cs typeface="Calibri" panose="020F0502020204030204" pitchFamily="34" charset="0"/>
                        </a:rPr>
                        <a:t>: </a:t>
                      </a:r>
                      <a:r>
                        <a:rPr lang="en-US" sz="2000" b="0" i="1" dirty="0">
                          <a:solidFill>
                            <a:srgbClr val="020406"/>
                          </a:solidFill>
                          <a:latin typeface="Calibri" panose="020F0502020204030204" pitchFamily="34" charset="0"/>
                          <a:cs typeface="Calibri" panose="020F0502020204030204" pitchFamily="34" charset="0"/>
                        </a:rPr>
                        <a:t>Reentry is a public health issue. Individuals released from prisons and jails represent a substantial share of the U.S. population carrying communicable diseases, accounting for nearly a quarter of the general population living with HIV or AIDS, almost a third of those with hepatitis C, and nearly 40 percent of people with tuberculosis. Appropriate interventions – especially upon return to the community – present a significant public health opportunity.</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medical record exchange, prescription record exchange, therapy record exchange between NIEM-based prison/jail systems and HL7-based clinical systems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13784325"/>
                  </a:ext>
                </a:extLst>
              </a:tr>
              <a:tr h="1012809">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Justice, Human Services, Public Health, Family Services</a:t>
                      </a:r>
                    </a:p>
                  </a:txBody>
                  <a:tcPr marL="68580" marR="68580" marT="0" marB="0" anchor="ctr"/>
                </a:tc>
                <a:extLst>
                  <a:ext uri="{0D108BD9-81ED-4DB2-BD59-A6C34878D82A}">
                    <a16:rowId xmlns:a16="http://schemas.microsoft.com/office/drawing/2014/main" val="2837112290"/>
                  </a:ext>
                </a:extLst>
              </a:tr>
              <a:tr h="1225374">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Justice, HHS, CDC, ACF</a:t>
                      </a: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42DEACDC-1707-4D23-958F-2A5B842398DF}"/>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94181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3191786735"/>
              </p:ext>
            </p:extLst>
          </p:nvPr>
        </p:nvGraphicFramePr>
        <p:xfrm>
          <a:off x="182217" y="559904"/>
          <a:ext cx="8779565" cy="5483087"/>
        </p:xfrm>
        <a:graphic>
          <a:graphicData uri="http://schemas.openxmlformats.org/drawingml/2006/table">
            <a:tbl>
              <a:tblPr firstRow="1" firstCol="1" bandRow="1">
                <a:tableStyleId>{69012ECD-51FC-41F1-AA8D-1B2483CD663E}</a:tableStyleId>
              </a:tblPr>
              <a:tblGrid>
                <a:gridCol w="5403893">
                  <a:extLst>
                    <a:ext uri="{9D8B030D-6E8A-4147-A177-3AD203B41FA5}">
                      <a16:colId xmlns:a16="http://schemas.microsoft.com/office/drawing/2014/main" val="786716586"/>
                    </a:ext>
                  </a:extLst>
                </a:gridCol>
                <a:gridCol w="3375672">
                  <a:extLst>
                    <a:ext uri="{9D8B030D-6E8A-4147-A177-3AD203B41FA5}">
                      <a16:colId xmlns:a16="http://schemas.microsoft.com/office/drawing/2014/main" val="3075079383"/>
                    </a:ext>
                  </a:extLst>
                </a:gridCol>
              </a:tblGrid>
              <a:tr h="833335">
                <a:tc gridSpan="2">
                  <a:txBody>
                    <a:bodyPr/>
                    <a:lstStyle/>
                    <a:p>
                      <a:pPr marL="0" marR="0" algn="r">
                        <a:lnSpc>
                          <a:spcPct val="107000"/>
                        </a:lnSpc>
                        <a:spcBef>
                          <a:spcPts val="0"/>
                        </a:spcBef>
                        <a:spcAft>
                          <a:spcPts val="0"/>
                        </a:spcAft>
                      </a:pPr>
                      <a:r>
                        <a:rPr lang="en-US" sz="2200" b="1" dirty="0"/>
                        <a:t>Tracking Opioid Abuse and Illegal Distribution Networks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973219">
                <a:tc rowSpan="3">
                  <a:txBody>
                    <a:bodyPr/>
                    <a:lstStyle/>
                    <a:p>
                      <a:pPr marL="0" indent="0" algn="r">
                        <a:buNone/>
                      </a:pPr>
                      <a:r>
                        <a:rPr lang="en-US" sz="2000" b="1" dirty="0">
                          <a:solidFill>
                            <a:schemeClr val="tx1"/>
                          </a:solidFill>
                          <a:latin typeface="Calibri" panose="020F0502020204030204" pitchFamily="34" charset="0"/>
                          <a:cs typeface="Calibri" panose="020F0502020204030204" pitchFamily="34" charset="0"/>
                        </a:rPr>
                        <a:t>Description</a:t>
                      </a:r>
                      <a:r>
                        <a:rPr lang="en-US" sz="2000" b="1" i="1" dirty="0">
                          <a:solidFill>
                            <a:schemeClr val="tx1"/>
                          </a:solidFill>
                          <a:latin typeface="Calibri" panose="020F0502020204030204" pitchFamily="34" charset="0"/>
                          <a:cs typeface="Calibri" panose="020F0502020204030204" pitchFamily="34" charset="0"/>
                        </a:rPr>
                        <a:t>: </a:t>
                      </a:r>
                      <a:r>
                        <a:rPr lang="en-US" sz="2000" b="0" i="1" dirty="0">
                          <a:solidFill>
                            <a:srgbClr val="020406"/>
                          </a:solidFill>
                          <a:latin typeface="Calibri" panose="020F0502020204030204" pitchFamily="34" charset="0"/>
                          <a:cs typeface="Calibri" panose="020F0502020204030204" pitchFamily="34" charset="0"/>
                        </a:rPr>
                        <a:t>The opioid crisis is a public health emergency that threatens the wellbeing of individuals who abuse drugs and impacts the safety of communities. It impacts first responders, the criminal justice system, child welfare and foster care, and behavioral health systems. By tracking legal distribution of opioids and other prescription medications as well as the precursor chemicals required for illicit manufacturing of dangerous substances, we can identify patterns that might lead to the identification and arrest of the actors in illegal drug distribution networks.</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enabling and encouraging reporting of legal drug and chemical distribution, enabling reporting of drug overdose reports as an indicator of prevalence of abuse, correlating distribution patterns and abuse patterns to identify illicit distribution networks</a:t>
                      </a:r>
                    </a:p>
                  </a:txBody>
                  <a:tcPr marL="68580" marR="68580" marT="0" marB="0" anchor="ctr"/>
                </a:tc>
                <a:extLst>
                  <a:ext uri="{0D108BD9-81ED-4DB2-BD59-A6C34878D82A}">
                    <a16:rowId xmlns:a16="http://schemas.microsoft.com/office/drawing/2014/main" val="4113784325"/>
                  </a:ext>
                </a:extLst>
              </a:tr>
              <a:tr h="105025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Justice, Health, Human Services</a:t>
                      </a:r>
                    </a:p>
                  </a:txBody>
                  <a:tcPr marL="68580" marR="68580" marT="0" marB="0" anchor="ctr"/>
                </a:tc>
                <a:extLst>
                  <a:ext uri="{0D108BD9-81ED-4DB2-BD59-A6C34878D82A}">
                    <a16:rowId xmlns:a16="http://schemas.microsoft.com/office/drawing/2014/main" val="2837112290"/>
                  </a:ext>
                </a:extLst>
              </a:tr>
              <a:tr h="626283">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Justice, HHS</a:t>
                      </a: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1FC48A85-BB97-4671-BE73-023DE5EB8015}"/>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247718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4017245727"/>
              </p:ext>
            </p:extLst>
          </p:nvPr>
        </p:nvGraphicFramePr>
        <p:xfrm>
          <a:off x="182217" y="573155"/>
          <a:ext cx="8779565" cy="5151783"/>
        </p:xfrm>
        <a:graphic>
          <a:graphicData uri="http://schemas.openxmlformats.org/drawingml/2006/table">
            <a:tbl>
              <a:tblPr firstRow="1" firstCol="1" bandRow="1">
                <a:tableStyleId>{69012ECD-51FC-41F1-AA8D-1B2483CD663E}</a:tableStyleId>
              </a:tblPr>
              <a:tblGrid>
                <a:gridCol w="5403893">
                  <a:extLst>
                    <a:ext uri="{9D8B030D-6E8A-4147-A177-3AD203B41FA5}">
                      <a16:colId xmlns:a16="http://schemas.microsoft.com/office/drawing/2014/main" val="786716586"/>
                    </a:ext>
                  </a:extLst>
                </a:gridCol>
                <a:gridCol w="3375672">
                  <a:extLst>
                    <a:ext uri="{9D8B030D-6E8A-4147-A177-3AD203B41FA5}">
                      <a16:colId xmlns:a16="http://schemas.microsoft.com/office/drawing/2014/main" val="3075079383"/>
                    </a:ext>
                  </a:extLst>
                </a:gridCol>
              </a:tblGrid>
              <a:tr h="1144505">
                <a:tc gridSpan="2">
                  <a:txBody>
                    <a:bodyPr/>
                    <a:lstStyle/>
                    <a:p>
                      <a:pPr marL="0" marR="0" algn="r">
                        <a:lnSpc>
                          <a:spcPct val="107000"/>
                        </a:lnSpc>
                        <a:spcBef>
                          <a:spcPts val="0"/>
                        </a:spcBef>
                        <a:spcAft>
                          <a:spcPts val="0"/>
                        </a:spcAft>
                      </a:pPr>
                      <a:r>
                        <a:rPr lang="en-US" sz="2200" dirty="0"/>
                        <a:t>Vaccine Causing Widespread Allergic Reactions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003818">
                <a:tc rowSpan="3">
                  <a:txBody>
                    <a:bodyPr/>
                    <a:lstStyle/>
                    <a:p>
                      <a:pPr marL="0" indent="0" algn="r">
                        <a:buNone/>
                      </a:pPr>
                      <a:r>
                        <a:rPr lang="en-US" sz="2000" b="1" dirty="0">
                          <a:solidFill>
                            <a:schemeClr val="tx1"/>
                          </a:solidFill>
                          <a:latin typeface="Calibri" panose="020F0502020204030204" pitchFamily="34" charset="0"/>
                          <a:cs typeface="Calibri" panose="020F0502020204030204" pitchFamily="34" charset="0"/>
                        </a:rPr>
                        <a:t>Description</a:t>
                      </a:r>
                      <a:r>
                        <a:rPr lang="en-US" sz="2000" b="1" i="1" dirty="0">
                          <a:solidFill>
                            <a:schemeClr val="tx1"/>
                          </a:solidFill>
                          <a:latin typeface="Calibri" panose="020F0502020204030204" pitchFamily="34" charset="0"/>
                          <a:cs typeface="Calibri" panose="020F0502020204030204" pitchFamily="34" charset="0"/>
                        </a:rPr>
                        <a:t>: </a:t>
                      </a:r>
                      <a:r>
                        <a:rPr lang="en-US" sz="2000" b="0" i="1" dirty="0">
                          <a:solidFill>
                            <a:srgbClr val="020406"/>
                          </a:solidFill>
                          <a:latin typeface="Calibri" panose="020F0502020204030204" pitchFamily="34" charset="0"/>
                          <a:cs typeface="Calibri" panose="020F0502020204030204" pitchFamily="34" charset="0"/>
                        </a:rPr>
                        <a:t>The Vaccine Adverse Event Reporting System (VAERS) is a program supported by the Centers for Disease Control and Prevention (CDC) and the Food and Drug Administration (FDA). The current system is implemented with webforms for reporting and emailed/webpage distribution of results.</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Retooling an existing successful system; VAERS</a:t>
                      </a:r>
                    </a:p>
                  </a:txBody>
                  <a:tcPr marL="68580" marR="68580" marT="0" marB="0" anchor="ctr"/>
                </a:tc>
                <a:extLst>
                  <a:ext uri="{0D108BD9-81ED-4DB2-BD59-A6C34878D82A}">
                    <a16:rowId xmlns:a16="http://schemas.microsoft.com/office/drawing/2014/main" val="4113784325"/>
                  </a:ext>
                </a:extLst>
              </a:tr>
              <a:tr h="114332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Health</a:t>
                      </a:r>
                    </a:p>
                  </a:txBody>
                  <a:tcPr marL="68580" marR="68580" marT="0" marB="0" anchor="ctr"/>
                </a:tc>
                <a:extLst>
                  <a:ext uri="{0D108BD9-81ED-4DB2-BD59-A6C34878D82A}">
                    <a16:rowId xmlns:a16="http://schemas.microsoft.com/office/drawing/2014/main" val="2837112290"/>
                  </a:ext>
                </a:extLst>
              </a:tr>
              <a:tr h="86014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CDC, FDA</a:t>
                      </a:r>
                    </a:p>
                  </a:txBody>
                  <a:tcPr marL="68580" marR="68580" marT="0" marB="0" anchor="ctr"/>
                </a:tc>
                <a:extLst>
                  <a:ext uri="{0D108BD9-81ED-4DB2-BD59-A6C34878D82A}">
                    <a16:rowId xmlns:a16="http://schemas.microsoft.com/office/drawing/2014/main" val="3682626037"/>
                  </a:ext>
                </a:extLst>
              </a:tr>
            </a:tbl>
          </a:graphicData>
        </a:graphic>
      </p:graphicFrame>
      <p:sp>
        <p:nvSpPr>
          <p:cNvPr id="4" name="TextBox 3">
            <a:extLst>
              <a:ext uri="{FF2B5EF4-FFF2-40B4-BE49-F238E27FC236}">
                <a16:creationId xmlns:a16="http://schemas.microsoft.com/office/drawing/2014/main" id="{1ADDD1C7-4287-4528-AE51-7B257A1F7287}"/>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87761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985" y="19050"/>
            <a:ext cx="7610623" cy="677894"/>
          </a:xfrm>
        </p:spPr>
        <p:txBody>
          <a:bodyPr/>
          <a:lstStyle/>
          <a:p>
            <a:r>
              <a:rPr lang="en-US" dirty="0">
                <a:solidFill>
                  <a:schemeClr val="tx1"/>
                </a:solidFill>
              </a:rPr>
              <a:t>Table of Contents</a:t>
            </a:r>
          </a:p>
        </p:txBody>
      </p:sp>
      <p:sp>
        <p:nvSpPr>
          <p:cNvPr id="3" name="Slide Number Placeholder 2"/>
          <p:cNvSpPr>
            <a:spLocks noGrp="1"/>
          </p:cNvSpPr>
          <p:nvPr>
            <p:ph type="sldNum" sz="quarter" idx="4294967295"/>
          </p:nvPr>
        </p:nvSpPr>
        <p:spPr>
          <a:xfrm>
            <a:off x="8783638" y="19050"/>
            <a:ext cx="36036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8059506-D6B1-B842-AAB5-13291BE98BD7}" type="slidenum">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7" name="Table 7">
            <a:extLst>
              <a:ext uri="{FF2B5EF4-FFF2-40B4-BE49-F238E27FC236}">
                <a16:creationId xmlns:a16="http://schemas.microsoft.com/office/drawing/2014/main" id="{B38FFFE5-ED7F-4D3C-BA6C-2307AED16E28}"/>
              </a:ext>
            </a:extLst>
          </p:cNvPr>
          <p:cNvGraphicFramePr>
            <a:graphicFrameLocks noGrp="1"/>
          </p:cNvGraphicFramePr>
          <p:nvPr>
            <p:extLst>
              <p:ext uri="{D42A27DB-BD31-4B8C-83A1-F6EECF244321}">
                <p14:modId xmlns:p14="http://schemas.microsoft.com/office/powerpoint/2010/main" val="2728129819"/>
              </p:ext>
            </p:extLst>
          </p:nvPr>
        </p:nvGraphicFramePr>
        <p:xfrm>
          <a:off x="344583" y="696944"/>
          <a:ext cx="8454834" cy="5368354"/>
        </p:xfrm>
        <a:graphic>
          <a:graphicData uri="http://schemas.openxmlformats.org/drawingml/2006/table">
            <a:tbl>
              <a:tblPr bandRow="1">
                <a:tableStyleId>{073A0DAA-6AF3-43AB-8588-CEC1D06C72B9}</a:tableStyleId>
              </a:tblPr>
              <a:tblGrid>
                <a:gridCol w="7315269">
                  <a:extLst>
                    <a:ext uri="{9D8B030D-6E8A-4147-A177-3AD203B41FA5}">
                      <a16:colId xmlns:a16="http://schemas.microsoft.com/office/drawing/2014/main" val="2177002167"/>
                    </a:ext>
                  </a:extLst>
                </a:gridCol>
                <a:gridCol w="1139565">
                  <a:extLst>
                    <a:ext uri="{9D8B030D-6E8A-4147-A177-3AD203B41FA5}">
                      <a16:colId xmlns:a16="http://schemas.microsoft.com/office/drawing/2014/main" val="3298555341"/>
                    </a:ext>
                  </a:extLst>
                </a:gridCol>
              </a:tblGrid>
              <a:tr h="327794">
                <a:tc>
                  <a:txBody>
                    <a:bodyPr/>
                    <a:lstStyle/>
                    <a:p>
                      <a:pPr algn="l"/>
                      <a:r>
                        <a:rPr lang="en-US" sz="1600" dirty="0"/>
                        <a:t>Introduction</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2" action="ppaction://hlinksldjump"/>
                        </a:rPr>
                        <a:t>3</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315302"/>
                  </a:ext>
                </a:extLst>
              </a:tr>
              <a:tr h="327794">
                <a:tc>
                  <a:txBody>
                    <a:bodyPr/>
                    <a:lstStyle/>
                    <a:p>
                      <a:pPr algn="l"/>
                      <a:r>
                        <a:rPr lang="en-US" sz="1600" dirty="0"/>
                        <a:t>NIEM Health Terminology</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3" action="ppaction://hlinksldjump"/>
                        </a:rPr>
                        <a:t>6</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085480224"/>
                  </a:ext>
                </a:extLst>
              </a:tr>
              <a:tr h="327794">
                <a:tc>
                  <a:txBody>
                    <a:bodyPr/>
                    <a:lstStyle/>
                    <a:p>
                      <a:pPr algn="l"/>
                      <a:r>
                        <a:rPr lang="en-US" sz="1600" dirty="0"/>
                        <a:t>NIEM Health Edge Case Scenario List</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4" action="ppaction://hlinksldjump"/>
                        </a:rPr>
                        <a:t>7</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8721693"/>
                  </a:ext>
                </a:extLst>
              </a:tr>
              <a:tr h="327794">
                <a:tc>
                  <a:txBody>
                    <a:bodyPr/>
                    <a:lstStyle/>
                    <a:p>
                      <a:pPr algn="l"/>
                      <a:r>
                        <a:rPr lang="en-US" sz="1600" dirty="0">
                          <a:effectLst/>
                        </a:rPr>
                        <a:t>Hurricane, Flooding, Famine, Epidemic</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5" action="ppaction://hlinksldjump"/>
                        </a:rPr>
                        <a:t>8</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71678618"/>
                  </a:ext>
                </a:extLst>
              </a:tr>
              <a:tr h="327794">
                <a:tc>
                  <a:txBody>
                    <a:bodyPr/>
                    <a:lstStyle/>
                    <a:p>
                      <a:pPr algn="l"/>
                      <a:r>
                        <a:rPr lang="en-US" sz="1600" dirty="0"/>
                        <a:t>Earthquake Tsunami Causes Nuclear Meltdown</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6" action="ppaction://hlinksldjump"/>
                        </a:rPr>
                        <a:t>9</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6945626"/>
                  </a:ext>
                </a:extLst>
              </a:tr>
              <a:tr h="327794">
                <a:tc>
                  <a:txBody>
                    <a:bodyPr/>
                    <a:lstStyle/>
                    <a:p>
                      <a:pPr algn="l"/>
                      <a:r>
                        <a:rPr lang="en-US" sz="1600" dirty="0"/>
                        <a:t>Drought Wildfires</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7" action="ppaction://hlinksldjump"/>
                        </a:rPr>
                        <a:t>10</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83450627"/>
                  </a:ext>
                </a:extLst>
              </a:tr>
              <a:tr h="327794">
                <a:tc>
                  <a:txBody>
                    <a:bodyPr/>
                    <a:lstStyle/>
                    <a:p>
                      <a:pPr algn="l"/>
                      <a:r>
                        <a:rPr lang="en-US" sz="1600" dirty="0"/>
                        <a:t>Dirty Bomb on High Seas</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8" action="ppaction://hlinksldjump"/>
                        </a:rPr>
                        <a:t>11</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98443698"/>
                  </a:ext>
                </a:extLst>
              </a:tr>
              <a:tr h="327794">
                <a:tc>
                  <a:txBody>
                    <a:bodyPr/>
                    <a:lstStyle/>
                    <a:p>
                      <a:pPr algn="l"/>
                      <a:r>
                        <a:rPr lang="en-US" sz="1600" dirty="0"/>
                        <a:t>Multi-Vehicle Accident</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9" action="ppaction://hlinksldjump"/>
                        </a:rPr>
                        <a:t>12</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50810918"/>
                  </a:ext>
                </a:extLst>
              </a:tr>
              <a:tr h="327794">
                <a:tc>
                  <a:txBody>
                    <a:bodyPr/>
                    <a:lstStyle/>
                    <a:p>
                      <a:pPr algn="l"/>
                      <a:r>
                        <a:rPr lang="en-US" sz="1600" dirty="0"/>
                        <a:t>Building Collapse</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10" action="ppaction://hlinksldjump"/>
                        </a:rPr>
                        <a:t>13</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6010355"/>
                  </a:ext>
                </a:extLst>
              </a:tr>
              <a:tr h="327794">
                <a:tc>
                  <a:txBody>
                    <a:bodyPr/>
                    <a:lstStyle/>
                    <a:p>
                      <a:pPr algn="l"/>
                      <a:r>
                        <a:rPr lang="en-US" sz="1600" dirty="0"/>
                        <a:t>Ebola-Infected Flight</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11" action="ppaction://hlinksldjump"/>
                        </a:rPr>
                        <a:t>14</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65891184"/>
                  </a:ext>
                </a:extLst>
              </a:tr>
              <a:tr h="327794">
                <a:tc>
                  <a:txBody>
                    <a:bodyPr/>
                    <a:lstStyle/>
                    <a:p>
                      <a:pPr algn="l"/>
                      <a:r>
                        <a:rPr lang="en-US" sz="1600" dirty="0"/>
                        <a:t>Foster/Juvenile Medical Records</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12" action="ppaction://hlinksldjump"/>
                        </a:rPr>
                        <a:t>15</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42599445"/>
                  </a:ext>
                </a:extLst>
              </a:tr>
              <a:tr h="327794">
                <a:tc>
                  <a:txBody>
                    <a:bodyPr/>
                    <a:lstStyle/>
                    <a:p>
                      <a:pPr algn="l"/>
                      <a:r>
                        <a:rPr lang="en-US" sz="1600" dirty="0"/>
                        <a:t>Wounded Warrior on Battlefield</a:t>
                      </a:r>
                      <a:endParaRPr lang="en-US" sz="1600" b="0" dirty="0">
                        <a:latin typeface="Calibri" panose="020F0502020204030204" pitchFamily="34" charset="0"/>
                        <a:cs typeface="Calibri" panose="020F0502020204030204" pitchFamily="34" charset="0"/>
                      </a:endParaRPr>
                    </a:p>
                  </a:txBody>
                  <a:tcPr/>
                </a:tc>
                <a:tc>
                  <a:txBody>
                    <a:bodyPr/>
                    <a:lstStyle/>
                    <a:p>
                      <a:r>
                        <a:rPr lang="en-US" sz="1600" dirty="0">
                          <a:hlinkClick r:id="rId13" action="ppaction://hlinksldjump"/>
                        </a:rPr>
                        <a:t>16</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28303809"/>
                  </a:ext>
                </a:extLst>
              </a:tr>
              <a:tr h="327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Reentry into the Community after Incarceration</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hlinkClick r:id="rId14" action="ppaction://hlinksldjump"/>
                        </a:rPr>
                        <a:t>17</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89149185"/>
                  </a:ext>
                </a:extLst>
              </a:tr>
              <a:tr h="327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Tracking Opioid Abuse and Illegal Distribution Networks</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hlinkClick r:id="rId15" action="ppaction://hlinksldjump"/>
                        </a:rPr>
                        <a:t>18</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58154383"/>
                  </a:ext>
                </a:extLst>
              </a:tr>
              <a:tr h="327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Vaccine Causing Widespread Allergic Reactions</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hlinkClick r:id="rId16" action="ppaction://hlinksldjump"/>
                        </a:rPr>
                        <a:t>19</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95296950"/>
                  </a:ext>
                </a:extLst>
              </a:tr>
              <a:tr h="333133">
                <a:tc>
                  <a:txBody>
                    <a:bodyPr/>
                    <a:lstStyle/>
                    <a:p>
                      <a:pPr marL="0" marR="0" algn="l">
                        <a:lnSpc>
                          <a:spcPct val="107000"/>
                        </a:lnSpc>
                        <a:spcBef>
                          <a:spcPts val="0"/>
                        </a:spcBef>
                        <a:spcAft>
                          <a:spcPts val="0"/>
                        </a:spcAft>
                      </a:pPr>
                      <a:r>
                        <a:rPr lang="en-US" sz="1600" dirty="0"/>
                        <a:t>Pharmaceutical Recall</a:t>
                      </a:r>
                      <a:endParaRPr lang="en-US" sz="1600" b="0" dirty="0">
                        <a:effectLst/>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hlinkClick r:id="rId17" action="ppaction://hlinksldjump"/>
                        </a:rPr>
                        <a:t>20</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95306779"/>
                  </a:ext>
                </a:extLst>
              </a:tr>
            </a:tbl>
          </a:graphicData>
        </a:graphic>
      </p:graphicFrame>
    </p:spTree>
    <p:extLst>
      <p:ext uri="{BB962C8B-B14F-4D97-AF65-F5344CB8AC3E}">
        <p14:creationId xmlns:p14="http://schemas.microsoft.com/office/powerpoint/2010/main" val="362163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2067246813"/>
              </p:ext>
            </p:extLst>
          </p:nvPr>
        </p:nvGraphicFramePr>
        <p:xfrm>
          <a:off x="182217" y="573155"/>
          <a:ext cx="8779565" cy="5151783"/>
        </p:xfrm>
        <a:graphic>
          <a:graphicData uri="http://schemas.openxmlformats.org/drawingml/2006/table">
            <a:tbl>
              <a:tblPr firstRow="1" firstCol="1" bandRow="1">
                <a:tableStyleId>{69012ECD-51FC-41F1-AA8D-1B2483CD663E}</a:tableStyleId>
              </a:tblPr>
              <a:tblGrid>
                <a:gridCol w="5403893">
                  <a:extLst>
                    <a:ext uri="{9D8B030D-6E8A-4147-A177-3AD203B41FA5}">
                      <a16:colId xmlns:a16="http://schemas.microsoft.com/office/drawing/2014/main" val="786716586"/>
                    </a:ext>
                  </a:extLst>
                </a:gridCol>
                <a:gridCol w="3375672">
                  <a:extLst>
                    <a:ext uri="{9D8B030D-6E8A-4147-A177-3AD203B41FA5}">
                      <a16:colId xmlns:a16="http://schemas.microsoft.com/office/drawing/2014/main" val="3075079383"/>
                    </a:ext>
                  </a:extLst>
                </a:gridCol>
              </a:tblGrid>
              <a:tr h="1144505">
                <a:tc gridSpan="2">
                  <a:txBody>
                    <a:bodyPr/>
                    <a:lstStyle/>
                    <a:p>
                      <a:pPr marL="0" marR="0" algn="r">
                        <a:lnSpc>
                          <a:spcPct val="107000"/>
                        </a:lnSpc>
                        <a:spcBef>
                          <a:spcPts val="0"/>
                        </a:spcBef>
                        <a:spcAft>
                          <a:spcPts val="0"/>
                        </a:spcAft>
                      </a:pPr>
                      <a:r>
                        <a:rPr lang="en-US" sz="2400" b="1" dirty="0"/>
                        <a:t>Pharmaceutical Recall</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2003818">
                <a:tc rowSpan="3">
                  <a:txBody>
                    <a:bodyPr/>
                    <a:lstStyle/>
                    <a:p>
                      <a:pPr marL="0" indent="0" algn="r">
                        <a:buNone/>
                      </a:pPr>
                      <a:r>
                        <a:rPr lang="en-US" sz="2000" b="1" dirty="0">
                          <a:solidFill>
                            <a:schemeClr val="tx1"/>
                          </a:solidFill>
                          <a:latin typeface="Calibri" panose="020F0502020204030204" pitchFamily="34" charset="0"/>
                          <a:cs typeface="Calibri" panose="020F0502020204030204" pitchFamily="34" charset="0"/>
                        </a:rPr>
                        <a:t>Description</a:t>
                      </a:r>
                      <a:r>
                        <a:rPr lang="en-US" sz="2000" b="1" i="1" dirty="0">
                          <a:solidFill>
                            <a:schemeClr val="tx1"/>
                          </a:solidFill>
                          <a:latin typeface="Calibri" panose="020F0502020204030204" pitchFamily="34" charset="0"/>
                          <a:cs typeface="Calibri" panose="020F0502020204030204" pitchFamily="34" charset="0"/>
                        </a:rPr>
                        <a:t>: </a:t>
                      </a:r>
                      <a:r>
                        <a:rPr lang="en-US" sz="2000" b="0" i="1" dirty="0">
                          <a:solidFill>
                            <a:srgbClr val="020406"/>
                          </a:solidFill>
                          <a:latin typeface="Calibri" panose="020F0502020204030204" pitchFamily="34" charset="0"/>
                          <a:cs typeface="Calibri" panose="020F0502020204030204" pitchFamily="34" charset="0"/>
                        </a:rPr>
                        <a:t>The </a:t>
                      </a:r>
                      <a:r>
                        <a:rPr lang="en-US" sz="2000" b="0" i="1" dirty="0" err="1">
                          <a:solidFill>
                            <a:srgbClr val="020406"/>
                          </a:solidFill>
                          <a:latin typeface="Calibri" panose="020F0502020204030204" pitchFamily="34" charset="0"/>
                          <a:cs typeface="Calibri" panose="020F0502020204030204" pitchFamily="34" charset="0"/>
                        </a:rPr>
                        <a:t>Pharmeceutical</a:t>
                      </a:r>
                      <a:r>
                        <a:rPr lang="en-US" sz="2000" b="0" i="1" dirty="0">
                          <a:solidFill>
                            <a:srgbClr val="020406"/>
                          </a:solidFill>
                          <a:latin typeface="Calibri" panose="020F0502020204030204" pitchFamily="34" charset="0"/>
                          <a:cs typeface="Calibri" panose="020F0502020204030204" pitchFamily="34" charset="0"/>
                        </a:rPr>
                        <a:t> Recall system is a program supported by the Centers for Disease Control and Prevention (CDC) and the Food and Drug Administration (FDA). The current system is implemented with webforms for reporting and emailed/webpage distribution of results.</a:t>
                      </a:r>
                    </a:p>
                  </a:txBody>
                  <a:tcPr marL="6858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Retooling an existing successful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solidFill>
                          <a:srgbClr val="020406"/>
                        </a:solidFill>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13784325"/>
                  </a:ext>
                </a:extLst>
              </a:tr>
              <a:tr h="114332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Domains: </a:t>
                      </a:r>
                      <a:r>
                        <a:rPr lang="en-US" sz="1800" dirty="0">
                          <a:solidFill>
                            <a:srgbClr val="020406"/>
                          </a:solidFill>
                          <a:latin typeface="Calibri" panose="020F0502020204030204" pitchFamily="34" charset="0"/>
                          <a:cs typeface="Calibri" panose="020F0502020204030204" pitchFamily="34" charset="0"/>
                        </a:rPr>
                        <a:t>Health</a:t>
                      </a:r>
                    </a:p>
                  </a:txBody>
                  <a:tcPr marL="68580" marR="68580" marT="0" marB="0" anchor="ctr"/>
                </a:tc>
                <a:extLst>
                  <a:ext uri="{0D108BD9-81ED-4DB2-BD59-A6C34878D82A}">
                    <a16:rowId xmlns:a16="http://schemas.microsoft.com/office/drawing/2014/main" val="2837112290"/>
                  </a:ext>
                </a:extLst>
              </a:tr>
              <a:tr h="86014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CDC, FDA</a:t>
                      </a:r>
                    </a:p>
                  </a:txBody>
                  <a:tcPr marL="68580" marR="68580" marT="0" marB="0" anchor="ctr"/>
                </a:tc>
                <a:extLst>
                  <a:ext uri="{0D108BD9-81ED-4DB2-BD59-A6C34878D82A}">
                    <a16:rowId xmlns:a16="http://schemas.microsoft.com/office/drawing/2014/main" val="3682626037"/>
                  </a:ext>
                </a:extLst>
              </a:tr>
            </a:tbl>
          </a:graphicData>
        </a:graphic>
      </p:graphicFrame>
      <p:sp>
        <p:nvSpPr>
          <p:cNvPr id="3" name="TextBox 2">
            <a:extLst>
              <a:ext uri="{FF2B5EF4-FFF2-40B4-BE49-F238E27FC236}">
                <a16:creationId xmlns:a16="http://schemas.microsoft.com/office/drawing/2014/main" id="{6657F5D4-53BA-42B3-ABF3-0C2E7C83F4DC}"/>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344021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096" y="1824724"/>
            <a:ext cx="2425148" cy="3970318"/>
          </a:xfrm>
          <a:prstGeom prst="rect">
            <a:avLst/>
          </a:prstGeom>
          <a:noFill/>
          <a:ln>
            <a:noFill/>
          </a:ln>
        </p:spPr>
        <p:txBody>
          <a:bodyPr wrap="square" rtlCol="0">
            <a:spAutoFit/>
          </a:bodyPr>
          <a:lstStyle/>
          <a:p>
            <a:r>
              <a:rPr lang="en-US" dirty="0">
                <a:solidFill>
                  <a:srgbClr val="020A0E"/>
                </a:solidFill>
                <a:latin typeface="Arial Narrow" panose="020B0606020202030204" pitchFamily="34" charset="0"/>
              </a:rPr>
              <a:t>Agriculture</a:t>
            </a:r>
          </a:p>
          <a:p>
            <a:r>
              <a:rPr lang="en-US" dirty="0">
                <a:solidFill>
                  <a:srgbClr val="020A0E"/>
                </a:solidFill>
                <a:latin typeface="Arial Narrow" panose="020B0606020202030204" pitchFamily="34" charset="0"/>
              </a:rPr>
              <a:t>Biometrics</a:t>
            </a:r>
          </a:p>
          <a:p>
            <a:r>
              <a:rPr lang="en-US" dirty="0">
                <a:solidFill>
                  <a:srgbClr val="020A0E"/>
                </a:solidFill>
                <a:latin typeface="Arial Narrow" panose="020B0606020202030204" pitchFamily="34" charset="0"/>
              </a:rPr>
              <a:t>CBRN</a:t>
            </a:r>
          </a:p>
          <a:p>
            <a:r>
              <a:rPr lang="en-US" dirty="0">
                <a:solidFill>
                  <a:srgbClr val="020A0E"/>
                </a:solidFill>
                <a:latin typeface="Arial Narrow" panose="020B0606020202030204" pitchFamily="34" charset="0"/>
              </a:rPr>
              <a:t>Emergency Management</a:t>
            </a:r>
          </a:p>
          <a:p>
            <a:r>
              <a:rPr lang="en-US" dirty="0">
                <a:solidFill>
                  <a:srgbClr val="020A0E"/>
                </a:solidFill>
                <a:latin typeface="Arial Narrow" panose="020B0606020202030204" pitchFamily="34" charset="0"/>
              </a:rPr>
              <a:t>Human Services </a:t>
            </a:r>
          </a:p>
          <a:p>
            <a:r>
              <a:rPr lang="en-US" dirty="0">
                <a:solidFill>
                  <a:srgbClr val="020A0E"/>
                </a:solidFill>
                <a:latin typeface="Arial Narrow" panose="020B0606020202030204" pitchFamily="34" charset="0"/>
              </a:rPr>
              <a:t>Immigration</a:t>
            </a:r>
          </a:p>
          <a:p>
            <a:r>
              <a:rPr lang="en-US" dirty="0">
                <a:solidFill>
                  <a:srgbClr val="020A0E"/>
                </a:solidFill>
                <a:latin typeface="Arial Narrow" panose="020B0606020202030204" pitchFamily="34" charset="0"/>
              </a:rPr>
              <a:t>Infrastructure Protection</a:t>
            </a:r>
          </a:p>
          <a:p>
            <a:r>
              <a:rPr lang="en-US" dirty="0">
                <a:solidFill>
                  <a:srgbClr val="020A0E"/>
                </a:solidFill>
                <a:latin typeface="Arial Narrow" panose="020B0606020202030204" pitchFamily="34" charset="0"/>
              </a:rPr>
              <a:t>Intelligence</a:t>
            </a:r>
          </a:p>
          <a:p>
            <a:r>
              <a:rPr lang="en-US" dirty="0">
                <a:solidFill>
                  <a:srgbClr val="020A0E"/>
                </a:solidFill>
                <a:latin typeface="Arial Narrow" panose="020B0606020202030204" pitchFamily="34" charset="0"/>
              </a:rPr>
              <a:t>International Trade </a:t>
            </a:r>
          </a:p>
          <a:p>
            <a:r>
              <a:rPr lang="en-US" dirty="0">
                <a:solidFill>
                  <a:srgbClr val="020A0E"/>
                </a:solidFill>
                <a:latin typeface="Arial Narrow" panose="020B0606020202030204" pitchFamily="34" charset="0"/>
              </a:rPr>
              <a:t>Justice</a:t>
            </a:r>
          </a:p>
          <a:p>
            <a:r>
              <a:rPr lang="en-US" dirty="0">
                <a:solidFill>
                  <a:srgbClr val="020A0E"/>
                </a:solidFill>
                <a:latin typeface="Arial Narrow" panose="020B0606020202030204" pitchFamily="34" charset="0"/>
              </a:rPr>
              <a:t>Maritime</a:t>
            </a:r>
          </a:p>
          <a:p>
            <a:r>
              <a:rPr lang="en-US" dirty="0" err="1">
                <a:solidFill>
                  <a:srgbClr val="020A0E"/>
                </a:solidFill>
                <a:latin typeface="Arial Narrow" panose="020B0606020202030204" pitchFamily="34" charset="0"/>
              </a:rPr>
              <a:t>MilOps</a:t>
            </a:r>
            <a:endParaRPr lang="en-US" dirty="0">
              <a:solidFill>
                <a:srgbClr val="020A0E"/>
              </a:solidFill>
              <a:latin typeface="Arial Narrow" panose="020B0606020202030204" pitchFamily="34" charset="0"/>
            </a:endParaRPr>
          </a:p>
          <a:p>
            <a:r>
              <a:rPr lang="en-US" dirty="0">
                <a:solidFill>
                  <a:srgbClr val="020A0E"/>
                </a:solidFill>
                <a:latin typeface="Arial Narrow" panose="020B0606020202030204" pitchFamily="34" charset="0"/>
              </a:rPr>
              <a:t>Screening </a:t>
            </a:r>
          </a:p>
          <a:p>
            <a:r>
              <a:rPr lang="en-US" dirty="0">
                <a:solidFill>
                  <a:srgbClr val="020A0E"/>
                </a:solidFill>
                <a:latin typeface="Arial Narrow" panose="020B0606020202030204" pitchFamily="34" charset="0"/>
              </a:rPr>
              <a:t>Surface Transportation</a:t>
            </a:r>
          </a:p>
        </p:txBody>
      </p:sp>
      <p:sp>
        <p:nvSpPr>
          <p:cNvPr id="7" name="TextBox 6"/>
          <p:cNvSpPr txBox="1"/>
          <p:nvPr/>
        </p:nvSpPr>
        <p:spPr>
          <a:xfrm>
            <a:off x="5131937" y="5406481"/>
            <a:ext cx="3443956" cy="1015663"/>
          </a:xfrm>
          <a:prstGeom prst="rect">
            <a:avLst/>
          </a:prstGeom>
          <a:noFill/>
        </p:spPr>
        <p:txBody>
          <a:bodyPr wrap="none" rtlCol="0">
            <a:spAutoFit/>
          </a:bodyPr>
          <a:lstStyle/>
          <a:p>
            <a:pPr algn="ctr"/>
            <a:r>
              <a:rPr lang="en-US" sz="2000" b="1" dirty="0">
                <a:solidFill>
                  <a:schemeClr val="tx2">
                    <a:lumMod val="75000"/>
                  </a:schemeClr>
                </a:solidFill>
                <a:latin typeface="Lato"/>
              </a:rPr>
              <a:t>COMMUNITY OF INTEREST</a:t>
            </a:r>
          </a:p>
          <a:p>
            <a:pPr algn="ctr"/>
            <a:r>
              <a:rPr lang="en-US" sz="2000" dirty="0">
                <a:solidFill>
                  <a:srgbClr val="020A0E"/>
                </a:solidFill>
                <a:latin typeface="Arial Narrow" panose="020B0606020202030204" pitchFamily="34" charset="0"/>
              </a:rPr>
              <a:t>Health</a:t>
            </a:r>
          </a:p>
          <a:p>
            <a:pPr algn="ctr"/>
            <a:endParaRPr lang="en-US" sz="2000" b="1" dirty="0">
              <a:solidFill>
                <a:srgbClr val="020A0E"/>
              </a:solidFill>
              <a:latin typeface="Arial Narrow" panose="020B0606020202030204" pitchFamily="34" charset="0"/>
            </a:endParaRPr>
          </a:p>
        </p:txBody>
      </p:sp>
      <p:sp>
        <p:nvSpPr>
          <p:cNvPr id="8" name="Title 1"/>
          <p:cNvSpPr>
            <a:spLocks noGrp="1"/>
          </p:cNvSpPr>
          <p:nvPr>
            <p:ph type="title"/>
          </p:nvPr>
        </p:nvSpPr>
        <p:spPr/>
        <p:txBody>
          <a:bodyPr>
            <a:noAutofit/>
          </a:bodyPr>
          <a:lstStyle/>
          <a:p>
            <a:r>
              <a:rPr lang="en-US" dirty="0">
                <a:solidFill>
                  <a:schemeClr val="accent1"/>
                </a:solidFill>
              </a:rPr>
              <a:t>NIEM Community</a:t>
            </a:r>
          </a:p>
        </p:txBody>
      </p:sp>
      <p:pic>
        <p:nvPicPr>
          <p:cNvPr id="4" name="Picture 3" descr="A close up of a logo&#10;&#10;Description automatically generated">
            <a:extLst>
              <a:ext uri="{FF2B5EF4-FFF2-40B4-BE49-F238E27FC236}">
                <a16:creationId xmlns:a16="http://schemas.microsoft.com/office/drawing/2014/main" id="{583BD5D7-5017-437E-B426-8BB93C07F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884" y="1167589"/>
            <a:ext cx="4132062" cy="4132062"/>
          </a:xfrm>
          <a:prstGeom prst="rect">
            <a:avLst/>
          </a:prstGeom>
        </p:spPr>
      </p:pic>
      <p:sp>
        <p:nvSpPr>
          <p:cNvPr id="9" name="Rectangle 8">
            <a:extLst>
              <a:ext uri="{FF2B5EF4-FFF2-40B4-BE49-F238E27FC236}">
                <a16:creationId xmlns:a16="http://schemas.microsoft.com/office/drawing/2014/main" id="{023CC1B0-DE18-4165-A1B8-3AFBD4B430D7}"/>
              </a:ext>
            </a:extLst>
          </p:cNvPr>
          <p:cNvSpPr/>
          <p:nvPr/>
        </p:nvSpPr>
        <p:spPr>
          <a:xfrm>
            <a:off x="2674603" y="1824724"/>
            <a:ext cx="1681514" cy="1200329"/>
          </a:xfrm>
          <a:prstGeom prst="rect">
            <a:avLst/>
          </a:prstGeom>
        </p:spPr>
        <p:txBody>
          <a:bodyPr wrap="square">
            <a:spAutoFit/>
          </a:bodyPr>
          <a:lstStyle/>
          <a:p>
            <a:r>
              <a:rPr lang="en-US" b="1" u="sng" dirty="0">
                <a:solidFill>
                  <a:srgbClr val="020A0E"/>
                </a:solidFill>
                <a:latin typeface="Arial Narrow" panose="020B0606020202030204" pitchFamily="34" charset="0"/>
              </a:rPr>
              <a:t>Future</a:t>
            </a:r>
          </a:p>
          <a:p>
            <a:r>
              <a:rPr lang="en-US" dirty="0">
                <a:solidFill>
                  <a:srgbClr val="020A0E"/>
                </a:solidFill>
                <a:latin typeface="Arial Narrow" panose="020B0606020202030204" pitchFamily="34" charset="0"/>
              </a:rPr>
              <a:t>Cyber</a:t>
            </a:r>
          </a:p>
          <a:p>
            <a:r>
              <a:rPr lang="en-US" dirty="0">
                <a:solidFill>
                  <a:srgbClr val="020A0E"/>
                </a:solidFill>
                <a:latin typeface="Arial Narrow" panose="020B0606020202030204" pitchFamily="34" charset="0"/>
              </a:rPr>
              <a:t>Statistics</a:t>
            </a:r>
          </a:p>
          <a:p>
            <a:r>
              <a:rPr lang="en-US" dirty="0">
                <a:solidFill>
                  <a:srgbClr val="020A0E"/>
                </a:solidFill>
                <a:latin typeface="Arial Narrow" panose="020B0606020202030204" pitchFamily="34" charset="0"/>
              </a:rPr>
              <a:t>Humanitarian Aid</a:t>
            </a:r>
          </a:p>
        </p:txBody>
      </p:sp>
      <p:sp>
        <p:nvSpPr>
          <p:cNvPr id="10" name="Rectangle 9">
            <a:extLst>
              <a:ext uri="{FF2B5EF4-FFF2-40B4-BE49-F238E27FC236}">
                <a16:creationId xmlns:a16="http://schemas.microsoft.com/office/drawing/2014/main" id="{A497782C-8C98-4247-A3AD-40817BDF2968}"/>
              </a:ext>
            </a:extLst>
          </p:cNvPr>
          <p:cNvSpPr/>
          <p:nvPr/>
        </p:nvSpPr>
        <p:spPr>
          <a:xfrm>
            <a:off x="1283712" y="1455392"/>
            <a:ext cx="1298753" cy="369332"/>
          </a:xfrm>
          <a:prstGeom prst="rect">
            <a:avLst/>
          </a:prstGeom>
        </p:spPr>
        <p:txBody>
          <a:bodyPr wrap="none">
            <a:spAutoFit/>
          </a:bodyPr>
          <a:lstStyle/>
          <a:p>
            <a:r>
              <a:rPr lang="en-US" b="1" dirty="0">
                <a:solidFill>
                  <a:schemeClr val="tx2">
                    <a:lumMod val="75000"/>
                  </a:schemeClr>
                </a:solidFill>
                <a:latin typeface="Lato"/>
              </a:rPr>
              <a:t>DOMAINS</a:t>
            </a:r>
          </a:p>
        </p:txBody>
      </p:sp>
    </p:spTree>
    <p:extLst>
      <p:ext uri="{BB962C8B-B14F-4D97-AF65-F5344CB8AC3E}">
        <p14:creationId xmlns:p14="http://schemas.microsoft.com/office/powerpoint/2010/main" val="261747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E9FBF8-4185-4094-8AAC-19A3ADE26662}"/>
              </a:ext>
            </a:extLst>
          </p:cNvPr>
          <p:cNvSpPr>
            <a:spLocks noGrp="1"/>
          </p:cNvSpPr>
          <p:nvPr>
            <p:ph type="title"/>
          </p:nvPr>
        </p:nvSpPr>
        <p:spPr>
          <a:xfrm>
            <a:off x="101564" y="157220"/>
            <a:ext cx="6832638" cy="699978"/>
          </a:xfrm>
        </p:spPr>
        <p:txBody>
          <a:bodyPr>
            <a:normAutofit fontScale="90000"/>
          </a:bodyPr>
          <a:lstStyle/>
          <a:p>
            <a:r>
              <a:rPr lang="en-US" b="1" dirty="0"/>
              <a:t>NIEM Health Crosses MULTIPLE Domains </a:t>
            </a:r>
          </a:p>
        </p:txBody>
      </p:sp>
      <p:pic>
        <p:nvPicPr>
          <p:cNvPr id="6" name="Picture 5" descr="A close up of a logo&#10;&#10;Description automatically generated">
            <a:extLst>
              <a:ext uri="{FF2B5EF4-FFF2-40B4-BE49-F238E27FC236}">
                <a16:creationId xmlns:a16="http://schemas.microsoft.com/office/drawing/2014/main" id="{5BB5423F-94AB-4971-9EB5-17B62A333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88" y="1263768"/>
            <a:ext cx="4836595" cy="4836595"/>
          </a:xfrm>
          <a:prstGeom prst="rect">
            <a:avLst/>
          </a:prstGeom>
        </p:spPr>
      </p:pic>
      <p:sp>
        <p:nvSpPr>
          <p:cNvPr id="7" name="Trapezoid 6">
            <a:extLst>
              <a:ext uri="{FF2B5EF4-FFF2-40B4-BE49-F238E27FC236}">
                <a16:creationId xmlns:a16="http://schemas.microsoft.com/office/drawing/2014/main" id="{338B1887-7614-4747-8670-A6A45F455230}"/>
              </a:ext>
            </a:extLst>
          </p:cNvPr>
          <p:cNvSpPr/>
          <p:nvPr/>
        </p:nvSpPr>
        <p:spPr>
          <a:xfrm rot="11380513">
            <a:off x="6473398" y="1494240"/>
            <a:ext cx="669074" cy="1425562"/>
          </a:xfrm>
          <a:prstGeom prst="trapezoid">
            <a:avLst/>
          </a:prstGeom>
          <a:solidFill>
            <a:srgbClr val="FFBC2E">
              <a:alpha val="40000"/>
            </a:srgbClr>
          </a:solidFill>
          <a:ln w="12700" cap="flat" cmpd="sng" algn="ctr">
            <a:solidFill>
              <a:srgbClr val="FFBC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8" name="Trapezoid 7">
            <a:extLst>
              <a:ext uri="{FF2B5EF4-FFF2-40B4-BE49-F238E27FC236}">
                <a16:creationId xmlns:a16="http://schemas.microsoft.com/office/drawing/2014/main" id="{B31ED897-EF0C-4195-A0A5-8373AB7E4523}"/>
              </a:ext>
            </a:extLst>
          </p:cNvPr>
          <p:cNvSpPr/>
          <p:nvPr/>
        </p:nvSpPr>
        <p:spPr>
          <a:xfrm rot="20108095">
            <a:off x="6879910" y="4314581"/>
            <a:ext cx="589002" cy="1425562"/>
          </a:xfrm>
          <a:prstGeom prst="trapezoid">
            <a:avLst/>
          </a:prstGeom>
          <a:solidFill>
            <a:srgbClr val="FFBC2E">
              <a:alpha val="40000"/>
            </a:srgbClr>
          </a:solidFill>
          <a:ln w="12700" cap="flat" cmpd="sng" algn="ctr">
            <a:solidFill>
              <a:srgbClr val="FFBC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9" name="Trapezoid 8">
            <a:extLst>
              <a:ext uri="{FF2B5EF4-FFF2-40B4-BE49-F238E27FC236}">
                <a16:creationId xmlns:a16="http://schemas.microsoft.com/office/drawing/2014/main" id="{C0086005-7F13-4A14-BD6D-0B8930368980}"/>
              </a:ext>
            </a:extLst>
          </p:cNvPr>
          <p:cNvSpPr/>
          <p:nvPr/>
        </p:nvSpPr>
        <p:spPr>
          <a:xfrm rot="14441944">
            <a:off x="7609592" y="2197089"/>
            <a:ext cx="664824" cy="1492383"/>
          </a:xfrm>
          <a:prstGeom prst="trapezoid">
            <a:avLst/>
          </a:prstGeom>
          <a:solidFill>
            <a:srgbClr val="FFBC2E">
              <a:alpha val="40000"/>
            </a:srgbClr>
          </a:solidFill>
          <a:ln w="12700" cap="flat" cmpd="sng" algn="ctr">
            <a:solidFill>
              <a:srgbClr val="FFBC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10" name="Trapezoid 9">
            <a:extLst>
              <a:ext uri="{FF2B5EF4-FFF2-40B4-BE49-F238E27FC236}">
                <a16:creationId xmlns:a16="http://schemas.microsoft.com/office/drawing/2014/main" id="{20DF9221-B720-4F2B-BC2D-5165FC28E38F}"/>
              </a:ext>
            </a:extLst>
          </p:cNvPr>
          <p:cNvSpPr/>
          <p:nvPr/>
        </p:nvSpPr>
        <p:spPr>
          <a:xfrm rot="12931228">
            <a:off x="7118457" y="1754438"/>
            <a:ext cx="695987" cy="1425562"/>
          </a:xfrm>
          <a:prstGeom prst="trapezoid">
            <a:avLst/>
          </a:prstGeom>
          <a:solidFill>
            <a:srgbClr val="FFBC2E">
              <a:alpha val="40000"/>
            </a:srgbClr>
          </a:solidFill>
          <a:ln w="12700" cap="flat" cmpd="sng" algn="ctr">
            <a:solidFill>
              <a:srgbClr val="FFBC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11" name="Trapezoid 10">
            <a:extLst>
              <a:ext uri="{FF2B5EF4-FFF2-40B4-BE49-F238E27FC236}">
                <a16:creationId xmlns:a16="http://schemas.microsoft.com/office/drawing/2014/main" id="{C67E62E0-A3F3-4177-A3A0-880F97C5D4C2}"/>
              </a:ext>
            </a:extLst>
          </p:cNvPr>
          <p:cNvSpPr/>
          <p:nvPr/>
        </p:nvSpPr>
        <p:spPr>
          <a:xfrm rot="4284402">
            <a:off x="4787392" y="3418322"/>
            <a:ext cx="664824" cy="1492383"/>
          </a:xfrm>
          <a:prstGeom prst="trapezoid">
            <a:avLst/>
          </a:prstGeom>
          <a:solidFill>
            <a:srgbClr val="FFBC2E">
              <a:alpha val="40000"/>
            </a:srgbClr>
          </a:solidFill>
          <a:ln w="9525" cap="flat" cmpd="sng" algn="ctr">
            <a:solidFill>
              <a:srgbClr val="FFBC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12" name="Trapezoid 11">
            <a:extLst>
              <a:ext uri="{FF2B5EF4-FFF2-40B4-BE49-F238E27FC236}">
                <a16:creationId xmlns:a16="http://schemas.microsoft.com/office/drawing/2014/main" id="{C6AABF9A-B72F-4311-ACF3-272619A30C51}"/>
              </a:ext>
            </a:extLst>
          </p:cNvPr>
          <p:cNvSpPr/>
          <p:nvPr/>
        </p:nvSpPr>
        <p:spPr>
          <a:xfrm rot="2960419">
            <a:off x="5089363" y="3924382"/>
            <a:ext cx="664824" cy="1492383"/>
          </a:xfrm>
          <a:prstGeom prst="trapezoid">
            <a:avLst/>
          </a:prstGeom>
          <a:solidFill>
            <a:srgbClr val="FFBC2E">
              <a:alpha val="40000"/>
            </a:srgbClr>
          </a:solidFill>
          <a:ln>
            <a:solidFill>
              <a:srgbClr val="FFBC2E"/>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14" name="Trapezoid 13">
            <a:extLst>
              <a:ext uri="{FF2B5EF4-FFF2-40B4-BE49-F238E27FC236}">
                <a16:creationId xmlns:a16="http://schemas.microsoft.com/office/drawing/2014/main" id="{E7982F93-BFC5-4FD4-86F2-EDC8D7D5697B}"/>
              </a:ext>
            </a:extLst>
          </p:cNvPr>
          <p:cNvSpPr/>
          <p:nvPr/>
        </p:nvSpPr>
        <p:spPr>
          <a:xfrm rot="5697693">
            <a:off x="4703472" y="2784681"/>
            <a:ext cx="664824" cy="1492383"/>
          </a:xfrm>
          <a:prstGeom prst="trapezoid">
            <a:avLst/>
          </a:prstGeom>
          <a:solidFill>
            <a:srgbClr val="FFBC2E">
              <a:alpha val="40000"/>
            </a:srgbClr>
          </a:solidFill>
          <a:ln w="12700" cap="flat" cmpd="sng" algn="ctr">
            <a:solidFill>
              <a:srgbClr val="FFBC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15" name="Trapezoid 14">
            <a:extLst>
              <a:ext uri="{FF2B5EF4-FFF2-40B4-BE49-F238E27FC236}">
                <a16:creationId xmlns:a16="http://schemas.microsoft.com/office/drawing/2014/main" id="{7515040E-7C62-4DAB-9802-BCC9B07CDBC2}"/>
              </a:ext>
            </a:extLst>
          </p:cNvPr>
          <p:cNvSpPr/>
          <p:nvPr/>
        </p:nvSpPr>
        <p:spPr>
          <a:xfrm rot="9931136">
            <a:off x="5891398" y="1504698"/>
            <a:ext cx="626042" cy="1425562"/>
          </a:xfrm>
          <a:prstGeom prst="trapezoid">
            <a:avLst/>
          </a:prstGeom>
          <a:solidFill>
            <a:srgbClr val="FFBC2E">
              <a:alpha val="40000"/>
            </a:srgbClr>
          </a:solidFill>
          <a:ln w="12700" cap="flat" cmpd="sng" algn="ctr">
            <a:solidFill>
              <a:srgbClr val="FFBC2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Arial"/>
              <a:ea typeface="Arial"/>
              <a:cs typeface="Arial"/>
              <a:sym typeface="Arial"/>
            </a:endParaRPr>
          </a:p>
        </p:txBody>
      </p:sp>
      <p:sp>
        <p:nvSpPr>
          <p:cNvPr id="16" name="Rectangle 15">
            <a:extLst>
              <a:ext uri="{FF2B5EF4-FFF2-40B4-BE49-F238E27FC236}">
                <a16:creationId xmlns:a16="http://schemas.microsoft.com/office/drawing/2014/main" id="{20AEB220-D452-49EA-9578-DE2E0CCC8902}"/>
              </a:ext>
            </a:extLst>
          </p:cNvPr>
          <p:cNvSpPr/>
          <p:nvPr/>
        </p:nvSpPr>
        <p:spPr>
          <a:xfrm>
            <a:off x="-2295282" y="3184957"/>
            <a:ext cx="130432" cy="369332"/>
          </a:xfrm>
          <a:prstGeom prst="rect">
            <a:avLst/>
          </a:prstGeom>
        </p:spPr>
        <p:txBody>
          <a:bodyPr wrap="square">
            <a:spAutoFit/>
          </a:bodyPr>
          <a:lstStyle/>
          <a:p>
            <a:r>
              <a:rPr lang="en-US" dirty="0"/>
              <a:t> </a:t>
            </a:r>
          </a:p>
        </p:txBody>
      </p:sp>
      <p:graphicFrame>
        <p:nvGraphicFramePr>
          <p:cNvPr id="17" name="Content Placeholder 8">
            <a:extLst>
              <a:ext uri="{FF2B5EF4-FFF2-40B4-BE49-F238E27FC236}">
                <a16:creationId xmlns:a16="http://schemas.microsoft.com/office/drawing/2014/main" id="{AA41135F-AC23-4F19-92BB-D08250CFF42D}"/>
              </a:ext>
            </a:extLst>
          </p:cNvPr>
          <p:cNvGraphicFramePr>
            <a:graphicFrameLocks/>
          </p:cNvGraphicFramePr>
          <p:nvPr/>
        </p:nvGraphicFramePr>
        <p:xfrm>
          <a:off x="-74683" y="2679315"/>
          <a:ext cx="4233282" cy="3421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9" name="Straight Arrow Connector 18">
            <a:extLst>
              <a:ext uri="{FF2B5EF4-FFF2-40B4-BE49-F238E27FC236}">
                <a16:creationId xmlns:a16="http://schemas.microsoft.com/office/drawing/2014/main" id="{648787F8-3B9D-4DE3-80C6-61ED89226484}"/>
              </a:ext>
            </a:extLst>
          </p:cNvPr>
          <p:cNvCxnSpPr>
            <a:cxnSpLocks/>
          </p:cNvCxnSpPr>
          <p:nvPr/>
        </p:nvCxnSpPr>
        <p:spPr>
          <a:xfrm>
            <a:off x="2375065" y="2943280"/>
            <a:ext cx="0" cy="704341"/>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A059D361-4E28-4672-9476-B9BFCDEF807D}"/>
              </a:ext>
            </a:extLst>
          </p:cNvPr>
          <p:cNvCxnSpPr>
            <a:cxnSpLocks/>
          </p:cNvCxnSpPr>
          <p:nvPr/>
        </p:nvCxnSpPr>
        <p:spPr>
          <a:xfrm>
            <a:off x="582096" y="3429000"/>
            <a:ext cx="747886" cy="67135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B281308B-17F5-449F-AA23-6EA1370D6E62}"/>
              </a:ext>
            </a:extLst>
          </p:cNvPr>
          <p:cNvCxnSpPr>
            <a:cxnSpLocks/>
          </p:cNvCxnSpPr>
          <p:nvPr/>
        </p:nvCxnSpPr>
        <p:spPr>
          <a:xfrm flipH="1">
            <a:off x="2861954" y="3202108"/>
            <a:ext cx="513879" cy="898242"/>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776D825C-E9B6-4074-84B6-E2578657FF72}"/>
              </a:ext>
            </a:extLst>
          </p:cNvPr>
          <p:cNvCxnSpPr>
            <a:cxnSpLocks/>
          </p:cNvCxnSpPr>
          <p:nvPr/>
        </p:nvCxnSpPr>
        <p:spPr>
          <a:xfrm flipH="1" flipV="1">
            <a:off x="2861954" y="4521821"/>
            <a:ext cx="123700" cy="887111"/>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F21769E8-90B5-4C83-9D5D-F0AD6B140884}"/>
              </a:ext>
            </a:extLst>
          </p:cNvPr>
          <p:cNvCxnSpPr>
            <a:cxnSpLocks/>
          </p:cNvCxnSpPr>
          <p:nvPr/>
        </p:nvCxnSpPr>
        <p:spPr>
          <a:xfrm flipH="1" flipV="1">
            <a:off x="1563021" y="5016569"/>
            <a:ext cx="270743" cy="505926"/>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F62514E6-F490-4190-871D-211444CD7AD7}"/>
              </a:ext>
            </a:extLst>
          </p:cNvPr>
          <p:cNvSpPr txBox="1"/>
          <p:nvPr/>
        </p:nvSpPr>
        <p:spPr>
          <a:xfrm>
            <a:off x="1750202" y="2428366"/>
            <a:ext cx="67261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Inmate</a:t>
            </a:r>
          </a:p>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Release</a:t>
            </a:r>
            <a:r>
              <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rPr>
              <a:t> </a:t>
            </a:r>
          </a:p>
        </p:txBody>
      </p:sp>
      <p:sp>
        <p:nvSpPr>
          <p:cNvPr id="34" name="TextBox 33">
            <a:extLst>
              <a:ext uri="{FF2B5EF4-FFF2-40B4-BE49-F238E27FC236}">
                <a16:creationId xmlns:a16="http://schemas.microsoft.com/office/drawing/2014/main" id="{504ABFDC-FDF1-4BB2-96A3-BD0F022A85C3}"/>
              </a:ext>
            </a:extLst>
          </p:cNvPr>
          <p:cNvSpPr txBox="1"/>
          <p:nvPr/>
        </p:nvSpPr>
        <p:spPr>
          <a:xfrm>
            <a:off x="1563021" y="5656686"/>
            <a:ext cx="71974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rPr>
              <a:t>Wounded</a:t>
            </a:r>
          </a:p>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Warrior</a:t>
            </a:r>
            <a:endPar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endParaRPr>
          </a:p>
        </p:txBody>
      </p:sp>
      <p:sp>
        <p:nvSpPr>
          <p:cNvPr id="35" name="TextBox 34">
            <a:extLst>
              <a:ext uri="{FF2B5EF4-FFF2-40B4-BE49-F238E27FC236}">
                <a16:creationId xmlns:a16="http://schemas.microsoft.com/office/drawing/2014/main" id="{769A1D06-41D4-4680-BFB9-9DDF08B82024}"/>
              </a:ext>
            </a:extLst>
          </p:cNvPr>
          <p:cNvSpPr txBox="1"/>
          <p:nvPr/>
        </p:nvSpPr>
        <p:spPr>
          <a:xfrm>
            <a:off x="2954459" y="5408932"/>
            <a:ext cx="1099017"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Foster Children</a:t>
            </a:r>
          </a:p>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Medical</a:t>
            </a:r>
          </a:p>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rPr>
              <a:t>Records</a:t>
            </a:r>
          </a:p>
        </p:txBody>
      </p:sp>
      <p:sp>
        <p:nvSpPr>
          <p:cNvPr id="36" name="TextBox 35">
            <a:extLst>
              <a:ext uri="{FF2B5EF4-FFF2-40B4-BE49-F238E27FC236}">
                <a16:creationId xmlns:a16="http://schemas.microsoft.com/office/drawing/2014/main" id="{21D3BDD3-1C8F-422D-BB0C-FE708D77DB9B}"/>
              </a:ext>
            </a:extLst>
          </p:cNvPr>
          <p:cNvSpPr txBox="1"/>
          <p:nvPr/>
        </p:nvSpPr>
        <p:spPr>
          <a:xfrm>
            <a:off x="2930798" y="2702752"/>
            <a:ext cx="100924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Custody</a:t>
            </a:r>
          </a:p>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Determination</a:t>
            </a:r>
            <a:endPar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endParaRPr>
          </a:p>
        </p:txBody>
      </p:sp>
      <p:sp>
        <p:nvSpPr>
          <p:cNvPr id="37" name="TextBox 36">
            <a:extLst>
              <a:ext uri="{FF2B5EF4-FFF2-40B4-BE49-F238E27FC236}">
                <a16:creationId xmlns:a16="http://schemas.microsoft.com/office/drawing/2014/main" id="{B79E10E3-D971-4FE1-A416-1F2DC7DB1169}"/>
              </a:ext>
            </a:extLst>
          </p:cNvPr>
          <p:cNvSpPr txBox="1"/>
          <p:nvPr/>
        </p:nvSpPr>
        <p:spPr>
          <a:xfrm>
            <a:off x="101564" y="2905782"/>
            <a:ext cx="67422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Natural</a:t>
            </a:r>
          </a:p>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 Disaster</a:t>
            </a:r>
            <a:endPar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endParaRPr>
          </a:p>
        </p:txBody>
      </p:sp>
      <p:cxnSp>
        <p:nvCxnSpPr>
          <p:cNvPr id="38" name="Straight Arrow Connector 37">
            <a:extLst>
              <a:ext uri="{FF2B5EF4-FFF2-40B4-BE49-F238E27FC236}">
                <a16:creationId xmlns:a16="http://schemas.microsoft.com/office/drawing/2014/main" id="{CB0D57D9-5944-46F5-B81E-0031366FE454}"/>
              </a:ext>
            </a:extLst>
          </p:cNvPr>
          <p:cNvCxnSpPr>
            <a:cxnSpLocks/>
          </p:cNvCxnSpPr>
          <p:nvPr/>
        </p:nvCxnSpPr>
        <p:spPr>
          <a:xfrm flipV="1">
            <a:off x="404187" y="4761399"/>
            <a:ext cx="887656" cy="407953"/>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3" name="TextBox 42">
            <a:extLst>
              <a:ext uri="{FF2B5EF4-FFF2-40B4-BE49-F238E27FC236}">
                <a16:creationId xmlns:a16="http://schemas.microsoft.com/office/drawing/2014/main" id="{CCABE7F7-9595-4DE5-8881-593EC000238D}"/>
              </a:ext>
            </a:extLst>
          </p:cNvPr>
          <p:cNvSpPr txBox="1"/>
          <p:nvPr/>
        </p:nvSpPr>
        <p:spPr>
          <a:xfrm>
            <a:off x="43348" y="5171140"/>
            <a:ext cx="62587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rPr>
              <a:t>Terrorist</a:t>
            </a:r>
          </a:p>
          <a:p>
            <a:pPr marL="0" marR="0" indent="0" algn="l" defTabSz="457200" rtl="0" fontAlgn="auto" latinLnBrk="0" hangingPunct="0">
              <a:lnSpc>
                <a:spcPct val="100000"/>
              </a:lnSpc>
              <a:spcBef>
                <a:spcPts val="0"/>
              </a:spcBef>
              <a:spcAft>
                <a:spcPts val="0"/>
              </a:spcAft>
              <a:buClrTx/>
              <a:buSzTx/>
              <a:buFontTx/>
              <a:buNone/>
              <a:tabLst/>
            </a:pPr>
            <a:r>
              <a:rPr lang="en-US" sz="1400" dirty="0">
                <a:solidFill>
                  <a:schemeClr val="accent1"/>
                </a:solidFill>
                <a:latin typeface="Arial Narrow" panose="020B0606020202030204" pitchFamily="34" charset="0"/>
                <a:ea typeface="Arial"/>
                <a:cs typeface="Arial"/>
                <a:sym typeface="Arial"/>
              </a:rPr>
              <a:t>Attack</a:t>
            </a:r>
            <a:endParaRPr kumimoji="0" lang="en-US" sz="1400" b="0" i="0" u="none" strike="noStrike" cap="none" spc="0" normalizeH="0" baseline="0" dirty="0">
              <a:ln>
                <a:noFill/>
              </a:ln>
              <a:solidFill>
                <a:schemeClr val="accent1"/>
              </a:solidFill>
              <a:effectLst/>
              <a:uFillTx/>
              <a:latin typeface="Arial Narrow" panose="020B0606020202030204" pitchFamily="34" charset="0"/>
              <a:ea typeface="Arial"/>
              <a:cs typeface="Arial"/>
              <a:sym typeface="Arial"/>
            </a:endParaRPr>
          </a:p>
        </p:txBody>
      </p:sp>
    </p:spTree>
    <p:extLst>
      <p:ext uri="{BB962C8B-B14F-4D97-AF65-F5344CB8AC3E}">
        <p14:creationId xmlns:p14="http://schemas.microsoft.com/office/powerpoint/2010/main" val="123969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E17F17-66FA-464A-A70F-7ED6F7269AEC}"/>
              </a:ext>
            </a:extLst>
          </p:cNvPr>
          <p:cNvSpPr>
            <a:spLocks noGrp="1"/>
          </p:cNvSpPr>
          <p:nvPr>
            <p:ph type="body" sz="quarter" idx="1"/>
          </p:nvPr>
        </p:nvSpPr>
        <p:spPr/>
        <p:txBody>
          <a:bodyPr/>
          <a:lstStyle/>
          <a:p>
            <a:endParaRPr lang="en-US"/>
          </a:p>
        </p:txBody>
      </p:sp>
      <p:sp>
        <p:nvSpPr>
          <p:cNvPr id="3" name="Title 2">
            <a:extLst>
              <a:ext uri="{FF2B5EF4-FFF2-40B4-BE49-F238E27FC236}">
                <a16:creationId xmlns:a16="http://schemas.microsoft.com/office/drawing/2014/main" id="{CC8EEA2D-18C1-47AE-8DCE-C00E6FED8073}"/>
              </a:ext>
            </a:extLst>
          </p:cNvPr>
          <p:cNvSpPr>
            <a:spLocks noGrp="1"/>
          </p:cNvSpPr>
          <p:nvPr>
            <p:ph type="title"/>
          </p:nvPr>
        </p:nvSpPr>
        <p:spPr/>
        <p:txBody>
          <a:bodyPr/>
          <a:lstStyle/>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37E83A28-3D87-4752-B22F-A4ED25CFD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65055" cy="1987293"/>
          </a:xfrm>
          <a:prstGeom prst="rect">
            <a:avLst/>
          </a:prstGeom>
          <a:ln>
            <a:noFill/>
          </a:ln>
          <a:effectLst>
            <a:outerShdw blurRad="292100" dist="139700" dir="2700000" algn="tl" rotWithShape="0">
              <a:srgbClr val="333333">
                <a:alpha val="65000"/>
              </a:srgbClr>
            </a:outerShdw>
          </a:effectLst>
        </p:spPr>
      </p:pic>
      <p:pic>
        <p:nvPicPr>
          <p:cNvPr id="10" name="Picture 9" descr="A group of people posing for the camera&#10;&#10;Description automatically generated">
            <a:extLst>
              <a:ext uri="{FF2B5EF4-FFF2-40B4-BE49-F238E27FC236}">
                <a16:creationId xmlns:a16="http://schemas.microsoft.com/office/drawing/2014/main" id="{5E741F20-8297-4259-9EAD-75F8EDF0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638" y="0"/>
            <a:ext cx="4175810" cy="2002450"/>
          </a:xfrm>
          <a:prstGeom prst="rect">
            <a:avLst/>
          </a:prstGeom>
          <a:ln>
            <a:noFill/>
          </a:ln>
          <a:effectLst>
            <a:outerShdw blurRad="292100" dist="139700" dir="2700000" algn="tl" rotWithShape="0">
              <a:srgbClr val="333333">
                <a:alpha val="65000"/>
              </a:srgbClr>
            </a:outerShdw>
          </a:effectLst>
        </p:spPr>
      </p:pic>
      <p:pic>
        <p:nvPicPr>
          <p:cNvPr id="16" name="Picture 15" descr="A picture containing person, table, indoor, man&#10;&#10;Description automatically generated">
            <a:extLst>
              <a:ext uri="{FF2B5EF4-FFF2-40B4-BE49-F238E27FC236}">
                <a16:creationId xmlns:a16="http://schemas.microsoft.com/office/drawing/2014/main" id="{364FD596-3220-4C5C-92F9-D4AF636335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87293"/>
            <a:ext cx="3335079" cy="2502561"/>
          </a:xfrm>
          <a:prstGeom prst="rect">
            <a:avLst/>
          </a:prstGeom>
          <a:ln>
            <a:noFill/>
          </a:ln>
          <a:effectLst>
            <a:outerShdw blurRad="292100" dist="139700" dir="2700000" algn="tl" rotWithShape="0">
              <a:srgbClr val="333333">
                <a:alpha val="65000"/>
              </a:srgbClr>
            </a:outerShdw>
          </a:effectLst>
        </p:spPr>
      </p:pic>
      <p:pic>
        <p:nvPicPr>
          <p:cNvPr id="14" name="Picture 13" descr="A person sitting in a chair&#10;&#10;Description automatically generated">
            <a:extLst>
              <a:ext uri="{FF2B5EF4-FFF2-40B4-BE49-F238E27FC236}">
                <a16:creationId xmlns:a16="http://schemas.microsoft.com/office/drawing/2014/main" id="{641BBC78-3C68-4098-9AB5-2620BC2C04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344" y="4813691"/>
            <a:ext cx="2367165" cy="2044309"/>
          </a:xfrm>
          <a:prstGeom prst="rect">
            <a:avLst/>
          </a:prstGeom>
          <a:ln>
            <a:noFill/>
          </a:ln>
          <a:effectLst>
            <a:outerShdw blurRad="292100" dist="139700" dir="2700000" algn="tl" rotWithShape="0">
              <a:srgbClr val="333333">
                <a:alpha val="65000"/>
              </a:srgbClr>
            </a:outerShdw>
          </a:effectLst>
        </p:spPr>
      </p:pic>
      <p:pic>
        <p:nvPicPr>
          <p:cNvPr id="6" name="Picture 5" descr="A person sitting on the grass&#10;&#10;Description automatically generated">
            <a:extLst>
              <a:ext uri="{FF2B5EF4-FFF2-40B4-BE49-F238E27FC236}">
                <a16:creationId xmlns:a16="http://schemas.microsoft.com/office/drawing/2014/main" id="{89FE54C2-E36D-4917-987D-6E2999CB1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1456" y="4963139"/>
            <a:ext cx="3297509" cy="1899126"/>
          </a:xfrm>
          <a:prstGeom prst="rect">
            <a:avLst/>
          </a:prstGeom>
        </p:spPr>
      </p:pic>
      <p:pic>
        <p:nvPicPr>
          <p:cNvPr id="18" name="Picture 17" descr="A group of people standing next to a person&#10;&#10;Description automatically generated">
            <a:extLst>
              <a:ext uri="{FF2B5EF4-FFF2-40B4-BE49-F238E27FC236}">
                <a16:creationId xmlns:a16="http://schemas.microsoft.com/office/drawing/2014/main" id="{5236C6EC-B151-42CB-AB67-302A2C8672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89855"/>
            <a:ext cx="3550054" cy="2368146"/>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electronics&#10;&#10;Description automatically generated">
            <a:extLst>
              <a:ext uri="{FF2B5EF4-FFF2-40B4-BE49-F238E27FC236}">
                <a16:creationId xmlns:a16="http://schemas.microsoft.com/office/drawing/2014/main" id="{795CF810-7C4C-4646-8D75-6F41D42C1D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5079" y="2005635"/>
            <a:ext cx="2367165" cy="1308859"/>
          </a:xfrm>
          <a:prstGeom prst="rect">
            <a:avLst/>
          </a:prstGeom>
        </p:spPr>
      </p:pic>
      <p:sp>
        <p:nvSpPr>
          <p:cNvPr id="8" name="TextBox 7">
            <a:extLst>
              <a:ext uri="{FF2B5EF4-FFF2-40B4-BE49-F238E27FC236}">
                <a16:creationId xmlns:a16="http://schemas.microsoft.com/office/drawing/2014/main" id="{B800E150-2844-4C6D-AF5C-E75635D24A3B}"/>
              </a:ext>
            </a:extLst>
          </p:cNvPr>
          <p:cNvSpPr txBox="1"/>
          <p:nvPr/>
        </p:nvSpPr>
        <p:spPr>
          <a:xfrm>
            <a:off x="882194" y="1594475"/>
            <a:ext cx="3392914"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70C0"/>
                </a:solidFill>
                <a:effectLst/>
                <a:uFillTx/>
                <a:ea typeface="Arial"/>
                <a:cs typeface="Arial"/>
                <a:sym typeface="Arial"/>
              </a:rPr>
              <a:t>Emergency Management	</a:t>
            </a:r>
            <a:r>
              <a:rPr lang="en-US" sz="2400" b="1" dirty="0">
                <a:solidFill>
                  <a:srgbClr val="0070C0"/>
                </a:solidFill>
                <a:ea typeface="Arial"/>
                <a:cs typeface="Arial"/>
                <a:sym typeface="Arial"/>
              </a:rPr>
              <a:t> </a:t>
            </a:r>
            <a:endParaRPr kumimoji="0" lang="en-US" sz="2400" b="1" i="0" u="none" strike="noStrike" cap="none" spc="0" normalizeH="0" baseline="0" dirty="0">
              <a:ln>
                <a:noFill/>
              </a:ln>
              <a:solidFill>
                <a:srgbClr val="0070C0"/>
              </a:solidFill>
              <a:effectLst/>
              <a:uFillTx/>
              <a:ea typeface="Arial"/>
              <a:cs typeface="Arial"/>
              <a:sym typeface="Arial"/>
            </a:endParaRPr>
          </a:p>
        </p:txBody>
      </p:sp>
      <p:pic>
        <p:nvPicPr>
          <p:cNvPr id="20" name="Picture 19" descr="A large ship in the water&#10;&#10;Description automatically generated">
            <a:extLst>
              <a:ext uri="{FF2B5EF4-FFF2-40B4-BE49-F238E27FC236}">
                <a16:creationId xmlns:a16="http://schemas.microsoft.com/office/drawing/2014/main" id="{8A54475A-A05C-41A3-A2DB-51FC7C6DE8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79193" y="1987293"/>
            <a:ext cx="3964807" cy="2973605"/>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0DC8A65E-FAE1-42E2-A8D6-5E55ACF6F9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2857" y="3305021"/>
            <a:ext cx="3116967" cy="1662382"/>
          </a:xfrm>
          <a:prstGeom prst="rect">
            <a:avLst/>
          </a:prstGeom>
        </p:spPr>
      </p:pic>
      <p:sp>
        <p:nvSpPr>
          <p:cNvPr id="24" name="TextBox 23">
            <a:extLst>
              <a:ext uri="{FF2B5EF4-FFF2-40B4-BE49-F238E27FC236}">
                <a16:creationId xmlns:a16="http://schemas.microsoft.com/office/drawing/2014/main" id="{4F92E165-633B-44C9-93B5-E75035CB2431}"/>
              </a:ext>
            </a:extLst>
          </p:cNvPr>
          <p:cNvSpPr txBox="1"/>
          <p:nvPr/>
        </p:nvSpPr>
        <p:spPr>
          <a:xfrm>
            <a:off x="291346" y="4193362"/>
            <a:ext cx="946476"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70C0"/>
                </a:solidFill>
                <a:effectLst/>
                <a:uFillTx/>
                <a:ea typeface="Arial"/>
                <a:cs typeface="Arial"/>
                <a:sym typeface="Arial"/>
              </a:rPr>
              <a:t>Justice</a:t>
            </a:r>
          </a:p>
        </p:txBody>
      </p:sp>
      <p:sp>
        <p:nvSpPr>
          <p:cNvPr id="25" name="TextBox 24">
            <a:extLst>
              <a:ext uri="{FF2B5EF4-FFF2-40B4-BE49-F238E27FC236}">
                <a16:creationId xmlns:a16="http://schemas.microsoft.com/office/drawing/2014/main" id="{5ED23FF6-FBF0-4037-AFAE-75A4972648F9}"/>
              </a:ext>
            </a:extLst>
          </p:cNvPr>
          <p:cNvSpPr txBox="1"/>
          <p:nvPr/>
        </p:nvSpPr>
        <p:spPr>
          <a:xfrm>
            <a:off x="3274250" y="6285514"/>
            <a:ext cx="2129235"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hangingPunct="0"/>
            <a:r>
              <a:rPr lang="en-US" sz="2400" b="1" dirty="0">
                <a:solidFill>
                  <a:srgbClr val="0070C0"/>
                </a:solidFill>
                <a:ea typeface="Arial"/>
                <a:cs typeface="Arial"/>
                <a:sym typeface="Arial"/>
              </a:rPr>
              <a:t>Human Services</a:t>
            </a:r>
          </a:p>
        </p:txBody>
      </p:sp>
      <p:sp>
        <p:nvSpPr>
          <p:cNvPr id="26" name="TextBox 25">
            <a:extLst>
              <a:ext uri="{FF2B5EF4-FFF2-40B4-BE49-F238E27FC236}">
                <a16:creationId xmlns:a16="http://schemas.microsoft.com/office/drawing/2014/main" id="{768025CA-922F-4D54-8D53-C2B550F64716}"/>
              </a:ext>
            </a:extLst>
          </p:cNvPr>
          <p:cNvSpPr txBox="1"/>
          <p:nvPr/>
        </p:nvSpPr>
        <p:spPr>
          <a:xfrm>
            <a:off x="4158895" y="4595966"/>
            <a:ext cx="1660068"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hangingPunct="0"/>
            <a:r>
              <a:rPr lang="en-US" sz="2400" b="1" dirty="0">
                <a:solidFill>
                  <a:srgbClr val="0070C0"/>
                </a:solidFill>
                <a:ea typeface="Arial"/>
                <a:cs typeface="Arial"/>
                <a:sym typeface="Arial"/>
              </a:rPr>
              <a:t>Immigration</a:t>
            </a:r>
          </a:p>
        </p:txBody>
      </p:sp>
      <p:sp>
        <p:nvSpPr>
          <p:cNvPr id="27" name="TextBox 26">
            <a:extLst>
              <a:ext uri="{FF2B5EF4-FFF2-40B4-BE49-F238E27FC236}">
                <a16:creationId xmlns:a16="http://schemas.microsoft.com/office/drawing/2014/main" id="{6286256E-D7C2-4975-A186-C5108D16C5A6}"/>
              </a:ext>
            </a:extLst>
          </p:cNvPr>
          <p:cNvSpPr txBox="1"/>
          <p:nvPr/>
        </p:nvSpPr>
        <p:spPr>
          <a:xfrm>
            <a:off x="5856379" y="5498283"/>
            <a:ext cx="1510733"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hangingPunct="0"/>
            <a:r>
              <a:rPr lang="en-US" sz="2400" b="1" dirty="0">
                <a:solidFill>
                  <a:srgbClr val="0070C0"/>
                </a:solidFill>
                <a:ea typeface="Arial"/>
                <a:cs typeface="Arial"/>
                <a:sym typeface="Arial"/>
              </a:rPr>
              <a:t>Agriculture</a:t>
            </a:r>
          </a:p>
        </p:txBody>
      </p:sp>
      <p:sp>
        <p:nvSpPr>
          <p:cNvPr id="28" name="TextBox 27">
            <a:extLst>
              <a:ext uri="{FF2B5EF4-FFF2-40B4-BE49-F238E27FC236}">
                <a16:creationId xmlns:a16="http://schemas.microsoft.com/office/drawing/2014/main" id="{B0BC4B88-AC30-4E77-AB5B-973B53F929C8}"/>
              </a:ext>
            </a:extLst>
          </p:cNvPr>
          <p:cNvSpPr txBox="1"/>
          <p:nvPr/>
        </p:nvSpPr>
        <p:spPr>
          <a:xfrm>
            <a:off x="6319516" y="4528781"/>
            <a:ext cx="2540117"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hangingPunct="0"/>
            <a:r>
              <a:rPr lang="en-US" sz="2400" b="1" dirty="0">
                <a:solidFill>
                  <a:srgbClr val="0070C0"/>
                </a:solidFill>
                <a:ea typeface="Arial"/>
                <a:cs typeface="Arial"/>
                <a:sym typeface="Arial"/>
              </a:rPr>
              <a:t>International Trade</a:t>
            </a:r>
          </a:p>
        </p:txBody>
      </p:sp>
      <p:sp>
        <p:nvSpPr>
          <p:cNvPr id="29" name="TextBox 28">
            <a:extLst>
              <a:ext uri="{FF2B5EF4-FFF2-40B4-BE49-F238E27FC236}">
                <a16:creationId xmlns:a16="http://schemas.microsoft.com/office/drawing/2014/main" id="{302E325A-8A3E-4267-9409-618F7937C4D8}"/>
              </a:ext>
            </a:extLst>
          </p:cNvPr>
          <p:cNvSpPr txBox="1"/>
          <p:nvPr/>
        </p:nvSpPr>
        <p:spPr>
          <a:xfrm>
            <a:off x="6935312" y="2637980"/>
            <a:ext cx="1286569"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hangingPunct="0"/>
            <a:r>
              <a:rPr lang="en-US" sz="2400" b="1" dirty="0">
                <a:solidFill>
                  <a:srgbClr val="0070C0"/>
                </a:solidFill>
                <a:ea typeface="Arial"/>
                <a:cs typeface="Arial"/>
                <a:sym typeface="Arial"/>
              </a:rPr>
              <a:t>Maritime</a:t>
            </a:r>
          </a:p>
        </p:txBody>
      </p:sp>
      <p:sp>
        <p:nvSpPr>
          <p:cNvPr id="30" name="TextBox 29">
            <a:extLst>
              <a:ext uri="{FF2B5EF4-FFF2-40B4-BE49-F238E27FC236}">
                <a16:creationId xmlns:a16="http://schemas.microsoft.com/office/drawing/2014/main" id="{FAC137D2-ED8C-490C-AD74-21A421B7EB3F}"/>
              </a:ext>
            </a:extLst>
          </p:cNvPr>
          <p:cNvSpPr txBox="1"/>
          <p:nvPr/>
        </p:nvSpPr>
        <p:spPr>
          <a:xfrm>
            <a:off x="3597570" y="2885274"/>
            <a:ext cx="1452768"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hangingPunct="0"/>
            <a:r>
              <a:rPr lang="en-US" sz="2400" b="1" dirty="0">
                <a:solidFill>
                  <a:srgbClr val="0070C0"/>
                </a:solidFill>
                <a:ea typeface="Arial"/>
                <a:cs typeface="Arial"/>
                <a:sym typeface="Arial"/>
              </a:rPr>
              <a:t>Biometrics</a:t>
            </a:r>
          </a:p>
        </p:txBody>
      </p:sp>
      <p:pic>
        <p:nvPicPr>
          <p:cNvPr id="32" name="Picture 31" descr="A group of people standing in a military uniform&#10;&#10;Description automatically generated">
            <a:extLst>
              <a:ext uri="{FF2B5EF4-FFF2-40B4-BE49-F238E27FC236}">
                <a16:creationId xmlns:a16="http://schemas.microsoft.com/office/drawing/2014/main" id="{FF4DB713-11CA-449A-98E3-5F91AD2F54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12257" y="0"/>
            <a:ext cx="2533871" cy="2114801"/>
          </a:xfrm>
          <a:prstGeom prst="rect">
            <a:avLst/>
          </a:prstGeom>
        </p:spPr>
      </p:pic>
      <p:sp>
        <p:nvSpPr>
          <p:cNvPr id="33" name="TextBox 32">
            <a:extLst>
              <a:ext uri="{FF2B5EF4-FFF2-40B4-BE49-F238E27FC236}">
                <a16:creationId xmlns:a16="http://schemas.microsoft.com/office/drawing/2014/main" id="{087CE51C-4781-4119-B815-E2A0ECDA9EA4}"/>
              </a:ext>
            </a:extLst>
          </p:cNvPr>
          <p:cNvSpPr txBox="1"/>
          <p:nvPr/>
        </p:nvSpPr>
        <p:spPr>
          <a:xfrm>
            <a:off x="5746758" y="1735001"/>
            <a:ext cx="2586540" cy="461663"/>
          </a:xfrm>
          <a:prstGeom prst="rect">
            <a:avLst/>
          </a:prstGeom>
          <a:solidFill>
            <a:srgbClr val="D2E4F0">
              <a:alpha val="80000"/>
            </a:srgbClr>
          </a:solidFill>
          <a:ln/>
          <a:effectLst>
            <a:softEdge rad="63500"/>
          </a:effectLst>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none" lIns="45719" tIns="45719" rIns="45719" bIns="45719" numCol="1" spcCol="38100" rtlCol="0" anchor="t">
            <a:spAutoFit/>
          </a:bodyPr>
          <a:lstStyle/>
          <a:p>
            <a:pPr hangingPunct="0"/>
            <a:r>
              <a:rPr lang="en-US" sz="2400" b="1" dirty="0">
                <a:solidFill>
                  <a:srgbClr val="0070C0"/>
                </a:solidFill>
                <a:ea typeface="Arial"/>
                <a:cs typeface="Arial"/>
                <a:sym typeface="Arial"/>
              </a:rPr>
              <a:t>Military Operations</a:t>
            </a:r>
          </a:p>
        </p:txBody>
      </p:sp>
    </p:spTree>
    <p:extLst>
      <p:ext uri="{BB962C8B-B14F-4D97-AF65-F5344CB8AC3E}">
        <p14:creationId xmlns:p14="http://schemas.microsoft.com/office/powerpoint/2010/main" val="2612059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fltVal val="0"/>
                                          </p:val>
                                        </p:tav>
                                        <p:tav tm="100000">
                                          <p:val>
                                            <p:strVal val="#ppt_w"/>
                                          </p:val>
                                        </p:tav>
                                      </p:tavLst>
                                    </p:anim>
                                    <p:anim calcmode="lin" valueType="num">
                                      <p:cBhvr>
                                        <p:cTn id="50" dur="1000" fill="hold"/>
                                        <p:tgtEl>
                                          <p:spTgt spid="29"/>
                                        </p:tgtEl>
                                        <p:attrNameLst>
                                          <p:attrName>ppt_h</p:attrName>
                                        </p:attrNameLst>
                                      </p:cBhvr>
                                      <p:tavLst>
                                        <p:tav tm="0">
                                          <p:val>
                                            <p:fltVal val="0"/>
                                          </p:val>
                                        </p:tav>
                                        <p:tav tm="100000">
                                          <p:val>
                                            <p:strVal val="#ppt_h"/>
                                          </p:val>
                                        </p:tav>
                                      </p:tavLst>
                                    </p:anim>
                                    <p:anim calcmode="lin" valueType="num">
                                      <p:cBhvr>
                                        <p:cTn id="51" dur="1000" fill="hold"/>
                                        <p:tgtEl>
                                          <p:spTgt spid="29"/>
                                        </p:tgtEl>
                                        <p:attrNameLst>
                                          <p:attrName>style.rotation</p:attrName>
                                        </p:attrNameLst>
                                      </p:cBhvr>
                                      <p:tavLst>
                                        <p:tav tm="0">
                                          <p:val>
                                            <p:fltVal val="90"/>
                                          </p:val>
                                        </p:tav>
                                        <p:tav tm="100000">
                                          <p:val>
                                            <p:fltVal val="0"/>
                                          </p:val>
                                        </p:tav>
                                      </p:tavLst>
                                    </p:anim>
                                    <p:animEffect transition="in" filter="fade">
                                      <p:cBhvr>
                                        <p:cTn id="52" dur="1000"/>
                                        <p:tgtEl>
                                          <p:spTgt spid="2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5" grpId="0" animBg="1"/>
      <p:bldP spid="26" grpId="0" animBg="1"/>
      <p:bldP spid="27" grpId="0" animBg="1"/>
      <p:bldP spid="28" grpId="0" animBg="1"/>
      <p:bldP spid="29" grpId="0" animBg="1"/>
      <p:bldP spid="30"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C9CE49-6F79-4273-A0A5-818F36F9FD67}"/>
              </a:ext>
            </a:extLst>
          </p:cNvPr>
          <p:cNvSpPr>
            <a:spLocks noGrp="1"/>
          </p:cNvSpPr>
          <p:nvPr>
            <p:ph idx="1"/>
          </p:nvPr>
        </p:nvSpPr>
        <p:spPr>
          <a:xfrm>
            <a:off x="0" y="1278213"/>
            <a:ext cx="9144000" cy="4566618"/>
          </a:xfrm>
        </p:spPr>
        <p:txBody>
          <a:bodyPr>
            <a:noAutofit/>
          </a:bodyPr>
          <a:lstStyle/>
          <a:p>
            <a:pPr marL="0" indent="0">
              <a:buNone/>
            </a:pPr>
            <a:r>
              <a:rPr lang="en-US" sz="1800" b="1" dirty="0">
                <a:solidFill>
                  <a:schemeClr val="accent2"/>
                </a:solidFill>
                <a:latin typeface="Calibri" panose="020F0502020204030204" pitchFamily="34" charset="0"/>
                <a:cs typeface="Calibri" panose="020F0502020204030204" pitchFamily="34" charset="0"/>
              </a:rPr>
              <a:t>Scenario:</a:t>
            </a:r>
            <a:r>
              <a:rPr lang="en-US" sz="1800" b="1" dirty="0">
                <a:solidFill>
                  <a:schemeClr val="tx2">
                    <a:lumMod val="60000"/>
                    <a:lumOff val="40000"/>
                  </a:schemeClr>
                </a:solidFill>
                <a:latin typeface="Calibri" panose="020F0502020204030204" pitchFamily="34" charset="0"/>
                <a:cs typeface="Calibri" panose="020F0502020204030204" pitchFamily="34" charset="0"/>
              </a:rPr>
              <a:t> </a:t>
            </a:r>
            <a:r>
              <a:rPr lang="en-US" sz="1800" dirty="0">
                <a:solidFill>
                  <a:schemeClr val="accent1"/>
                </a:solidFill>
                <a:latin typeface="Calibri" panose="020F0502020204030204" pitchFamily="34" charset="0"/>
                <a:cs typeface="Calibri" panose="020F0502020204030204" pitchFamily="34" charset="0"/>
              </a:rPr>
              <a:t>A</a:t>
            </a:r>
            <a:r>
              <a:rPr lang="en-US" sz="1800" dirty="0">
                <a:solidFill>
                  <a:schemeClr val="tx1"/>
                </a:solidFill>
                <a:latin typeface="Calibri" panose="020F0502020204030204" pitchFamily="34" charset="0"/>
                <a:cs typeface="Calibri" panose="020F0502020204030204" pitchFamily="34" charset="0"/>
              </a:rPr>
              <a:t> broadly defined situation which merits a response in favor of the public good.</a:t>
            </a:r>
            <a:endParaRPr lang="en-US" sz="1800" b="1" dirty="0">
              <a:solidFill>
                <a:schemeClr val="tx2">
                  <a:lumMod val="60000"/>
                  <a:lumOff val="40000"/>
                </a:schemeClr>
              </a:solidFill>
              <a:latin typeface="Calibri" panose="020F0502020204030204" pitchFamily="34" charset="0"/>
              <a:cs typeface="Calibri" panose="020F0502020204030204" pitchFamily="34" charset="0"/>
            </a:endParaRPr>
          </a:p>
          <a:p>
            <a:pPr marL="0" indent="0">
              <a:buNone/>
            </a:pPr>
            <a:r>
              <a:rPr lang="en-US" sz="1800" b="1" dirty="0">
                <a:solidFill>
                  <a:schemeClr val="accent2"/>
                </a:solidFill>
                <a:latin typeface="Calibri" panose="020F0502020204030204" pitchFamily="34" charset="0"/>
                <a:cs typeface="Calibri" panose="020F0502020204030204" pitchFamily="34" charset="0"/>
              </a:rPr>
              <a:t>Use-Case: </a:t>
            </a:r>
            <a:r>
              <a:rPr lang="en-US" sz="1800" dirty="0">
                <a:solidFill>
                  <a:schemeClr val="accent1"/>
                </a:solidFill>
                <a:latin typeface="Calibri" panose="020F0502020204030204" pitchFamily="34" charset="0"/>
                <a:cs typeface="Calibri" panose="020F0502020204030204" pitchFamily="34" charset="0"/>
              </a:rPr>
              <a:t>O</a:t>
            </a:r>
            <a:r>
              <a:rPr lang="en-US" sz="1800" dirty="0">
                <a:solidFill>
                  <a:schemeClr val="tx1"/>
                </a:solidFill>
                <a:latin typeface="Calibri" panose="020F0502020204030204" pitchFamily="34" charset="0"/>
                <a:cs typeface="Calibri" panose="020F0502020204030204" pitchFamily="34" charset="0"/>
              </a:rPr>
              <a:t>ne or more steps taken to, hopefully successfully, resolve a scenario. A use-case is often triggered by a specific </a:t>
            </a:r>
            <a:r>
              <a:rPr lang="en-US" sz="1800" b="1" dirty="0">
                <a:solidFill>
                  <a:schemeClr val="tx1"/>
                </a:solidFill>
                <a:latin typeface="Calibri" panose="020F0502020204030204" pitchFamily="34" charset="0"/>
                <a:cs typeface="Calibri" panose="020F0502020204030204" pitchFamily="34" charset="0"/>
              </a:rPr>
              <a:t>event</a:t>
            </a:r>
            <a:r>
              <a:rPr lang="en-US" sz="1800" dirty="0">
                <a:solidFill>
                  <a:schemeClr val="tx1"/>
                </a:solidFill>
                <a:latin typeface="Calibri" panose="020F0502020204030204" pitchFamily="34" charset="0"/>
                <a:cs typeface="Calibri" panose="020F0502020204030204" pitchFamily="34" charset="0"/>
              </a:rPr>
              <a:t> which results in a specific </a:t>
            </a:r>
            <a:r>
              <a:rPr lang="en-US" sz="1800" b="1" dirty="0">
                <a:solidFill>
                  <a:schemeClr val="tx1"/>
                </a:solidFill>
                <a:latin typeface="Calibri" panose="020F0502020204030204" pitchFamily="34" charset="0"/>
                <a:cs typeface="Calibri" panose="020F0502020204030204" pitchFamily="34" charset="0"/>
              </a:rPr>
              <a:t>actor</a:t>
            </a:r>
            <a:r>
              <a:rPr lang="en-US" sz="1800" dirty="0">
                <a:solidFill>
                  <a:schemeClr val="tx1"/>
                </a:solidFill>
                <a:latin typeface="Calibri" panose="020F0502020204030204" pitchFamily="34" charset="0"/>
                <a:cs typeface="Calibri" panose="020F0502020204030204" pitchFamily="34" charset="0"/>
              </a:rPr>
              <a:t> to pursue a specific </a:t>
            </a:r>
            <a:r>
              <a:rPr lang="en-US" sz="1800" b="1" dirty="0">
                <a:solidFill>
                  <a:schemeClr val="tx1"/>
                </a:solidFill>
                <a:latin typeface="Calibri" panose="020F0502020204030204" pitchFamily="34" charset="0"/>
                <a:cs typeface="Calibri" panose="020F0502020204030204" pitchFamily="34" charset="0"/>
              </a:rPr>
              <a:t>action</a:t>
            </a:r>
            <a:r>
              <a:rPr lang="en-US" sz="1800" dirty="0">
                <a:solidFill>
                  <a:schemeClr val="tx1"/>
                </a:solidFill>
                <a:latin typeface="Calibri" panose="020F0502020204030204" pitchFamily="34" charset="0"/>
                <a:cs typeface="Calibri" panose="020F0502020204030204" pitchFamily="34" charset="0"/>
              </a:rPr>
              <a:t> in hopes of achieving a desired </a:t>
            </a:r>
            <a:r>
              <a:rPr lang="en-US" sz="1800" b="1" dirty="0">
                <a:solidFill>
                  <a:schemeClr val="tx1"/>
                </a:solidFill>
                <a:latin typeface="Calibri" panose="020F0502020204030204" pitchFamily="34" charset="0"/>
                <a:cs typeface="Calibri" panose="020F0502020204030204" pitchFamily="34" charset="0"/>
              </a:rPr>
              <a:t>result</a:t>
            </a:r>
            <a:r>
              <a:rPr lang="en-US" sz="1800" dirty="0">
                <a:solidFill>
                  <a:schemeClr val="tx1"/>
                </a:solidFill>
                <a:latin typeface="Calibri" panose="020F0502020204030204" pitchFamily="34" charset="0"/>
                <a:cs typeface="Calibri" panose="020F0502020204030204" pitchFamily="34" charset="0"/>
              </a:rPr>
              <a:t>.</a:t>
            </a:r>
            <a:endParaRPr lang="en-US" sz="1800" b="1" dirty="0">
              <a:solidFill>
                <a:schemeClr val="tx2">
                  <a:lumMod val="60000"/>
                  <a:lumOff val="40000"/>
                </a:schemeClr>
              </a:solidFill>
              <a:latin typeface="Calibri" panose="020F0502020204030204" pitchFamily="34" charset="0"/>
              <a:cs typeface="Calibri" panose="020F0502020204030204" pitchFamily="34" charset="0"/>
            </a:endParaRPr>
          </a:p>
          <a:p>
            <a:pPr marL="400050" lvl="1" indent="0">
              <a:buNone/>
            </a:pPr>
            <a:r>
              <a:rPr lang="en-US" sz="1800" b="1" dirty="0">
                <a:solidFill>
                  <a:schemeClr val="accent2"/>
                </a:solidFill>
                <a:latin typeface="Calibri" panose="020F0502020204030204" pitchFamily="34" charset="0"/>
                <a:cs typeface="Calibri" panose="020F0502020204030204" pitchFamily="34" charset="0"/>
              </a:rPr>
              <a:t>Use-Case Event: </a:t>
            </a:r>
            <a:r>
              <a:rPr lang="en-US" sz="1800" dirty="0">
                <a:solidFill>
                  <a:schemeClr val="tx1"/>
                </a:solidFill>
                <a:latin typeface="Calibri" panose="020F0502020204030204" pitchFamily="34" charset="0"/>
                <a:cs typeface="Calibri" panose="020F0502020204030204" pitchFamily="34" charset="0"/>
              </a:rPr>
              <a:t>a situation, milestone, metric, etc. which occurs during a scenario to trigger a use-case designed to resolve some or all of the issues associated with the scenario.</a:t>
            </a:r>
            <a:endParaRPr lang="en-US" sz="1800" b="1" dirty="0">
              <a:solidFill>
                <a:schemeClr val="tx2">
                  <a:lumMod val="60000"/>
                  <a:lumOff val="40000"/>
                </a:schemeClr>
              </a:solidFill>
              <a:latin typeface="Calibri" panose="020F0502020204030204" pitchFamily="34" charset="0"/>
              <a:cs typeface="Calibri" panose="020F0502020204030204" pitchFamily="34" charset="0"/>
            </a:endParaRPr>
          </a:p>
          <a:p>
            <a:pPr marL="400050" lvl="1" indent="0">
              <a:buNone/>
            </a:pPr>
            <a:r>
              <a:rPr lang="en-US" sz="1800" b="1" dirty="0">
                <a:solidFill>
                  <a:schemeClr val="accent2"/>
                </a:solidFill>
                <a:latin typeface="Calibri" panose="020F0502020204030204" pitchFamily="34" charset="0"/>
                <a:cs typeface="Calibri" panose="020F0502020204030204" pitchFamily="34" charset="0"/>
              </a:rPr>
              <a:t>Use-Case Actor: </a:t>
            </a:r>
            <a:r>
              <a:rPr lang="en-US" sz="1800" dirty="0">
                <a:solidFill>
                  <a:schemeClr val="tx1"/>
                </a:solidFill>
                <a:latin typeface="Calibri" panose="020F0502020204030204" pitchFamily="34" charset="0"/>
                <a:cs typeface="Calibri" panose="020F0502020204030204" pitchFamily="34" charset="0"/>
              </a:rPr>
              <a:t>an individual, or group of individuals, or an organization tasked with performing the use-case action in hopes of achieving a positive use-case result.</a:t>
            </a:r>
            <a:endParaRPr lang="en-US" sz="1800" b="1" dirty="0">
              <a:solidFill>
                <a:schemeClr val="tx2">
                  <a:lumMod val="60000"/>
                  <a:lumOff val="40000"/>
                </a:schemeClr>
              </a:solidFill>
              <a:latin typeface="Calibri" panose="020F0502020204030204" pitchFamily="34" charset="0"/>
              <a:cs typeface="Calibri" panose="020F0502020204030204" pitchFamily="34" charset="0"/>
            </a:endParaRPr>
          </a:p>
          <a:p>
            <a:pPr marL="400050" lvl="1" indent="0">
              <a:buNone/>
            </a:pPr>
            <a:r>
              <a:rPr lang="en-US" sz="1800" b="1" dirty="0">
                <a:solidFill>
                  <a:schemeClr val="accent2"/>
                </a:solidFill>
                <a:latin typeface="Calibri" panose="020F0502020204030204" pitchFamily="34" charset="0"/>
                <a:cs typeface="Calibri" panose="020F0502020204030204" pitchFamily="34" charset="0"/>
              </a:rPr>
              <a:t>Use-Case Action: </a:t>
            </a:r>
            <a:r>
              <a:rPr lang="en-US" sz="1800" dirty="0">
                <a:solidFill>
                  <a:schemeClr val="tx1"/>
                </a:solidFill>
                <a:latin typeface="Calibri" panose="020F0502020204030204" pitchFamily="34" charset="0"/>
                <a:cs typeface="Calibri" panose="020F0502020204030204" pitchFamily="34" charset="0"/>
              </a:rPr>
              <a:t>the step or set of steps that an actor must perform in hopes of achieving a positive use-case result.</a:t>
            </a:r>
            <a:endParaRPr lang="en-US" sz="1800" b="1" dirty="0">
              <a:solidFill>
                <a:schemeClr val="tx2">
                  <a:lumMod val="60000"/>
                  <a:lumOff val="40000"/>
                </a:schemeClr>
              </a:solidFill>
              <a:latin typeface="Calibri" panose="020F0502020204030204" pitchFamily="34" charset="0"/>
              <a:cs typeface="Calibri" panose="020F0502020204030204" pitchFamily="34" charset="0"/>
            </a:endParaRPr>
          </a:p>
          <a:p>
            <a:pPr marL="400050" lvl="1" indent="0">
              <a:buNone/>
            </a:pPr>
            <a:r>
              <a:rPr lang="en-US" sz="1800" b="1" dirty="0">
                <a:solidFill>
                  <a:schemeClr val="accent2"/>
                </a:solidFill>
                <a:latin typeface="Calibri" panose="020F0502020204030204" pitchFamily="34" charset="0"/>
                <a:cs typeface="Calibri" panose="020F0502020204030204" pitchFamily="34" charset="0"/>
              </a:rPr>
              <a:t>Use-Case Result: </a:t>
            </a:r>
            <a:r>
              <a:rPr lang="en-US" sz="1800" dirty="0">
                <a:solidFill>
                  <a:schemeClr val="tx1"/>
                </a:solidFill>
                <a:latin typeface="Calibri" panose="020F0502020204030204" pitchFamily="34" charset="0"/>
                <a:cs typeface="Calibri" panose="020F0502020204030204" pitchFamily="34" charset="0"/>
              </a:rPr>
              <a:t>the consequence of an actor performing an action in response to an event as part of resolution of a scenario.</a:t>
            </a:r>
            <a:endParaRPr lang="en-US" sz="1800" b="1" dirty="0">
              <a:solidFill>
                <a:schemeClr val="tx2">
                  <a:lumMod val="60000"/>
                  <a:lumOff val="40000"/>
                </a:schemeClr>
              </a:solidFill>
              <a:latin typeface="Calibri" panose="020F0502020204030204" pitchFamily="34" charset="0"/>
              <a:cs typeface="Calibri" panose="020F0502020204030204" pitchFamily="34" charset="0"/>
            </a:endParaRPr>
          </a:p>
          <a:p>
            <a:pPr marL="0" indent="0">
              <a:buNone/>
            </a:pPr>
            <a:r>
              <a:rPr lang="en-US" sz="1800" b="1" dirty="0">
                <a:solidFill>
                  <a:schemeClr val="accent2"/>
                </a:solidFill>
                <a:latin typeface="Calibri" panose="020F0502020204030204" pitchFamily="34" charset="0"/>
                <a:cs typeface="Calibri" panose="020F0502020204030204" pitchFamily="34" charset="0"/>
              </a:rPr>
              <a:t>Requirement:</a:t>
            </a:r>
            <a:r>
              <a:rPr lang="en-US" sz="1800" b="1" dirty="0">
                <a:solidFill>
                  <a:schemeClr val="tx2">
                    <a:lumMod val="60000"/>
                    <a:lumOff val="40000"/>
                  </a:schemeClr>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a singular documented physical or functional need that a particular design, product or process aims to satisfy. A requirement may be associated with a specific scenario, or a use-case, or an entire system designed to meet a broader set of needs than just one scenario or use-case.</a:t>
            </a:r>
            <a:endParaRPr lang="en-US" b="1" dirty="0">
              <a:solidFill>
                <a:schemeClr val="tx2">
                  <a:lumMod val="60000"/>
                  <a:lumOff val="40000"/>
                </a:schemeClr>
              </a:solidFill>
              <a:latin typeface="Lato"/>
            </a:endParaRPr>
          </a:p>
        </p:txBody>
      </p:sp>
      <p:sp>
        <p:nvSpPr>
          <p:cNvPr id="2" name="Title 1">
            <a:extLst>
              <a:ext uri="{FF2B5EF4-FFF2-40B4-BE49-F238E27FC236}">
                <a16:creationId xmlns:a16="http://schemas.microsoft.com/office/drawing/2014/main" id="{23AB9DF3-3124-41F7-BB55-8E00EC14417A}"/>
              </a:ext>
            </a:extLst>
          </p:cNvPr>
          <p:cNvSpPr>
            <a:spLocks noGrp="1"/>
          </p:cNvSpPr>
          <p:nvPr>
            <p:ph type="title"/>
          </p:nvPr>
        </p:nvSpPr>
        <p:spPr/>
        <p:txBody>
          <a:bodyPr/>
          <a:lstStyle/>
          <a:p>
            <a:r>
              <a:rPr lang="en-US" dirty="0"/>
              <a:t>NIEM Health Terminology</a:t>
            </a:r>
          </a:p>
        </p:txBody>
      </p:sp>
    </p:spTree>
    <p:extLst>
      <p:ext uri="{BB962C8B-B14F-4D97-AF65-F5344CB8AC3E}">
        <p14:creationId xmlns:p14="http://schemas.microsoft.com/office/powerpoint/2010/main" val="124700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7B76F-88B6-4FF7-A198-58B72E04BE91}"/>
              </a:ext>
            </a:extLst>
          </p:cNvPr>
          <p:cNvSpPr>
            <a:spLocks noGrp="1"/>
          </p:cNvSpPr>
          <p:nvPr>
            <p:ph type="title"/>
          </p:nvPr>
        </p:nvSpPr>
        <p:spPr/>
        <p:txBody>
          <a:bodyPr anchor="t">
            <a:normAutofit/>
          </a:bodyPr>
          <a:lstStyle/>
          <a:p>
            <a:r>
              <a:rPr lang="en-US" sz="2600" b="1" dirty="0">
                <a:solidFill>
                  <a:schemeClr val="accent1"/>
                </a:solidFill>
              </a:rPr>
              <a:t>NIEM HEALTH SCENARIOS</a:t>
            </a:r>
          </a:p>
        </p:txBody>
      </p:sp>
      <p:sp>
        <p:nvSpPr>
          <p:cNvPr id="13" name="Content Placeholder 3">
            <a:extLst>
              <a:ext uri="{FF2B5EF4-FFF2-40B4-BE49-F238E27FC236}">
                <a16:creationId xmlns:a16="http://schemas.microsoft.com/office/drawing/2014/main" id="{0DFE6807-D1E9-4C91-9243-9546BF9E7E8B}"/>
              </a:ext>
            </a:extLst>
          </p:cNvPr>
          <p:cNvSpPr>
            <a:spLocks noGrp="1"/>
          </p:cNvSpPr>
          <p:nvPr>
            <p:ph sz="quarter" idx="11"/>
          </p:nvPr>
        </p:nvSpPr>
        <p:spPr>
          <a:xfrm>
            <a:off x="451067" y="1333224"/>
            <a:ext cx="4114800" cy="4445000"/>
          </a:xfrm>
          <a:prstGeom prst="rect">
            <a:avLst/>
          </a:prstGeom>
        </p:spPr>
        <p:txBody>
          <a:bodyPr vert="horz" lIns="91440" tIns="45720" rIns="91440" bIns="45720" rtlCol="0" anchor="t">
            <a:noAutofit/>
          </a:bodyPr>
          <a:lstStyle/>
          <a:p>
            <a:pPr indent="0">
              <a:spcBef>
                <a:spcPts val="0"/>
              </a:spcBef>
              <a:spcAft>
                <a:spcPts val="900"/>
              </a:spcAft>
              <a:buSzPts val="1000"/>
              <a:buNone/>
              <a:tabLst>
                <a:tab pos="1371600" algn="l"/>
              </a:tabLst>
            </a:pPr>
            <a:r>
              <a:rPr lang="en-US" sz="2000" b="1" dirty="0">
                <a:solidFill>
                  <a:srgbClr val="318CD0"/>
                </a:solidFill>
                <a:latin typeface="Calibri"/>
                <a:ea typeface="Times New Roman" panose="02020603050405020304" pitchFamily="18" charset="0"/>
                <a:cs typeface="Calibri"/>
              </a:rPr>
              <a:t>NATIONAL DISASTER RESPONSE</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Hurricane/Flood</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Earthquake/Tsunami</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Drought/Wildfire</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Dirty Bomb on the High Seas</a:t>
            </a:r>
          </a:p>
          <a:p>
            <a:pPr indent="0">
              <a:spcBef>
                <a:spcPts val="0"/>
              </a:spcBef>
              <a:spcAft>
                <a:spcPts val="900"/>
              </a:spcAft>
              <a:buSzPts val="1000"/>
              <a:buNone/>
              <a:tabLst>
                <a:tab pos="1371600" algn="l"/>
              </a:tabLst>
            </a:pPr>
            <a:endParaRPr lang="en-US" sz="100" dirty="0">
              <a:latin typeface="Calibri" panose="020F0502020204030204" pitchFamily="34" charset="0"/>
              <a:ea typeface="Times New Roman" panose="02020603050405020304" pitchFamily="18" charset="0"/>
              <a:cs typeface="Calibri" panose="020F0502020204030204" pitchFamily="34" charset="0"/>
            </a:endParaRPr>
          </a:p>
          <a:p>
            <a:pPr indent="0">
              <a:spcBef>
                <a:spcPts val="0"/>
              </a:spcBef>
              <a:spcAft>
                <a:spcPts val="900"/>
              </a:spcAft>
              <a:buSzPts val="1000"/>
              <a:buNone/>
              <a:tabLst>
                <a:tab pos="1371600" algn="l"/>
              </a:tabLst>
            </a:pPr>
            <a:r>
              <a:rPr lang="en-US" sz="2000" b="1" dirty="0">
                <a:solidFill>
                  <a:srgbClr val="318CD0"/>
                </a:solidFill>
                <a:latin typeface="Calibri"/>
                <a:ea typeface="Times New Roman" panose="02020603050405020304" pitchFamily="18" charset="0"/>
                <a:cs typeface="Calibri"/>
              </a:rPr>
              <a:t>LOCAL EMERGENCY RESPONSE</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Multi-Vehicle Accident with Trauma and Burns</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Building Collapse Requiring Search and Rescue </a:t>
            </a:r>
          </a:p>
          <a:p>
            <a:pPr indent="0">
              <a:spcBef>
                <a:spcPts val="0"/>
              </a:spcBef>
              <a:spcAft>
                <a:spcPts val="900"/>
              </a:spcAft>
              <a:buSzPts val="1000"/>
              <a:buNone/>
              <a:tabLst>
                <a:tab pos="1371600" algn="l"/>
              </a:tabLst>
            </a:pPr>
            <a:r>
              <a:rPr lang="en-US" sz="2000" dirty="0">
                <a:latin typeface="Calibri"/>
                <a:ea typeface="Times New Roman" panose="02020603050405020304" pitchFamily="18" charset="0"/>
                <a:cs typeface="Calibri"/>
              </a:rPr>
              <a:t>Ebola-Infected Flight Arriving</a:t>
            </a:r>
            <a:endParaRPr lang="en-US"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4" name="Content Placeholder 5">
            <a:extLst>
              <a:ext uri="{FF2B5EF4-FFF2-40B4-BE49-F238E27FC236}">
                <a16:creationId xmlns:a16="http://schemas.microsoft.com/office/drawing/2014/main" id="{C3300E1A-1D86-4461-92EC-6B8CA739EC48}"/>
              </a:ext>
            </a:extLst>
          </p:cNvPr>
          <p:cNvSpPr>
            <a:spLocks noGrp="1"/>
          </p:cNvSpPr>
          <p:nvPr>
            <p:ph sz="half" idx="4294967295"/>
          </p:nvPr>
        </p:nvSpPr>
        <p:spPr>
          <a:xfrm>
            <a:off x="4789005" y="1333224"/>
            <a:ext cx="4114799" cy="4362450"/>
          </a:xfrm>
        </p:spPr>
        <p:txBody>
          <a:bodyPr vert="horz" lIns="91440" tIns="45720" rIns="91440" bIns="45720" rtlCol="0" anchor="t">
            <a:noAutofit/>
          </a:bodyPr>
          <a:lstStyle/>
          <a:p>
            <a:pPr indent="0">
              <a:spcBef>
                <a:spcPts val="0"/>
              </a:spcBef>
              <a:spcAft>
                <a:spcPts val="900"/>
              </a:spcAft>
              <a:buSzPts val="1000"/>
              <a:buNone/>
              <a:tabLst>
                <a:tab pos="1371600" algn="l"/>
              </a:tabLst>
            </a:pPr>
            <a:r>
              <a:rPr lang="en-US" sz="2000" b="1" dirty="0">
                <a:solidFill>
                  <a:srgbClr val="318CD0"/>
                </a:solidFill>
                <a:latin typeface="Calibri"/>
                <a:ea typeface="+mn-lt"/>
                <a:cs typeface="Calibri"/>
              </a:rPr>
              <a:t>MEDICAL RECORD EXCHANGE</a:t>
            </a:r>
            <a:endParaRPr lang="en-US" sz="2000" dirty="0">
              <a:ea typeface="+mn-lt"/>
              <a:cs typeface="+mn-lt"/>
            </a:endParaRPr>
          </a:p>
          <a:p>
            <a:pPr indent="0">
              <a:spcBef>
                <a:spcPts val="0"/>
              </a:spcBef>
              <a:spcAft>
                <a:spcPts val="900"/>
              </a:spcAft>
              <a:buSzPts val="1000"/>
              <a:buNone/>
              <a:tabLst>
                <a:tab pos="1371600" algn="l"/>
              </a:tabLst>
            </a:pPr>
            <a:r>
              <a:rPr lang="en-US" sz="2000" dirty="0">
                <a:latin typeface="Calibri"/>
                <a:ea typeface="+mn-lt"/>
                <a:cs typeface="Calibri"/>
              </a:rPr>
              <a:t>Foster/Juvenile Medical Records </a:t>
            </a:r>
            <a:endParaRPr lang="en-US" sz="2000" dirty="0">
              <a:ea typeface="+mn-lt"/>
              <a:cs typeface="+mn-lt"/>
            </a:endParaRPr>
          </a:p>
          <a:p>
            <a:pPr indent="0">
              <a:spcBef>
                <a:spcPts val="0"/>
              </a:spcBef>
              <a:spcAft>
                <a:spcPts val="900"/>
              </a:spcAft>
              <a:buSzPts val="1000"/>
              <a:buNone/>
              <a:tabLst>
                <a:tab pos="1371600" algn="l"/>
              </a:tabLst>
            </a:pPr>
            <a:r>
              <a:rPr lang="en-US" sz="2000" dirty="0">
                <a:latin typeface="Calibri"/>
                <a:ea typeface="+mn-lt"/>
                <a:cs typeface="Calibri"/>
              </a:rPr>
              <a:t>Wounded Warrior on Battlefield</a:t>
            </a:r>
            <a:endParaRPr lang="en-US" sz="2000" dirty="0">
              <a:ea typeface="+mn-lt"/>
              <a:cs typeface="+mn-lt"/>
            </a:endParaRPr>
          </a:p>
          <a:p>
            <a:pPr indent="0">
              <a:spcBef>
                <a:spcPts val="0"/>
              </a:spcBef>
              <a:spcAft>
                <a:spcPts val="900"/>
              </a:spcAft>
              <a:buSzPts val="1000"/>
              <a:buNone/>
              <a:tabLst>
                <a:tab pos="1371600" algn="l"/>
              </a:tabLst>
            </a:pPr>
            <a:r>
              <a:rPr lang="en-US" sz="2000" dirty="0">
                <a:latin typeface="Calibri"/>
                <a:ea typeface="+mn-lt"/>
                <a:cs typeface="Calibri"/>
              </a:rPr>
              <a:t>Reentry into the Community after Incarceration</a:t>
            </a:r>
            <a:endParaRPr lang="en-US" sz="2000" dirty="0">
              <a:ea typeface="+mn-lt"/>
              <a:cs typeface="+mn-lt"/>
            </a:endParaRPr>
          </a:p>
          <a:p>
            <a:pPr indent="0">
              <a:spcBef>
                <a:spcPts val="900"/>
              </a:spcBef>
              <a:spcAft>
                <a:spcPts val="900"/>
              </a:spcAft>
              <a:buSzPts val="1000"/>
              <a:buNone/>
              <a:tabLst>
                <a:tab pos="1371600" algn="l"/>
              </a:tabLst>
            </a:pPr>
            <a:r>
              <a:rPr lang="en-US" sz="2000" b="1" dirty="0">
                <a:solidFill>
                  <a:srgbClr val="318CD0"/>
                </a:solidFill>
                <a:latin typeface="Calibri"/>
                <a:ea typeface="Times New Roman" panose="02020603050405020304" pitchFamily="18" charset="0"/>
                <a:cs typeface="Calibri"/>
              </a:rPr>
              <a:t>SUBSTANCE ABUSE MONITORING</a:t>
            </a:r>
            <a:endParaRPr lang="en-US" sz="2000" dirty="0">
              <a:latin typeface="Calibri"/>
              <a:cs typeface="Calibri"/>
            </a:endParaRP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Substance Abuse Rehab with Effective Supervision</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Tracking Opioid Abuse and Illegal Distribution Networks</a:t>
            </a:r>
          </a:p>
          <a:p>
            <a:pPr indent="0">
              <a:spcBef>
                <a:spcPts val="0"/>
              </a:spcBef>
              <a:spcAft>
                <a:spcPts val="900"/>
              </a:spcAft>
              <a:buSzPts val="1000"/>
              <a:buNone/>
              <a:tabLst>
                <a:tab pos="137160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Law Enforcement Poisoned by Drugs During Mission</a:t>
            </a:r>
          </a:p>
          <a:p>
            <a:pPr marL="685800" lvl="1" indent="0">
              <a:spcBef>
                <a:spcPts val="0"/>
              </a:spcBef>
              <a:spcAft>
                <a:spcPts val="900"/>
              </a:spcAft>
              <a:buSzPts val="1000"/>
              <a:buNone/>
              <a:tabLst>
                <a:tab pos="1371600" algn="l"/>
              </a:tabLst>
            </a:pPr>
            <a:endParaRPr lang="en-US" dirty="0">
              <a:solidFill>
                <a:srgbClr val="000000"/>
              </a:solidFill>
              <a:ea typeface="+mn-lt"/>
              <a:cs typeface="+mn-lt"/>
            </a:endParaRPr>
          </a:p>
        </p:txBody>
      </p:sp>
      <p:sp>
        <p:nvSpPr>
          <p:cNvPr id="7" name="Rectangle 6">
            <a:extLst>
              <a:ext uri="{FF2B5EF4-FFF2-40B4-BE49-F238E27FC236}">
                <a16:creationId xmlns:a16="http://schemas.microsoft.com/office/drawing/2014/main" id="{F93EC81A-5785-4D7E-9480-4EAA5CAFC230}"/>
              </a:ext>
            </a:extLst>
          </p:cNvPr>
          <p:cNvSpPr/>
          <p:nvPr/>
        </p:nvSpPr>
        <p:spPr>
          <a:xfrm>
            <a:off x="4565867" y="3955992"/>
            <a:ext cx="223138" cy="300082"/>
          </a:xfrm>
          <a:prstGeom prst="rect">
            <a:avLst/>
          </a:prstGeom>
        </p:spPr>
        <p:txBody>
          <a:bodyPr wrap="none">
            <a:spAutoFit/>
          </a:bodyPr>
          <a:lstStyle/>
          <a:p>
            <a:pPr defTabSz="685800">
              <a:spcAft>
                <a:spcPts val="300"/>
              </a:spcAft>
              <a:defRPr/>
            </a:pPr>
            <a:r>
              <a:rPr lang="en-US" sz="1350" dirty="0">
                <a:solidFill>
                  <a:prstClr val="black"/>
                </a:solidFill>
                <a:latin typeface="Calibri" panose="020F0502020204030204"/>
              </a:rPr>
              <a:t> </a:t>
            </a:r>
            <a:endParaRPr lang="en-US" sz="1350">
              <a:solidFill>
                <a:prstClr val="black"/>
              </a:solidFill>
              <a:latin typeface="Calibri" panose="020F0502020204030204"/>
            </a:endParaRPr>
          </a:p>
        </p:txBody>
      </p:sp>
      <p:sp>
        <p:nvSpPr>
          <p:cNvPr id="15" name="Rectangle 14">
            <a:extLst>
              <a:ext uri="{FF2B5EF4-FFF2-40B4-BE49-F238E27FC236}">
                <a16:creationId xmlns:a16="http://schemas.microsoft.com/office/drawing/2014/main" id="{72122D19-E07F-46D7-AAC5-23FDC1D14B08}"/>
              </a:ext>
            </a:extLst>
          </p:cNvPr>
          <p:cNvSpPr/>
          <p:nvPr/>
        </p:nvSpPr>
        <p:spPr>
          <a:xfrm>
            <a:off x="4173716" y="4516299"/>
            <a:ext cx="194693" cy="338554"/>
          </a:xfrm>
          <a:prstGeom prst="rect">
            <a:avLst/>
          </a:prstGeom>
        </p:spPr>
        <p:txBody>
          <a:bodyPr wrap="square">
            <a:spAutoFit/>
          </a:bodyPr>
          <a:lstStyle/>
          <a:p>
            <a:pPr marL="0" marR="0" lvl="0" indent="0" algn="l" defTabSz="13716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62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52FABF0-38E2-40DA-9DF9-272F98B97D45}"/>
              </a:ext>
            </a:extLst>
          </p:cNvPr>
          <p:cNvGraphicFramePr>
            <a:graphicFrameLocks noGrp="1"/>
          </p:cNvGraphicFramePr>
          <p:nvPr>
            <p:extLst>
              <p:ext uri="{D42A27DB-BD31-4B8C-83A1-F6EECF244321}">
                <p14:modId xmlns:p14="http://schemas.microsoft.com/office/powerpoint/2010/main" val="4160042860"/>
              </p:ext>
            </p:extLst>
          </p:nvPr>
        </p:nvGraphicFramePr>
        <p:xfrm>
          <a:off x="219489" y="529569"/>
          <a:ext cx="8705022" cy="5553179"/>
        </p:xfrm>
        <a:graphic>
          <a:graphicData uri="http://schemas.openxmlformats.org/drawingml/2006/table">
            <a:tbl>
              <a:tblPr firstRow="1" firstCol="1" bandRow="1">
                <a:tableStyleId>{69012ECD-51FC-41F1-AA8D-1B2483CD663E}</a:tableStyleId>
              </a:tblPr>
              <a:tblGrid>
                <a:gridCol w="5358011">
                  <a:extLst>
                    <a:ext uri="{9D8B030D-6E8A-4147-A177-3AD203B41FA5}">
                      <a16:colId xmlns:a16="http://schemas.microsoft.com/office/drawing/2014/main" val="786716586"/>
                    </a:ext>
                  </a:extLst>
                </a:gridCol>
                <a:gridCol w="3347011">
                  <a:extLst>
                    <a:ext uri="{9D8B030D-6E8A-4147-A177-3AD203B41FA5}">
                      <a16:colId xmlns:a16="http://schemas.microsoft.com/office/drawing/2014/main" val="3075079383"/>
                    </a:ext>
                  </a:extLst>
                </a:gridCol>
              </a:tblGrid>
              <a:tr h="701771">
                <a:tc gridSpan="2">
                  <a:txBody>
                    <a:bodyPr/>
                    <a:lstStyle/>
                    <a:p>
                      <a:pPr marL="0" marR="0" algn="r">
                        <a:lnSpc>
                          <a:spcPct val="107000"/>
                        </a:lnSpc>
                        <a:spcBef>
                          <a:spcPts val="0"/>
                        </a:spcBef>
                        <a:spcAft>
                          <a:spcPts val="0"/>
                        </a:spcAft>
                      </a:pPr>
                      <a:r>
                        <a:rPr lang="en-US" sz="2200" dirty="0">
                          <a:effectLst/>
                        </a:rPr>
                        <a:t>Hurricane, Flooding, Famine, Epidemic</a:t>
                      </a:r>
                      <a:br>
                        <a:rPr lang="en-US" sz="1300" dirty="0">
                          <a:effectLst/>
                        </a:rPr>
                      </a:br>
                      <a:r>
                        <a:rPr lang="en-US" sz="1300" dirty="0">
                          <a:effectLst/>
                        </a:rPr>
                        <a:t>Destruction, Death, Homelessness, Famine, Epidemic, Energy Crisis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1963947">
                <a:tc rowSpan="3">
                  <a:txBody>
                    <a:bodyPr/>
                    <a:lstStyle/>
                    <a:p>
                      <a:pPr marL="0" marR="0" algn="r">
                        <a:lnSpc>
                          <a:spcPct val="107000"/>
                        </a:lnSpc>
                        <a:spcBef>
                          <a:spcPts val="0"/>
                        </a:spcBef>
                        <a:spcAft>
                          <a:spcPts val="0"/>
                        </a:spcAft>
                      </a:pPr>
                      <a:r>
                        <a:rPr lang="en-US" sz="1900" b="1" i="0" u="none" dirty="0">
                          <a:effectLst/>
                          <a:latin typeface="Calibri" panose="020F0502020204030204" pitchFamily="34" charset="0"/>
                          <a:cs typeface="Calibri" panose="020F0502020204030204" pitchFamily="34" charset="0"/>
                        </a:rPr>
                        <a:t>Description: </a:t>
                      </a:r>
                      <a:r>
                        <a:rPr lang="en-US" sz="1900" b="0" i="1" dirty="0">
                          <a:solidFill>
                            <a:srgbClr val="020406"/>
                          </a:solidFill>
                          <a:effectLst/>
                          <a:latin typeface="Calibri" panose="020F0502020204030204" pitchFamily="34" charset="0"/>
                          <a:cs typeface="Calibri" panose="020F0502020204030204" pitchFamily="34" charset="0"/>
                        </a:rPr>
                        <a:t>A category five storm with winds topping 175mph makes landfall along the U.S. gulf coast with a 28 foot storm surge. Protective estuaries and wetlands are overwhelmed allowing the wind-driven water surge to reach inland cities and towns. Buildings in the path of the storm and surge are destroyed with significant loss of life and creating millions of now homeless residents. The storm path takes it up the Mississippi River breaching levees and flooding farmland. The destruction of warehoused food and destruction of crops leads to widespread famine amongst storm refugees. In addition, overflooding of sewage systems leads to widespread bacterial illnesses. Finally, destruction of regional refineries leads to national energy shortfalls.</a:t>
                      </a:r>
                      <a:endParaRPr lang="en-US" sz="1900" b="0" i="1" dirty="0">
                        <a:solidFill>
                          <a:srgbClr val="02040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Specific Challenges: </a:t>
                      </a:r>
                      <a:r>
                        <a:rPr lang="en-US" sz="1600" dirty="0">
                          <a:solidFill>
                            <a:srgbClr val="020406"/>
                          </a:solidFill>
                          <a:effectLst/>
                          <a:latin typeface="Calibri" panose="020F0502020204030204" pitchFamily="34" charset="0"/>
                          <a:cs typeface="Calibri" panose="020F0502020204030204" pitchFamily="34" charset="0"/>
                        </a:rPr>
                        <a:t>housing destruction, infrastructure destruction, agricultural destruction, food shortfalls, epidemic illnesses, energy shortfalls, destruction of protective wetlands</a:t>
                      </a:r>
                      <a:endParaRPr lang="en-US" sz="1600" dirty="0">
                        <a:solidFill>
                          <a:srgbClr val="02040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13784325"/>
                  </a:ext>
                </a:extLst>
              </a:tr>
              <a:tr h="1636505">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Domains: </a:t>
                      </a:r>
                      <a:r>
                        <a:rPr lang="en-US" sz="1600" dirty="0">
                          <a:solidFill>
                            <a:srgbClr val="020406"/>
                          </a:solidFill>
                          <a:effectLst/>
                          <a:latin typeface="Calibri" panose="020F0502020204030204" pitchFamily="34" charset="0"/>
                          <a:cs typeface="Calibri" panose="020F0502020204030204" pitchFamily="34" charset="0"/>
                        </a:rPr>
                        <a:t>Emergency </a:t>
                      </a:r>
                      <a:r>
                        <a:rPr lang="en-US" sz="1600" dirty="0" err="1">
                          <a:solidFill>
                            <a:srgbClr val="020406"/>
                          </a:solidFill>
                          <a:effectLst/>
                          <a:latin typeface="Calibri" panose="020F0502020204030204" pitchFamily="34" charset="0"/>
                          <a:cs typeface="Calibri" panose="020F0502020204030204" pitchFamily="34" charset="0"/>
                        </a:rPr>
                        <a:t>Mgmt</a:t>
                      </a:r>
                      <a:r>
                        <a:rPr lang="en-US" sz="1600" dirty="0">
                          <a:solidFill>
                            <a:srgbClr val="020406"/>
                          </a:solidFill>
                          <a:effectLst/>
                          <a:latin typeface="Calibri" panose="020F0502020204030204" pitchFamily="34" charset="0"/>
                          <a:cs typeface="Calibri" panose="020F0502020204030204" pitchFamily="34" charset="0"/>
                        </a:rPr>
                        <a:t>, Infrastructure Protection, Agriculture, Human Services, Health, Surface Transportation</a:t>
                      </a:r>
                      <a:endParaRPr lang="en-US" sz="1600" dirty="0">
                        <a:solidFill>
                          <a:srgbClr val="02040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37112290"/>
                  </a:ext>
                </a:extLst>
              </a:tr>
              <a:tr h="1250956">
                <a:tc vMerge="1">
                  <a:txBody>
                    <a:bodyPr/>
                    <a:lstStyle/>
                    <a:p>
                      <a:endParaRPr lang="en-US"/>
                    </a:p>
                  </a:txBody>
                  <a:tcPr/>
                </a:tc>
                <a:tc>
                  <a:txBody>
                    <a:bodyPr/>
                    <a:lstStyle/>
                    <a:p>
                      <a:pPr marL="0" marR="0">
                        <a:lnSpc>
                          <a:spcPct val="107000"/>
                        </a:lnSpc>
                        <a:spcBef>
                          <a:spcPts val="0"/>
                        </a:spcBef>
                        <a:spcAft>
                          <a:spcPts val="0"/>
                        </a:spcAft>
                      </a:pPr>
                      <a:r>
                        <a:rPr lang="en-US" sz="1600" b="1" dirty="0">
                          <a:effectLst/>
                          <a:latin typeface="Calibri" panose="020F0502020204030204" pitchFamily="34" charset="0"/>
                          <a:cs typeface="Calibri" panose="020F0502020204030204" pitchFamily="34" charset="0"/>
                        </a:rPr>
                        <a:t>Agencies</a:t>
                      </a:r>
                      <a:r>
                        <a:rPr lang="en-US" sz="1600" dirty="0">
                          <a:effectLst/>
                          <a:latin typeface="Calibri" panose="020F0502020204030204" pitchFamily="34" charset="0"/>
                          <a:cs typeface="Calibri" panose="020F0502020204030204" pitchFamily="34" charset="0"/>
                        </a:rPr>
                        <a:t>: </a:t>
                      </a:r>
                      <a:r>
                        <a:rPr lang="en-US" sz="1600" dirty="0">
                          <a:solidFill>
                            <a:srgbClr val="020406"/>
                          </a:solidFill>
                          <a:effectLst/>
                          <a:latin typeface="Calibri" panose="020F0502020204030204" pitchFamily="34" charset="0"/>
                          <a:cs typeface="Calibri" panose="020F0502020204030204" pitchFamily="34" charset="0"/>
                        </a:rPr>
                        <a:t>FEMA, Agriculture, Coast Guard, DoE, EPA, DHS, CDC, ACF</a:t>
                      </a:r>
                      <a:endParaRPr lang="en-US" sz="1600" dirty="0">
                        <a:solidFill>
                          <a:srgbClr val="020406"/>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682626037"/>
                  </a:ext>
                </a:extLst>
              </a:tr>
            </a:tbl>
          </a:graphicData>
        </a:graphic>
      </p:graphicFrame>
      <p:sp>
        <p:nvSpPr>
          <p:cNvPr id="6" name="TextBox 5">
            <a:extLst>
              <a:ext uri="{FF2B5EF4-FFF2-40B4-BE49-F238E27FC236}">
                <a16:creationId xmlns:a16="http://schemas.microsoft.com/office/drawing/2014/main" id="{7EBF372B-AEA0-4B6B-AC7B-163BFDE2FF27}"/>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327056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DA45C0E-3028-49E4-B8CD-D80763BB7CE9}"/>
              </a:ext>
            </a:extLst>
          </p:cNvPr>
          <p:cNvGraphicFramePr>
            <a:graphicFrameLocks noGrp="1"/>
          </p:cNvGraphicFramePr>
          <p:nvPr>
            <p:extLst>
              <p:ext uri="{D42A27DB-BD31-4B8C-83A1-F6EECF244321}">
                <p14:modId xmlns:p14="http://schemas.microsoft.com/office/powerpoint/2010/main" val="410004605"/>
              </p:ext>
            </p:extLst>
          </p:nvPr>
        </p:nvGraphicFramePr>
        <p:xfrm>
          <a:off x="332961" y="649358"/>
          <a:ext cx="8478078" cy="5208104"/>
        </p:xfrm>
        <a:graphic>
          <a:graphicData uri="http://schemas.openxmlformats.org/drawingml/2006/table">
            <a:tbl>
              <a:tblPr firstRow="1" firstCol="1" bandRow="1">
                <a:tableStyleId>{69012ECD-51FC-41F1-AA8D-1B2483CD663E}</a:tableStyleId>
              </a:tblPr>
              <a:tblGrid>
                <a:gridCol w="5218325">
                  <a:extLst>
                    <a:ext uri="{9D8B030D-6E8A-4147-A177-3AD203B41FA5}">
                      <a16:colId xmlns:a16="http://schemas.microsoft.com/office/drawing/2014/main" val="786716586"/>
                    </a:ext>
                  </a:extLst>
                </a:gridCol>
                <a:gridCol w="3259753">
                  <a:extLst>
                    <a:ext uri="{9D8B030D-6E8A-4147-A177-3AD203B41FA5}">
                      <a16:colId xmlns:a16="http://schemas.microsoft.com/office/drawing/2014/main" val="3075079383"/>
                    </a:ext>
                  </a:extLst>
                </a:gridCol>
              </a:tblGrid>
              <a:tr h="729469">
                <a:tc gridSpan="2">
                  <a:txBody>
                    <a:bodyPr/>
                    <a:lstStyle/>
                    <a:p>
                      <a:pPr marL="0" marR="0" algn="r">
                        <a:lnSpc>
                          <a:spcPct val="107000"/>
                        </a:lnSpc>
                        <a:spcBef>
                          <a:spcPts val="0"/>
                        </a:spcBef>
                        <a:spcAft>
                          <a:spcPts val="0"/>
                        </a:spcAft>
                      </a:pPr>
                      <a:r>
                        <a:rPr lang="en-US" sz="2200" dirty="0">
                          <a:effectLst/>
                        </a:rPr>
                        <a:t>Earthquake Tsunami Causes Nuclear Meltdown</a:t>
                      </a:r>
                      <a:br>
                        <a:rPr lang="en-US" sz="2000" dirty="0">
                          <a:effectLst/>
                        </a:rPr>
                      </a:br>
                      <a:r>
                        <a:rPr lang="en-US" sz="1600" dirty="0">
                          <a:effectLst/>
                        </a:rPr>
                        <a:t>Destruction, Death, Homelessness, Fallout, Radiation Sickness, Nuclear Crisis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76934807"/>
                  </a:ext>
                </a:extLst>
              </a:tr>
              <a:tr h="1477209">
                <a:tc rowSpan="3">
                  <a:txBody>
                    <a:bodyPr/>
                    <a:lstStyle/>
                    <a:p>
                      <a:pPr marL="0" indent="0" algn="r">
                        <a:buNone/>
                      </a:pPr>
                      <a:r>
                        <a:rPr lang="en-US" sz="2000" b="1" dirty="0">
                          <a:latin typeface="Calibri" panose="020F0502020204030204" pitchFamily="34" charset="0"/>
                          <a:cs typeface="Calibri" panose="020F0502020204030204" pitchFamily="34" charset="0"/>
                        </a:rPr>
                        <a:t>Description: </a:t>
                      </a:r>
                      <a:r>
                        <a:rPr lang="en-US" sz="2000" b="0" i="1" dirty="0">
                          <a:solidFill>
                            <a:srgbClr val="020406"/>
                          </a:solidFill>
                          <a:latin typeface="Calibri" panose="020F0502020204030204" pitchFamily="34" charset="0"/>
                          <a:cs typeface="Calibri" panose="020F0502020204030204" pitchFamily="34" charset="0"/>
                        </a:rPr>
                        <a:t>An earthquake with magnitude 7.4 occurs off the coast of California triggering a tsunami with 100 foot tidal surge. The earthquake causes ruptured pipes in a nuclear power plant which subsequently is flooded by the tsunami surge. In addition to the impending nuclear disaster the tsunami floods coastal cities and towns. Buildings in the path of the surge are destroyed with significant loss of life and creating millions of now homeless residents. In addition, overflooding of sewage systems leads to widespread bacterial illnesses. Finally, destruction of regional coastal refineries leads to national energy shortfalls.</a:t>
                      </a:r>
                    </a:p>
                  </a:txBody>
                  <a:tcPr marL="68580" marR="6858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800" b="1" dirty="0">
                          <a:solidFill>
                            <a:schemeClr val="accent1"/>
                          </a:solidFill>
                          <a:latin typeface="Calibri" panose="020F0502020204030204" pitchFamily="34" charset="0"/>
                          <a:cs typeface="Calibri" panose="020F0502020204030204" pitchFamily="34" charset="0"/>
                        </a:rPr>
                        <a:t>Specific Challenges: </a:t>
                      </a:r>
                      <a:r>
                        <a:rPr lang="en-US" sz="1800" dirty="0">
                          <a:solidFill>
                            <a:srgbClr val="020406"/>
                          </a:solidFill>
                          <a:latin typeface="Calibri" panose="020F0502020204030204" pitchFamily="34" charset="0"/>
                          <a:cs typeface="Calibri" panose="020F0502020204030204" pitchFamily="34" charset="0"/>
                        </a:rPr>
                        <a:t>housing destruction, infrastructure destruction, nuclear disaster</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13784325"/>
                  </a:ext>
                </a:extLst>
              </a:tr>
              <a:tr h="1701096">
                <a:tc vMerge="1">
                  <a:txBody>
                    <a:bodyPr/>
                    <a:lstStyle/>
                    <a:p>
                      <a:endParaRPr lang="en-US"/>
                    </a:p>
                  </a:txBody>
                  <a:tcPr/>
                </a:tc>
                <a:tc>
                  <a:txBody>
                    <a:bodyPr/>
                    <a:lstStyle/>
                    <a:p>
                      <a:pPr marL="0" marR="0">
                        <a:lnSpc>
                          <a:spcPct val="107000"/>
                        </a:lnSpc>
                        <a:spcBef>
                          <a:spcPts val="0"/>
                        </a:spcBef>
                        <a:spcAft>
                          <a:spcPts val="0"/>
                        </a:spcAft>
                      </a:pPr>
                      <a:r>
                        <a:rPr lang="en-US" sz="1800" b="1" dirty="0">
                          <a:effectLst/>
                          <a:latin typeface="Calibri" panose="020F0502020204030204" pitchFamily="34" charset="0"/>
                          <a:cs typeface="Calibri" panose="020F0502020204030204" pitchFamily="34" charset="0"/>
                        </a:rPr>
                        <a:t>Domains: </a:t>
                      </a:r>
                      <a:r>
                        <a:rPr lang="en-US" sz="1800" dirty="0">
                          <a:solidFill>
                            <a:srgbClr val="020406"/>
                          </a:solidFill>
                          <a:effectLst/>
                          <a:latin typeface="Calibri" panose="020F0502020204030204" pitchFamily="34" charset="0"/>
                          <a:cs typeface="Calibri" panose="020F0502020204030204" pitchFamily="34" charset="0"/>
                        </a:rPr>
                        <a:t>Emergency </a:t>
                      </a:r>
                      <a:r>
                        <a:rPr lang="en-US" sz="1800" dirty="0" err="1">
                          <a:solidFill>
                            <a:srgbClr val="020406"/>
                          </a:solidFill>
                          <a:effectLst/>
                          <a:latin typeface="Calibri" panose="020F0502020204030204" pitchFamily="34" charset="0"/>
                          <a:cs typeface="Calibri" panose="020F0502020204030204" pitchFamily="34" charset="0"/>
                        </a:rPr>
                        <a:t>Mgmt</a:t>
                      </a:r>
                      <a:r>
                        <a:rPr lang="en-US" sz="1800" dirty="0">
                          <a:solidFill>
                            <a:srgbClr val="020406"/>
                          </a:solidFill>
                          <a:effectLst/>
                          <a:latin typeface="Calibri" panose="020F0502020204030204" pitchFamily="34" charset="0"/>
                          <a:cs typeface="Calibri" panose="020F0502020204030204" pitchFamily="34" charset="0"/>
                        </a:rPr>
                        <a:t>, Infrastructure Protection, Human Services, Health, Surface Transportation</a:t>
                      </a:r>
                    </a:p>
                  </a:txBody>
                  <a:tcPr marL="68580" marR="68580" marT="0" marB="0" anchor="ctr"/>
                </a:tc>
                <a:extLst>
                  <a:ext uri="{0D108BD9-81ED-4DB2-BD59-A6C34878D82A}">
                    <a16:rowId xmlns:a16="http://schemas.microsoft.com/office/drawing/2014/main" val="2837112290"/>
                  </a:ext>
                </a:extLst>
              </a:tr>
              <a:tr h="1300330">
                <a:tc vMerge="1">
                  <a:txBody>
                    <a:bodyPr/>
                    <a:lstStyle/>
                    <a:p>
                      <a:endParaRPr lang="en-US"/>
                    </a:p>
                  </a:txBody>
                  <a:tcPr/>
                </a:tc>
                <a:tc>
                  <a:txBody>
                    <a:bodyPr/>
                    <a:lstStyle/>
                    <a:p>
                      <a:r>
                        <a:rPr lang="en-US" sz="1800" b="1" dirty="0">
                          <a:solidFill>
                            <a:schemeClr val="accent1"/>
                          </a:solidFill>
                          <a:latin typeface="Calibri" panose="020F0502020204030204" pitchFamily="34" charset="0"/>
                          <a:cs typeface="Calibri" panose="020F0502020204030204" pitchFamily="34" charset="0"/>
                        </a:rPr>
                        <a:t>Agencies: </a:t>
                      </a:r>
                      <a:r>
                        <a:rPr lang="en-US" sz="1800" dirty="0">
                          <a:solidFill>
                            <a:srgbClr val="020406"/>
                          </a:solidFill>
                          <a:latin typeface="Calibri" panose="020F0502020204030204" pitchFamily="34" charset="0"/>
                          <a:cs typeface="Calibri" panose="020F0502020204030204" pitchFamily="34" charset="0"/>
                        </a:rPr>
                        <a:t>FEMA, Coast Guard, DoE, EPA, DHS, CDC, ACF</a:t>
                      </a:r>
                    </a:p>
                  </a:txBody>
                  <a:tcPr marL="68580" marR="68580" marT="0" marB="0" anchor="ctr"/>
                </a:tc>
                <a:extLst>
                  <a:ext uri="{0D108BD9-81ED-4DB2-BD59-A6C34878D82A}">
                    <a16:rowId xmlns:a16="http://schemas.microsoft.com/office/drawing/2014/main" val="3682626037"/>
                  </a:ext>
                </a:extLst>
              </a:tr>
            </a:tbl>
          </a:graphicData>
        </a:graphic>
      </p:graphicFrame>
      <p:sp>
        <p:nvSpPr>
          <p:cNvPr id="6" name="TextBox 5">
            <a:extLst>
              <a:ext uri="{FF2B5EF4-FFF2-40B4-BE49-F238E27FC236}">
                <a16:creationId xmlns:a16="http://schemas.microsoft.com/office/drawing/2014/main" id="{36BCF18C-F4FA-465F-A851-3DD0FFCDAB1B}"/>
              </a:ext>
            </a:extLst>
          </p:cNvPr>
          <p:cNvSpPr txBox="1"/>
          <p:nvPr/>
        </p:nvSpPr>
        <p:spPr>
          <a:xfrm>
            <a:off x="4766997" y="0"/>
            <a:ext cx="3592650" cy="492443"/>
          </a:xfrm>
          <a:prstGeom prst="rect">
            <a:avLst/>
          </a:prstGeom>
          <a:noFill/>
        </p:spPr>
        <p:txBody>
          <a:bodyPr wrap="none" rtlCol="0">
            <a:spAutoFit/>
          </a:bodyPr>
          <a:lstStyle/>
          <a:p>
            <a:r>
              <a:rPr lang="en-US" sz="2600" b="1" dirty="0">
                <a:latin typeface="+mj-lt"/>
              </a:rPr>
              <a:t>NIEM Health Scenarios</a:t>
            </a:r>
          </a:p>
        </p:txBody>
      </p:sp>
    </p:spTree>
    <p:extLst>
      <p:ext uri="{BB962C8B-B14F-4D97-AF65-F5344CB8AC3E}">
        <p14:creationId xmlns:p14="http://schemas.microsoft.com/office/powerpoint/2010/main" val="495805203"/>
      </p:ext>
    </p:extLst>
  </p:cSld>
  <p:clrMapOvr>
    <a:masterClrMapping/>
  </p:clrMapOvr>
</p:sld>
</file>

<file path=ppt/theme/theme1.xml><?xml version="1.0" encoding="utf-8"?>
<a:theme xmlns:a="http://schemas.openxmlformats.org/drawingml/2006/main" name="FHA2016_PPTtheme_4.3-BLUEwoONC">
  <a:themeElements>
    <a:clrScheme name="FHA Blue">
      <a:dk1>
        <a:srgbClr val="1D427C"/>
      </a:dk1>
      <a:lt1>
        <a:sysClr val="window" lastClr="FFFFFF"/>
      </a:lt1>
      <a:dk2>
        <a:srgbClr val="B8B6B8"/>
      </a:dk2>
      <a:lt2>
        <a:srgbClr val="EEECE1"/>
      </a:lt2>
      <a:accent1>
        <a:srgbClr val="1D427C"/>
      </a:accent1>
      <a:accent2>
        <a:srgbClr val="D21242"/>
      </a:accent2>
      <a:accent3>
        <a:srgbClr val="D2E4F0"/>
      </a:accent3>
      <a:accent4>
        <a:srgbClr val="FFDE17"/>
      </a:accent4>
      <a:accent5>
        <a:srgbClr val="00A14B"/>
      </a:accent5>
      <a:accent6>
        <a:srgbClr val="FF8000"/>
      </a:accent6>
      <a:hlink>
        <a:srgbClr val="D21242"/>
      </a:hlink>
      <a:folHlink>
        <a:srgbClr val="A70000"/>
      </a:folHlink>
    </a:clrScheme>
    <a:fontScheme name="FHA">
      <a:majorFont>
        <a:latin typeface="Times New Roman"/>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2667</Words>
  <Application>Microsoft Office PowerPoint</Application>
  <PresentationFormat>On-screen Show (4:3)</PresentationFormat>
  <Paragraphs>219</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Century Gothic</vt:lpstr>
      <vt:lpstr>Lato</vt:lpstr>
      <vt:lpstr>Times New Roman</vt:lpstr>
      <vt:lpstr>FHA2016_PPTtheme_4.3-BLUEwoONC</vt:lpstr>
      <vt:lpstr>NIEM Health Scenarios Single to Multiple Domain Edge-Case Interoperability  </vt:lpstr>
      <vt:lpstr>Table of Contents</vt:lpstr>
      <vt:lpstr>NIEM Community</vt:lpstr>
      <vt:lpstr>NIEM Health Crosses MULTIPLE Domains </vt:lpstr>
      <vt:lpstr>PowerPoint Presentation</vt:lpstr>
      <vt:lpstr>NIEM Health Terminology</vt:lpstr>
      <vt:lpstr>NIEM HEALTH 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NIEM Health Scenarios Single to Multiple Domain Edge-Case Interoperability</dc:title>
  <dc:creator>Caitlin Ryan</dc:creator>
  <cp:lastModifiedBy>Caitlin Ryan</cp:lastModifiedBy>
  <cp:revision>18</cp:revision>
  <dcterms:created xsi:type="dcterms:W3CDTF">2019-09-09T19:52:25Z</dcterms:created>
  <dcterms:modified xsi:type="dcterms:W3CDTF">2019-09-09T22:44:36Z</dcterms:modified>
</cp:coreProperties>
</file>